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78" r:id="rId5"/>
    <p:sldMasterId id="2147483718" r:id="rId6"/>
  </p:sldMasterIdLst>
  <p:notesMasterIdLst>
    <p:notesMasterId r:id="rId58"/>
  </p:notesMasterIdLst>
  <p:sldIdLst>
    <p:sldId id="4003" r:id="rId7"/>
    <p:sldId id="560" r:id="rId8"/>
    <p:sldId id="4143" r:id="rId9"/>
    <p:sldId id="4126" r:id="rId10"/>
    <p:sldId id="4129" r:id="rId11"/>
    <p:sldId id="4123" r:id="rId12"/>
    <p:sldId id="263" r:id="rId13"/>
    <p:sldId id="4042" r:id="rId14"/>
    <p:sldId id="595" r:id="rId15"/>
    <p:sldId id="4104" r:id="rId16"/>
    <p:sldId id="4130" r:id="rId17"/>
    <p:sldId id="4147" r:id="rId18"/>
    <p:sldId id="4132" r:id="rId19"/>
    <p:sldId id="4096" r:id="rId20"/>
    <p:sldId id="4097" r:id="rId21"/>
    <p:sldId id="4073" r:id="rId22"/>
    <p:sldId id="4074" r:id="rId23"/>
    <p:sldId id="4136" r:id="rId24"/>
    <p:sldId id="4137" r:id="rId25"/>
    <p:sldId id="4069" r:id="rId26"/>
    <p:sldId id="4107" r:id="rId27"/>
    <p:sldId id="4114" r:id="rId28"/>
    <p:sldId id="256" r:id="rId29"/>
    <p:sldId id="257" r:id="rId30"/>
    <p:sldId id="258" r:id="rId31"/>
    <p:sldId id="4127" r:id="rId32"/>
    <p:sldId id="4134" r:id="rId33"/>
    <p:sldId id="4111" r:id="rId34"/>
    <p:sldId id="4151" r:id="rId35"/>
    <p:sldId id="4108" r:id="rId36"/>
    <p:sldId id="4106" r:id="rId37"/>
    <p:sldId id="4148" r:id="rId38"/>
    <p:sldId id="4077" r:id="rId39"/>
    <p:sldId id="4109" r:id="rId40"/>
    <p:sldId id="4152" r:id="rId41"/>
    <p:sldId id="261" r:id="rId42"/>
    <p:sldId id="4153" r:id="rId43"/>
    <p:sldId id="4135" r:id="rId44"/>
    <p:sldId id="4065" r:id="rId45"/>
    <p:sldId id="4057" r:id="rId46"/>
    <p:sldId id="4060" r:id="rId47"/>
    <p:sldId id="4056" r:id="rId48"/>
    <p:sldId id="4061" r:id="rId49"/>
    <p:sldId id="4055" r:id="rId50"/>
    <p:sldId id="4154" r:id="rId51"/>
    <p:sldId id="4081" r:id="rId52"/>
    <p:sldId id="4082" r:id="rId53"/>
    <p:sldId id="4083" r:id="rId54"/>
    <p:sldId id="4066" r:id="rId55"/>
    <p:sldId id="4084" r:id="rId56"/>
    <p:sldId id="44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dar Shete, Infosys" initials="MS" lastIdx="20" clrIdx="0">
    <p:extLst>
      <p:ext uri="{19B8F6BF-5375-455C-9EA6-DF929625EA0E}">
        <p15:presenceInfo xmlns:p15="http://schemas.microsoft.com/office/powerpoint/2012/main" userId="Mandar Shete, Infosy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838"/>
    <a:srgbClr val="44546A"/>
    <a:srgbClr val="42BAFF"/>
    <a:srgbClr val="11439D"/>
    <a:srgbClr val="3576E9"/>
    <a:srgbClr val="007CC3"/>
    <a:srgbClr val="C55A11"/>
    <a:srgbClr val="2F5597"/>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A0AF8-88EE-45D3-B1D0-C05C602797E7}" v="4" dt="2020-12-15T06:11:16.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3429" autoAdjust="0"/>
  </p:normalViewPr>
  <p:slideViewPr>
    <p:cSldViewPr snapToGrid="0">
      <p:cViewPr varScale="1">
        <p:scale>
          <a:sx n="71" d="100"/>
          <a:sy n="71" d="100"/>
        </p:scale>
        <p:origin x="3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sh Duddu" userId="b0e0413a-59d8-4562-a3de-05a732eb5b38" providerId="ADAL" clId="{2B1A0AF8-88EE-45D3-B1D0-C05C602797E7}"/>
    <pc:docChg chg="delSld modSld">
      <pc:chgData name="Naresh Duddu" userId="b0e0413a-59d8-4562-a3de-05a732eb5b38" providerId="ADAL" clId="{2B1A0AF8-88EE-45D3-B1D0-C05C602797E7}" dt="2020-12-15T06:13:17.798" v="30" actId="20577"/>
      <pc:docMkLst>
        <pc:docMk/>
      </pc:docMkLst>
      <pc:sldChg chg="del">
        <pc:chgData name="Naresh Duddu" userId="b0e0413a-59d8-4562-a3de-05a732eb5b38" providerId="ADAL" clId="{2B1A0AF8-88EE-45D3-B1D0-C05C602797E7}" dt="2020-12-15T06:12:26.669" v="10" actId="2696"/>
        <pc:sldMkLst>
          <pc:docMk/>
          <pc:sldMk cId="2769687592" sldId="259"/>
        </pc:sldMkLst>
      </pc:sldChg>
      <pc:sldChg chg="del">
        <pc:chgData name="Naresh Duddu" userId="b0e0413a-59d8-4562-a3de-05a732eb5b38" providerId="ADAL" clId="{2B1A0AF8-88EE-45D3-B1D0-C05C602797E7}" dt="2020-12-15T06:12:27.834" v="11" actId="2696"/>
        <pc:sldMkLst>
          <pc:docMk/>
          <pc:sldMk cId="1527499070" sldId="260"/>
        </pc:sldMkLst>
      </pc:sldChg>
      <pc:sldChg chg="del">
        <pc:chgData name="Naresh Duddu" userId="b0e0413a-59d8-4562-a3de-05a732eb5b38" providerId="ADAL" clId="{2B1A0AF8-88EE-45D3-B1D0-C05C602797E7}" dt="2020-12-15T06:12:19.849" v="5" actId="2696"/>
        <pc:sldMkLst>
          <pc:docMk/>
          <pc:sldMk cId="77045235" sldId="1254"/>
        </pc:sldMkLst>
      </pc:sldChg>
      <pc:sldChg chg="del">
        <pc:chgData name="Naresh Duddu" userId="b0e0413a-59d8-4562-a3de-05a732eb5b38" providerId="ADAL" clId="{2B1A0AF8-88EE-45D3-B1D0-C05C602797E7}" dt="2020-12-15T06:12:29.722" v="12" actId="2696"/>
        <pc:sldMkLst>
          <pc:docMk/>
          <pc:sldMk cId="4196029436" sldId="3997"/>
        </pc:sldMkLst>
      </pc:sldChg>
      <pc:sldChg chg="del">
        <pc:chgData name="Naresh Duddu" userId="b0e0413a-59d8-4562-a3de-05a732eb5b38" providerId="ADAL" clId="{2B1A0AF8-88EE-45D3-B1D0-C05C602797E7}" dt="2020-12-15T06:12:25.548" v="9" actId="2696"/>
        <pc:sldMkLst>
          <pc:docMk/>
          <pc:sldMk cId="77347147" sldId="3999"/>
        </pc:sldMkLst>
      </pc:sldChg>
      <pc:sldChg chg="del">
        <pc:chgData name="Naresh Duddu" userId="b0e0413a-59d8-4562-a3de-05a732eb5b38" providerId="ADAL" clId="{2B1A0AF8-88EE-45D3-B1D0-C05C602797E7}" dt="2020-12-15T06:12:12.053" v="1" actId="2696"/>
        <pc:sldMkLst>
          <pc:docMk/>
          <pc:sldMk cId="316308575" sldId="4000"/>
        </pc:sldMkLst>
      </pc:sldChg>
      <pc:sldChg chg="del">
        <pc:chgData name="Naresh Duddu" userId="b0e0413a-59d8-4562-a3de-05a732eb5b38" providerId="ADAL" clId="{2B1A0AF8-88EE-45D3-B1D0-C05C602797E7}" dt="2020-12-15T06:12:15.979" v="3" actId="2696"/>
        <pc:sldMkLst>
          <pc:docMk/>
          <pc:sldMk cId="1507282485" sldId="4001"/>
        </pc:sldMkLst>
      </pc:sldChg>
      <pc:sldChg chg="del">
        <pc:chgData name="Naresh Duddu" userId="b0e0413a-59d8-4562-a3de-05a732eb5b38" providerId="ADAL" clId="{2B1A0AF8-88EE-45D3-B1D0-C05C602797E7}" dt="2020-12-15T06:12:21.822" v="6" actId="2696"/>
        <pc:sldMkLst>
          <pc:docMk/>
          <pc:sldMk cId="3857027349" sldId="4002"/>
        </pc:sldMkLst>
      </pc:sldChg>
      <pc:sldChg chg="modNotesTx">
        <pc:chgData name="Naresh Duddu" userId="b0e0413a-59d8-4562-a3de-05a732eb5b38" providerId="ADAL" clId="{2B1A0AF8-88EE-45D3-B1D0-C05C602797E7}" dt="2020-12-15T06:11:21.116" v="0" actId="6549"/>
        <pc:sldMkLst>
          <pc:docMk/>
          <pc:sldMk cId="4085936676" sldId="4042"/>
        </pc:sldMkLst>
      </pc:sldChg>
      <pc:sldChg chg="del">
        <pc:chgData name="Naresh Duddu" userId="b0e0413a-59d8-4562-a3de-05a732eb5b38" providerId="ADAL" clId="{2B1A0AF8-88EE-45D3-B1D0-C05C602797E7}" dt="2020-12-15T06:12:31.557" v="14" actId="2696"/>
        <pc:sldMkLst>
          <pc:docMk/>
          <pc:sldMk cId="4056209076" sldId="4064"/>
        </pc:sldMkLst>
      </pc:sldChg>
      <pc:sldChg chg="del">
        <pc:chgData name="Naresh Duddu" userId="b0e0413a-59d8-4562-a3de-05a732eb5b38" providerId="ADAL" clId="{2B1A0AF8-88EE-45D3-B1D0-C05C602797E7}" dt="2020-12-15T06:12:22.609" v="7" actId="2696"/>
        <pc:sldMkLst>
          <pc:docMk/>
          <pc:sldMk cId="1258051879" sldId="4067"/>
        </pc:sldMkLst>
      </pc:sldChg>
      <pc:sldChg chg="del">
        <pc:chgData name="Naresh Duddu" userId="b0e0413a-59d8-4562-a3de-05a732eb5b38" providerId="ADAL" clId="{2B1A0AF8-88EE-45D3-B1D0-C05C602797E7}" dt="2020-12-15T06:12:17.012" v="4" actId="2696"/>
        <pc:sldMkLst>
          <pc:docMk/>
          <pc:sldMk cId="2262994663" sldId="4075"/>
        </pc:sldMkLst>
      </pc:sldChg>
      <pc:sldChg chg="del">
        <pc:chgData name="Naresh Duddu" userId="b0e0413a-59d8-4562-a3de-05a732eb5b38" providerId="ADAL" clId="{2B1A0AF8-88EE-45D3-B1D0-C05C602797E7}" dt="2020-12-15T06:12:30.924" v="13" actId="2696"/>
        <pc:sldMkLst>
          <pc:docMk/>
          <pc:sldMk cId="1418567911" sldId="4098"/>
        </pc:sldMkLst>
      </pc:sldChg>
      <pc:sldChg chg="del">
        <pc:chgData name="Naresh Duddu" userId="b0e0413a-59d8-4562-a3de-05a732eb5b38" providerId="ADAL" clId="{2B1A0AF8-88EE-45D3-B1D0-C05C602797E7}" dt="2020-12-15T06:12:13.033" v="2" actId="2696"/>
        <pc:sldMkLst>
          <pc:docMk/>
          <pc:sldMk cId="598433127" sldId="4099"/>
        </pc:sldMkLst>
      </pc:sldChg>
      <pc:sldChg chg="del">
        <pc:chgData name="Naresh Duddu" userId="b0e0413a-59d8-4562-a3de-05a732eb5b38" providerId="ADAL" clId="{2B1A0AF8-88EE-45D3-B1D0-C05C602797E7}" dt="2020-12-15T06:12:36.712" v="15" actId="2696"/>
        <pc:sldMkLst>
          <pc:docMk/>
          <pc:sldMk cId="893820684" sldId="4110"/>
        </pc:sldMkLst>
      </pc:sldChg>
      <pc:sldChg chg="del">
        <pc:chgData name="Naresh Duddu" userId="b0e0413a-59d8-4562-a3de-05a732eb5b38" providerId="ADAL" clId="{2B1A0AF8-88EE-45D3-B1D0-C05C602797E7}" dt="2020-12-15T06:12:23.457" v="8" actId="2696"/>
        <pc:sldMkLst>
          <pc:docMk/>
          <pc:sldMk cId="984434644" sldId="4112"/>
        </pc:sldMkLst>
      </pc:sldChg>
      <pc:sldChg chg="modSp">
        <pc:chgData name="Naresh Duddu" userId="b0e0413a-59d8-4562-a3de-05a732eb5b38" providerId="ADAL" clId="{2B1A0AF8-88EE-45D3-B1D0-C05C602797E7}" dt="2020-12-15T06:13:17.798" v="30" actId="20577"/>
        <pc:sldMkLst>
          <pc:docMk/>
          <pc:sldMk cId="3035292503" sldId="4153"/>
        </pc:sldMkLst>
        <pc:spChg chg="mod">
          <ac:chgData name="Naresh Duddu" userId="b0e0413a-59d8-4562-a3de-05a732eb5b38" providerId="ADAL" clId="{2B1A0AF8-88EE-45D3-B1D0-C05C602797E7}" dt="2020-12-15T06:13:17.798" v="30" actId="20577"/>
          <ac:spMkLst>
            <pc:docMk/>
            <pc:sldMk cId="3035292503" sldId="4153"/>
            <ac:spMk id="2" creationId="{0C3E2699-B51B-4F61-91F2-3AA32CCD3AB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33117-77E5-4816-A7F7-4C75C38F12DF}"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B00F535F-6886-443F-9404-8305180911D2}">
      <dgm:prSet custT="1"/>
      <dgm:spPr>
        <a:solidFill>
          <a:srgbClr val="42BAFF"/>
        </a:solidFill>
      </dgm:spPr>
      <dgm:t>
        <a:bodyPr/>
        <a:lstStyle/>
        <a:p>
          <a:pPr rtl="0"/>
          <a:r>
            <a:rPr lang="en-US" sz="1200" b="0" dirty="0">
              <a:latin typeface="Segoe UI" panose="020B0502040204020203" pitchFamily="34" charset="0"/>
              <a:cs typeface="Segoe UI" panose="020B0502040204020203" pitchFamily="34" charset="0"/>
            </a:rPr>
            <a:t>Road map</a:t>
          </a:r>
        </a:p>
      </dgm:t>
    </dgm:pt>
    <dgm:pt modelId="{1314F6A1-63E9-42AE-8FB4-38119450F31A}" type="parTrans" cxnId="{A434519E-E835-493C-BD86-87B29725CE04}">
      <dgm:prSet/>
      <dgm:spPr/>
      <dgm:t>
        <a:bodyPr/>
        <a:lstStyle/>
        <a:p>
          <a:endParaRPr lang="en-US" sz="1100" b="0">
            <a:latin typeface="Segoe UI" panose="020B0502040204020203" pitchFamily="34" charset="0"/>
            <a:cs typeface="Segoe UI" panose="020B0502040204020203" pitchFamily="34" charset="0"/>
          </a:endParaRPr>
        </a:p>
      </dgm:t>
    </dgm:pt>
    <dgm:pt modelId="{FBFBA740-AB3B-493F-95EF-DF061526F521}" type="sibTrans" cxnId="{A434519E-E835-493C-BD86-87B29725CE04}">
      <dgm:prSet/>
      <dgm:spPr/>
      <dgm:t>
        <a:bodyPr/>
        <a:lstStyle/>
        <a:p>
          <a:endParaRPr lang="en-US" sz="1100" b="0">
            <a:latin typeface="Segoe UI" panose="020B0502040204020203" pitchFamily="34" charset="0"/>
            <a:cs typeface="Segoe UI" panose="020B0502040204020203" pitchFamily="34" charset="0"/>
          </a:endParaRPr>
        </a:p>
      </dgm:t>
    </dgm:pt>
    <dgm:pt modelId="{A4C31C97-4BA1-4E4E-83B5-132BEE808E03}">
      <dgm:prSet custT="1"/>
      <dgm:spPr>
        <a:solidFill>
          <a:srgbClr val="42BAFF"/>
        </a:solidFill>
      </dgm:spPr>
      <dgm:t>
        <a:bodyPr/>
        <a:lstStyle/>
        <a:p>
          <a:pPr rtl="0"/>
          <a:r>
            <a:rPr lang="en-US" sz="1200" b="0" dirty="0">
              <a:latin typeface="Segoe UI" panose="020B0502040204020203" pitchFamily="34" charset="0"/>
              <a:cs typeface="Segoe UI" panose="020B0502040204020203" pitchFamily="34" charset="0"/>
            </a:rPr>
            <a:t>Service Model</a:t>
          </a:r>
        </a:p>
      </dgm:t>
    </dgm:pt>
    <dgm:pt modelId="{D89B76FA-8492-4C20-A440-A081C0AC6406}" type="parTrans" cxnId="{219C57B9-DB00-43C2-97F4-3609152EC11F}">
      <dgm:prSet/>
      <dgm:spPr/>
      <dgm:t>
        <a:bodyPr/>
        <a:lstStyle/>
        <a:p>
          <a:endParaRPr lang="en-US" sz="1100" b="0">
            <a:latin typeface="Segoe UI" panose="020B0502040204020203" pitchFamily="34" charset="0"/>
            <a:cs typeface="Segoe UI" panose="020B0502040204020203" pitchFamily="34" charset="0"/>
          </a:endParaRPr>
        </a:p>
      </dgm:t>
    </dgm:pt>
    <dgm:pt modelId="{BB42C318-180A-4335-8832-86BE71573138}" type="sibTrans" cxnId="{219C57B9-DB00-43C2-97F4-3609152EC11F}">
      <dgm:prSet/>
      <dgm:spPr/>
      <dgm:t>
        <a:bodyPr/>
        <a:lstStyle/>
        <a:p>
          <a:endParaRPr lang="en-US" sz="1100" b="0">
            <a:latin typeface="Segoe UI" panose="020B0502040204020203" pitchFamily="34" charset="0"/>
            <a:cs typeface="Segoe UI" panose="020B0502040204020203" pitchFamily="34" charset="0"/>
          </a:endParaRPr>
        </a:p>
      </dgm:t>
    </dgm:pt>
    <dgm:pt modelId="{1CC39886-9290-4382-991A-D27A99F5D6B0}">
      <dgm:prSet custT="1"/>
      <dgm:spPr>
        <a:solidFill>
          <a:srgbClr val="42BAFF"/>
        </a:solidFill>
      </dgm:spPr>
      <dgm:t>
        <a:bodyPr/>
        <a:lstStyle/>
        <a:p>
          <a:pPr rtl="0"/>
          <a:r>
            <a:rPr lang="en-US" sz="1200" b="0">
              <a:latin typeface="Segoe UI" panose="020B0502040204020203" pitchFamily="34" charset="0"/>
              <a:cs typeface="Segoe UI" panose="020B0502040204020203" pitchFamily="34" charset="0"/>
            </a:rPr>
            <a:t>Solution Blueprint</a:t>
          </a:r>
        </a:p>
      </dgm:t>
    </dgm:pt>
    <dgm:pt modelId="{71BA7310-F3EE-45E2-8B93-22E85BC3F53B}" type="parTrans" cxnId="{DDE2D896-867C-43D8-9D2B-9CFEAC3435C5}">
      <dgm:prSet/>
      <dgm:spPr/>
      <dgm:t>
        <a:bodyPr/>
        <a:lstStyle/>
        <a:p>
          <a:endParaRPr lang="en-US" sz="1100" b="0">
            <a:latin typeface="Segoe UI" panose="020B0502040204020203" pitchFamily="34" charset="0"/>
            <a:cs typeface="Segoe UI" panose="020B0502040204020203" pitchFamily="34" charset="0"/>
          </a:endParaRPr>
        </a:p>
      </dgm:t>
    </dgm:pt>
    <dgm:pt modelId="{D9710E0B-2A6B-40A5-9D7A-89F04CA03CBA}" type="sibTrans" cxnId="{DDE2D896-867C-43D8-9D2B-9CFEAC3435C5}">
      <dgm:prSet/>
      <dgm:spPr/>
      <dgm:t>
        <a:bodyPr/>
        <a:lstStyle/>
        <a:p>
          <a:endParaRPr lang="en-US" sz="1100" b="0">
            <a:latin typeface="Segoe UI" panose="020B0502040204020203" pitchFamily="34" charset="0"/>
            <a:cs typeface="Segoe UI" panose="020B0502040204020203" pitchFamily="34" charset="0"/>
          </a:endParaRPr>
        </a:p>
      </dgm:t>
    </dgm:pt>
    <dgm:pt modelId="{474E66D7-8B44-45BB-A176-6527A9FCEFB3}">
      <dgm:prSet custT="1"/>
      <dgm:spPr>
        <a:solidFill>
          <a:srgbClr val="42BAFF"/>
        </a:solidFill>
      </dgm:spPr>
      <dgm:t>
        <a:bodyPr/>
        <a:lstStyle/>
        <a:p>
          <a:pPr rtl="0"/>
          <a:r>
            <a:rPr lang="en-US" sz="1200" b="0">
              <a:latin typeface="Segoe UI" panose="020B0502040204020203" pitchFamily="34" charset="0"/>
              <a:cs typeface="Segoe UI" panose="020B0502040204020203" pitchFamily="34" charset="0"/>
            </a:rPr>
            <a:t>Cost &amp; Benefit</a:t>
          </a:r>
        </a:p>
      </dgm:t>
    </dgm:pt>
    <dgm:pt modelId="{42C1802D-2F0B-4D74-B9EE-A9450960458A}" type="parTrans" cxnId="{EEFA0353-527D-4312-BF70-0A9D802CB03A}">
      <dgm:prSet/>
      <dgm:spPr/>
      <dgm:t>
        <a:bodyPr/>
        <a:lstStyle/>
        <a:p>
          <a:endParaRPr lang="en-US" sz="1100" b="0">
            <a:latin typeface="Segoe UI" panose="020B0502040204020203" pitchFamily="34" charset="0"/>
            <a:cs typeface="Segoe UI" panose="020B0502040204020203" pitchFamily="34" charset="0"/>
          </a:endParaRPr>
        </a:p>
      </dgm:t>
    </dgm:pt>
    <dgm:pt modelId="{DBE25509-347D-4509-9547-3A377846DBFF}" type="sibTrans" cxnId="{EEFA0353-527D-4312-BF70-0A9D802CB03A}">
      <dgm:prSet/>
      <dgm:spPr/>
      <dgm:t>
        <a:bodyPr/>
        <a:lstStyle/>
        <a:p>
          <a:endParaRPr lang="en-US" sz="1100" b="0">
            <a:latin typeface="Segoe UI" panose="020B0502040204020203" pitchFamily="34" charset="0"/>
            <a:cs typeface="Segoe UI" panose="020B0502040204020203" pitchFamily="34" charset="0"/>
          </a:endParaRPr>
        </a:p>
      </dgm:t>
    </dgm:pt>
    <dgm:pt modelId="{3164B7A5-3986-4023-BF9A-76C79BB0FA3E}" type="pres">
      <dgm:prSet presAssocID="{EDF33117-77E5-4816-A7F7-4C75C38F12DF}" presName="matrix" presStyleCnt="0">
        <dgm:presLayoutVars>
          <dgm:chMax val="1"/>
          <dgm:dir/>
          <dgm:resizeHandles val="exact"/>
        </dgm:presLayoutVars>
      </dgm:prSet>
      <dgm:spPr/>
    </dgm:pt>
    <dgm:pt modelId="{35D55ADA-8977-4793-8081-671090B43CFB}" type="pres">
      <dgm:prSet presAssocID="{EDF33117-77E5-4816-A7F7-4C75C38F12DF}" presName="diamond" presStyleLbl="bgShp" presStyleIdx="0" presStyleCnt="1"/>
      <dgm:spPr>
        <a:solidFill>
          <a:schemeClr val="bg1">
            <a:lumMod val="85000"/>
          </a:schemeClr>
        </a:solidFill>
      </dgm:spPr>
    </dgm:pt>
    <dgm:pt modelId="{70787B0E-437F-455C-AC33-398B88F2CFA9}" type="pres">
      <dgm:prSet presAssocID="{EDF33117-77E5-4816-A7F7-4C75C38F12DF}" presName="quad1" presStyleLbl="node1" presStyleIdx="0" presStyleCnt="4">
        <dgm:presLayoutVars>
          <dgm:chMax val="0"/>
          <dgm:chPref val="0"/>
          <dgm:bulletEnabled val="1"/>
        </dgm:presLayoutVars>
      </dgm:prSet>
      <dgm:spPr/>
    </dgm:pt>
    <dgm:pt modelId="{03223D7B-9701-44E0-99E7-053C1D6344EE}" type="pres">
      <dgm:prSet presAssocID="{EDF33117-77E5-4816-A7F7-4C75C38F12DF}" presName="quad2" presStyleLbl="node1" presStyleIdx="1" presStyleCnt="4">
        <dgm:presLayoutVars>
          <dgm:chMax val="0"/>
          <dgm:chPref val="0"/>
          <dgm:bulletEnabled val="1"/>
        </dgm:presLayoutVars>
      </dgm:prSet>
      <dgm:spPr/>
    </dgm:pt>
    <dgm:pt modelId="{69427C25-BE15-47BD-9F38-85B994A451BC}" type="pres">
      <dgm:prSet presAssocID="{EDF33117-77E5-4816-A7F7-4C75C38F12DF}" presName="quad3" presStyleLbl="node1" presStyleIdx="2" presStyleCnt="4">
        <dgm:presLayoutVars>
          <dgm:chMax val="0"/>
          <dgm:chPref val="0"/>
          <dgm:bulletEnabled val="1"/>
        </dgm:presLayoutVars>
      </dgm:prSet>
      <dgm:spPr/>
    </dgm:pt>
    <dgm:pt modelId="{EA9B2764-7907-4843-89B5-30F5A3DCDD60}" type="pres">
      <dgm:prSet presAssocID="{EDF33117-77E5-4816-A7F7-4C75C38F12DF}" presName="quad4" presStyleLbl="node1" presStyleIdx="3" presStyleCnt="4">
        <dgm:presLayoutVars>
          <dgm:chMax val="0"/>
          <dgm:chPref val="0"/>
          <dgm:bulletEnabled val="1"/>
        </dgm:presLayoutVars>
      </dgm:prSet>
      <dgm:spPr/>
    </dgm:pt>
  </dgm:ptLst>
  <dgm:cxnLst>
    <dgm:cxn modelId="{46FC005D-2E9B-4E35-8858-9E28F9CE24EC}" type="presOf" srcId="{474E66D7-8B44-45BB-A176-6527A9FCEFB3}" destId="{EA9B2764-7907-4843-89B5-30F5A3DCDD60}" srcOrd="0" destOrd="0" presId="urn:microsoft.com/office/officeart/2005/8/layout/matrix3"/>
    <dgm:cxn modelId="{28E17D60-68FC-49AE-BE5E-B651F16529B9}" type="presOf" srcId="{EDF33117-77E5-4816-A7F7-4C75C38F12DF}" destId="{3164B7A5-3986-4023-BF9A-76C79BB0FA3E}" srcOrd="0" destOrd="0" presId="urn:microsoft.com/office/officeart/2005/8/layout/matrix3"/>
    <dgm:cxn modelId="{C1306342-FE8C-49E2-A4CC-54B1D0A8246C}" type="presOf" srcId="{B00F535F-6886-443F-9404-8305180911D2}" destId="{70787B0E-437F-455C-AC33-398B88F2CFA9}" srcOrd="0" destOrd="0" presId="urn:microsoft.com/office/officeart/2005/8/layout/matrix3"/>
    <dgm:cxn modelId="{EEFA0353-527D-4312-BF70-0A9D802CB03A}" srcId="{EDF33117-77E5-4816-A7F7-4C75C38F12DF}" destId="{474E66D7-8B44-45BB-A176-6527A9FCEFB3}" srcOrd="3" destOrd="0" parTransId="{42C1802D-2F0B-4D74-B9EE-A9450960458A}" sibTransId="{DBE25509-347D-4509-9547-3A377846DBFF}"/>
    <dgm:cxn modelId="{147DDB83-77A8-43D7-875B-DC04568EB1EB}" type="presOf" srcId="{1CC39886-9290-4382-991A-D27A99F5D6B0}" destId="{69427C25-BE15-47BD-9F38-85B994A451BC}" srcOrd="0" destOrd="0" presId="urn:microsoft.com/office/officeart/2005/8/layout/matrix3"/>
    <dgm:cxn modelId="{5372C888-B690-45AE-A0CA-166D35AD9583}" type="presOf" srcId="{A4C31C97-4BA1-4E4E-83B5-132BEE808E03}" destId="{03223D7B-9701-44E0-99E7-053C1D6344EE}" srcOrd="0" destOrd="0" presId="urn:microsoft.com/office/officeart/2005/8/layout/matrix3"/>
    <dgm:cxn modelId="{DDE2D896-867C-43D8-9D2B-9CFEAC3435C5}" srcId="{EDF33117-77E5-4816-A7F7-4C75C38F12DF}" destId="{1CC39886-9290-4382-991A-D27A99F5D6B0}" srcOrd="2" destOrd="0" parTransId="{71BA7310-F3EE-45E2-8B93-22E85BC3F53B}" sibTransId="{D9710E0B-2A6B-40A5-9D7A-89F04CA03CBA}"/>
    <dgm:cxn modelId="{A434519E-E835-493C-BD86-87B29725CE04}" srcId="{EDF33117-77E5-4816-A7F7-4C75C38F12DF}" destId="{B00F535F-6886-443F-9404-8305180911D2}" srcOrd="0" destOrd="0" parTransId="{1314F6A1-63E9-42AE-8FB4-38119450F31A}" sibTransId="{FBFBA740-AB3B-493F-95EF-DF061526F521}"/>
    <dgm:cxn modelId="{219C57B9-DB00-43C2-97F4-3609152EC11F}" srcId="{EDF33117-77E5-4816-A7F7-4C75C38F12DF}" destId="{A4C31C97-4BA1-4E4E-83B5-132BEE808E03}" srcOrd="1" destOrd="0" parTransId="{D89B76FA-8492-4C20-A440-A081C0AC6406}" sibTransId="{BB42C318-180A-4335-8832-86BE71573138}"/>
    <dgm:cxn modelId="{BD2C601B-4708-4269-B822-102022F95073}" type="presParOf" srcId="{3164B7A5-3986-4023-BF9A-76C79BB0FA3E}" destId="{35D55ADA-8977-4793-8081-671090B43CFB}" srcOrd="0" destOrd="0" presId="urn:microsoft.com/office/officeart/2005/8/layout/matrix3"/>
    <dgm:cxn modelId="{A2EC6D7F-1FDA-45B5-8DB0-E643F133DFB8}" type="presParOf" srcId="{3164B7A5-3986-4023-BF9A-76C79BB0FA3E}" destId="{70787B0E-437F-455C-AC33-398B88F2CFA9}" srcOrd="1" destOrd="0" presId="urn:microsoft.com/office/officeart/2005/8/layout/matrix3"/>
    <dgm:cxn modelId="{BE86C511-6DAD-4D60-B6E0-8FB982C3DAE1}" type="presParOf" srcId="{3164B7A5-3986-4023-BF9A-76C79BB0FA3E}" destId="{03223D7B-9701-44E0-99E7-053C1D6344EE}" srcOrd="2" destOrd="0" presId="urn:microsoft.com/office/officeart/2005/8/layout/matrix3"/>
    <dgm:cxn modelId="{1E5E4FC8-7D4C-47AE-9288-CC3CA69785AB}" type="presParOf" srcId="{3164B7A5-3986-4023-BF9A-76C79BB0FA3E}" destId="{69427C25-BE15-47BD-9F38-85B994A451BC}" srcOrd="3" destOrd="0" presId="urn:microsoft.com/office/officeart/2005/8/layout/matrix3"/>
    <dgm:cxn modelId="{52E9C6A4-7F10-4446-BDB3-1E8C4E7F79AE}" type="presParOf" srcId="{3164B7A5-3986-4023-BF9A-76C79BB0FA3E}" destId="{EA9B2764-7907-4843-89B5-30F5A3DCDD6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5ADA-8977-4793-8081-671090B43CFB}">
      <dsp:nvSpPr>
        <dsp:cNvPr id="0" name=""/>
        <dsp:cNvSpPr/>
      </dsp:nvSpPr>
      <dsp:spPr>
        <a:xfrm>
          <a:off x="183906" y="0"/>
          <a:ext cx="2194560" cy="2194560"/>
        </a:xfrm>
        <a:prstGeom prst="diamond">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70787B0E-437F-455C-AC33-398B88F2CFA9}">
      <dsp:nvSpPr>
        <dsp:cNvPr id="0" name=""/>
        <dsp:cNvSpPr/>
      </dsp:nvSpPr>
      <dsp:spPr>
        <a:xfrm>
          <a:off x="392389" y="208483"/>
          <a:ext cx="855878" cy="855878"/>
        </a:xfrm>
        <a:prstGeom prst="roundRect">
          <a:avLst/>
        </a:prstGeom>
        <a:solidFill>
          <a:srgbClr val="42BA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Segoe UI" panose="020B0502040204020203" pitchFamily="34" charset="0"/>
              <a:cs typeface="Segoe UI" panose="020B0502040204020203" pitchFamily="34" charset="0"/>
            </a:rPr>
            <a:t>Road map</a:t>
          </a:r>
        </a:p>
      </dsp:txBody>
      <dsp:txXfrm>
        <a:off x="434170" y="250264"/>
        <a:ext cx="772316" cy="772316"/>
      </dsp:txXfrm>
    </dsp:sp>
    <dsp:sp modelId="{03223D7B-9701-44E0-99E7-053C1D6344EE}">
      <dsp:nvSpPr>
        <dsp:cNvPr id="0" name=""/>
        <dsp:cNvSpPr/>
      </dsp:nvSpPr>
      <dsp:spPr>
        <a:xfrm>
          <a:off x="1314104" y="208483"/>
          <a:ext cx="855878" cy="855878"/>
        </a:xfrm>
        <a:prstGeom prst="roundRect">
          <a:avLst/>
        </a:prstGeom>
        <a:solidFill>
          <a:srgbClr val="42BA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Segoe UI" panose="020B0502040204020203" pitchFamily="34" charset="0"/>
              <a:cs typeface="Segoe UI" panose="020B0502040204020203" pitchFamily="34" charset="0"/>
            </a:rPr>
            <a:t>Service Model</a:t>
          </a:r>
        </a:p>
      </dsp:txBody>
      <dsp:txXfrm>
        <a:off x="1355885" y="250264"/>
        <a:ext cx="772316" cy="772316"/>
      </dsp:txXfrm>
    </dsp:sp>
    <dsp:sp modelId="{69427C25-BE15-47BD-9F38-85B994A451BC}">
      <dsp:nvSpPr>
        <dsp:cNvPr id="0" name=""/>
        <dsp:cNvSpPr/>
      </dsp:nvSpPr>
      <dsp:spPr>
        <a:xfrm>
          <a:off x="392389" y="1130198"/>
          <a:ext cx="855878" cy="855878"/>
        </a:xfrm>
        <a:prstGeom prst="roundRect">
          <a:avLst/>
        </a:prstGeom>
        <a:solidFill>
          <a:srgbClr val="42BA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Segoe UI" panose="020B0502040204020203" pitchFamily="34" charset="0"/>
              <a:cs typeface="Segoe UI" panose="020B0502040204020203" pitchFamily="34" charset="0"/>
            </a:rPr>
            <a:t>Solution Blueprint</a:t>
          </a:r>
        </a:p>
      </dsp:txBody>
      <dsp:txXfrm>
        <a:off x="434170" y="1171979"/>
        <a:ext cx="772316" cy="772316"/>
      </dsp:txXfrm>
    </dsp:sp>
    <dsp:sp modelId="{EA9B2764-7907-4843-89B5-30F5A3DCDD60}">
      <dsp:nvSpPr>
        <dsp:cNvPr id="0" name=""/>
        <dsp:cNvSpPr/>
      </dsp:nvSpPr>
      <dsp:spPr>
        <a:xfrm>
          <a:off x="1314104" y="1130198"/>
          <a:ext cx="855878" cy="855878"/>
        </a:xfrm>
        <a:prstGeom prst="roundRect">
          <a:avLst/>
        </a:prstGeom>
        <a:solidFill>
          <a:srgbClr val="42BA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Segoe UI" panose="020B0502040204020203" pitchFamily="34" charset="0"/>
              <a:cs typeface="Segoe UI" panose="020B0502040204020203" pitchFamily="34" charset="0"/>
            </a:rPr>
            <a:t>Cost &amp; Benefit</a:t>
          </a:r>
        </a:p>
      </dsp:txBody>
      <dsp:txXfrm>
        <a:off x="1355885" y="1171979"/>
        <a:ext cx="772316" cy="77231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AA67B-041F-4038-90FB-3AAFF85623C3}" type="datetimeFigureOut">
              <a:rPr lang="en-US" smtClean="0"/>
              <a:t>12/15/2020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4AC95-2B90-4064-B180-3440840820A6}" type="slidenum">
              <a:rPr lang="en-US" smtClean="0"/>
              <a:t>‹#›</a:t>
            </a:fld>
            <a:endParaRPr lang="en-US" dirty="0"/>
          </a:p>
        </p:txBody>
      </p:sp>
    </p:spTree>
    <p:extLst>
      <p:ext uri="{BB962C8B-B14F-4D97-AF65-F5344CB8AC3E}">
        <p14:creationId xmlns:p14="http://schemas.microsoft.com/office/powerpoint/2010/main" val="291489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50" dirty="0"/>
          </a:p>
        </p:txBody>
      </p:sp>
    </p:spTree>
    <p:extLst>
      <p:ext uri="{BB962C8B-B14F-4D97-AF65-F5344CB8AC3E}">
        <p14:creationId xmlns:p14="http://schemas.microsoft.com/office/powerpoint/2010/main" val="2176053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699ED4-48A2-42EC-ADBD-E25A479B7285}" type="slidenum">
              <a:rPr lang="en-US" smtClean="0"/>
              <a:t>19</a:t>
            </a:fld>
            <a:endParaRPr lang="en-US"/>
          </a:p>
        </p:txBody>
      </p:sp>
    </p:spTree>
    <p:extLst>
      <p:ext uri="{BB962C8B-B14F-4D97-AF65-F5344CB8AC3E}">
        <p14:creationId xmlns:p14="http://schemas.microsoft.com/office/powerpoint/2010/main" val="121393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2833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24</a:t>
            </a:fld>
            <a:endParaRPr lang="en-US"/>
          </a:p>
        </p:txBody>
      </p:sp>
    </p:spTree>
    <p:extLst>
      <p:ext uri="{BB962C8B-B14F-4D97-AF65-F5344CB8AC3E}">
        <p14:creationId xmlns:p14="http://schemas.microsoft.com/office/powerpoint/2010/main" val="118484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25</a:t>
            </a:fld>
            <a:endParaRPr lang="en-US" dirty="0"/>
          </a:p>
        </p:txBody>
      </p:sp>
    </p:spTree>
    <p:extLst>
      <p:ext uri="{BB962C8B-B14F-4D97-AF65-F5344CB8AC3E}">
        <p14:creationId xmlns:p14="http://schemas.microsoft.com/office/powerpoint/2010/main" val="1853517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26</a:t>
            </a:fld>
            <a:endParaRPr lang="en-US"/>
          </a:p>
        </p:txBody>
      </p:sp>
    </p:spTree>
    <p:extLst>
      <p:ext uri="{BB962C8B-B14F-4D97-AF65-F5344CB8AC3E}">
        <p14:creationId xmlns:p14="http://schemas.microsoft.com/office/powerpoint/2010/main" val="388682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32</a:t>
            </a:fld>
            <a:endParaRPr lang="en-US"/>
          </a:p>
        </p:txBody>
      </p:sp>
    </p:spTree>
    <p:extLst>
      <p:ext uri="{BB962C8B-B14F-4D97-AF65-F5344CB8AC3E}">
        <p14:creationId xmlns:p14="http://schemas.microsoft.com/office/powerpoint/2010/main" val="289233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33</a:t>
            </a:fld>
            <a:endParaRPr lang="en-US" dirty="0"/>
          </a:p>
        </p:txBody>
      </p:sp>
    </p:spTree>
    <p:extLst>
      <p:ext uri="{BB962C8B-B14F-4D97-AF65-F5344CB8AC3E}">
        <p14:creationId xmlns:p14="http://schemas.microsoft.com/office/powerpoint/2010/main" val="3144121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Brex</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Erwin</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iDM</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iDSS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iEDPS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iDTW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iCIA</a:t>
            </a:r>
          </a:p>
          <a:p>
            <a:pPr marL="0" lvl="0" indent="0" defTabSz="1625519">
              <a:buFont typeface="Arial" panose="020B0604020202020204" pitchFamily="34" charset="0"/>
              <a:buNone/>
            </a:pPr>
            <a:endParaRPr lang="en-US" sz="1200" dirty="0">
              <a:solidFill>
                <a:srgbClr val="002060"/>
              </a:solidFill>
              <a:latin typeface="Arial" pitchFamily="34" charset="0"/>
              <a:cs typeface="Arial" pitchFamily="34" charset="0"/>
            </a:endParaRPr>
          </a:p>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DNA 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Infosys Information Grid (IIG)</a:t>
            </a:r>
          </a:p>
          <a:p>
            <a:pPr marL="171450" lvl="0" indent="-171450" defTabSz="1625519">
              <a:buFont typeface="Arial" panose="020B0604020202020204" pitchFamily="34" charset="0"/>
              <a:buChar char="•"/>
            </a:pPr>
            <a:r>
              <a:rPr lang="en-US" sz="1200" b="0" i="0" u="none" strike="noStrike" kern="1200" dirty="0">
                <a:solidFill>
                  <a:schemeClr val="tx1"/>
                </a:solidFill>
                <a:effectLst/>
                <a:latin typeface="+mn-lt"/>
                <a:ea typeface="+mn-ea"/>
                <a:cs typeface="+mn-cs"/>
              </a:rPr>
              <a:t>Genome</a:t>
            </a:r>
            <a:r>
              <a:rPr lang="en-US" dirty="0"/>
              <a:t> </a:t>
            </a:r>
          </a:p>
          <a:p>
            <a:pPr marL="171450" lvl="0" indent="-171450" defTabSz="1625519">
              <a:buFont typeface="Arial" panose="020B0604020202020204" pitchFamily="34" charset="0"/>
              <a:buChar char="•"/>
            </a:pPr>
            <a:r>
              <a:rPr lang="en-US" dirty="0"/>
              <a:t>Marketplace</a:t>
            </a:r>
          </a:p>
          <a:p>
            <a:pPr marL="171450" lvl="0" indent="-171450" defTabSz="1625519">
              <a:buFont typeface="Arial" panose="020B0604020202020204" pitchFamily="34" charset="0"/>
              <a:buChar char="•"/>
            </a:pPr>
            <a:endParaRPr lang="en-US" dirty="0"/>
          </a:p>
          <a:p>
            <a:pPr marL="0" lvl="0" indent="0" defTabSz="1625519">
              <a:buFont typeface="Arial" panose="020B0604020202020204" pitchFamily="34" charset="0"/>
              <a:buNone/>
            </a:pPr>
            <a:r>
              <a:rPr lang="en-US" dirty="0"/>
              <a:t>Talking Points:</a:t>
            </a:r>
          </a:p>
          <a:p>
            <a:pPr marL="171450" lvl="0" indent="-171450" defTabSz="1625519">
              <a:buFont typeface="Arial" panose="020B0604020202020204" pitchFamily="34" charset="0"/>
              <a:buChar char="•"/>
            </a:pPr>
            <a:r>
              <a:rPr lang="en-US" dirty="0"/>
              <a:t>Vanguard solution involves moving data out from Mainframe using Attuinity as the CDC solution.   Data is moved to an ODS from where IIG is used to populate the micro-DBs.    ODS and micro-DBs are all RDS PostgreSQL.    Reverse data flow from micro-DB to DB2 is still being solutioned.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A0C7-92A3-4AC6-ACE0-BD59C66EBD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94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Brex</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Erwin</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iDM</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iDSS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iEDPS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iDTW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iCIA</a:t>
            </a:r>
          </a:p>
          <a:p>
            <a:pPr marL="0" lvl="0" indent="0" defTabSz="1625519">
              <a:buFont typeface="Arial" panose="020B0604020202020204" pitchFamily="34" charset="0"/>
              <a:buNone/>
            </a:pPr>
            <a:endParaRPr lang="en-US" sz="1200" dirty="0">
              <a:solidFill>
                <a:srgbClr val="002060"/>
              </a:solidFill>
              <a:latin typeface="Arial" pitchFamily="34" charset="0"/>
              <a:cs typeface="Arial" pitchFamily="34" charset="0"/>
            </a:endParaRPr>
          </a:p>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DNA 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Infosys Information Grid (IIG)</a:t>
            </a:r>
          </a:p>
          <a:p>
            <a:pPr marL="171450" lvl="0" indent="-171450" defTabSz="1625519">
              <a:buFont typeface="Arial" panose="020B0604020202020204" pitchFamily="34" charset="0"/>
              <a:buChar char="•"/>
            </a:pPr>
            <a:r>
              <a:rPr lang="en-US" sz="1200" b="0" i="0" u="none" strike="noStrike" kern="1200" dirty="0">
                <a:solidFill>
                  <a:schemeClr val="tx1"/>
                </a:solidFill>
                <a:effectLst/>
                <a:latin typeface="+mn-lt"/>
                <a:ea typeface="+mn-ea"/>
                <a:cs typeface="+mn-cs"/>
              </a:rPr>
              <a:t>Genome</a:t>
            </a:r>
            <a:r>
              <a:rPr lang="en-US" dirty="0"/>
              <a:t> </a:t>
            </a:r>
          </a:p>
          <a:p>
            <a:pPr marL="171450" lvl="0" indent="-171450" defTabSz="1625519">
              <a:buFont typeface="Arial" panose="020B0604020202020204" pitchFamily="34" charset="0"/>
              <a:buChar char="•"/>
            </a:pPr>
            <a:r>
              <a:rPr lang="en-US" dirty="0"/>
              <a:t>Marketplace</a:t>
            </a:r>
          </a:p>
          <a:p>
            <a:pPr marL="171450" lvl="0" indent="-171450" defTabSz="1625519">
              <a:buFont typeface="Arial" panose="020B0604020202020204" pitchFamily="34" charset="0"/>
              <a:buChar char="•"/>
            </a:pPr>
            <a:endParaRPr lang="en-US" dirty="0"/>
          </a:p>
          <a:p>
            <a:pPr marL="0" lvl="0" indent="0" defTabSz="1625519">
              <a:buFont typeface="Arial" panose="020B0604020202020204" pitchFamily="34" charset="0"/>
              <a:buNone/>
            </a:pPr>
            <a:r>
              <a:rPr lang="en-US" dirty="0"/>
              <a:t>Talking Points:</a:t>
            </a:r>
          </a:p>
          <a:p>
            <a:pPr marL="171450" lvl="0" indent="-171450" defTabSz="1625519">
              <a:buFont typeface="Arial" panose="020B0604020202020204" pitchFamily="34" charset="0"/>
              <a:buChar char="•"/>
            </a:pPr>
            <a:r>
              <a:rPr lang="en-US" dirty="0"/>
              <a:t>Vanguard solution involves moving data out from Mainframe using Attuinity as the CDC solution.   Data is moved to an ODS from where IIG is used to populate the micro-DBs.    ODS and micro-DBs are all RDS PostgreSQL.    Reverse data flow from micro-DB to DB2 is still being solutioned.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A0C7-92A3-4AC6-ACE0-BD59C66EBD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89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Brex</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Erwin</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iDM</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iDSS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iEDPS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iDTW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iCIA</a:t>
            </a:r>
          </a:p>
          <a:p>
            <a:pPr marL="0" lvl="0" indent="0" defTabSz="1625519">
              <a:buFont typeface="Arial" panose="020B0604020202020204" pitchFamily="34" charset="0"/>
              <a:buNone/>
            </a:pPr>
            <a:endParaRPr lang="en-US" sz="1200" dirty="0">
              <a:solidFill>
                <a:srgbClr val="002060"/>
              </a:solidFill>
              <a:latin typeface="Arial" pitchFamily="34" charset="0"/>
              <a:cs typeface="Arial" pitchFamily="34" charset="0"/>
            </a:endParaRPr>
          </a:p>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DNA 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Infosys Information Grid (IIG)</a:t>
            </a:r>
          </a:p>
          <a:p>
            <a:pPr marL="171450" lvl="0" indent="-171450" defTabSz="1625519">
              <a:buFont typeface="Arial" panose="020B0604020202020204" pitchFamily="34" charset="0"/>
              <a:buChar char="•"/>
            </a:pPr>
            <a:r>
              <a:rPr lang="en-US" sz="1200" b="0" i="0" u="none" strike="noStrike" kern="1200" dirty="0">
                <a:solidFill>
                  <a:schemeClr val="tx1"/>
                </a:solidFill>
                <a:effectLst/>
                <a:latin typeface="+mn-lt"/>
                <a:ea typeface="+mn-ea"/>
                <a:cs typeface="+mn-cs"/>
              </a:rPr>
              <a:t>Genome</a:t>
            </a:r>
            <a:r>
              <a:rPr lang="en-US" dirty="0"/>
              <a:t> </a:t>
            </a:r>
          </a:p>
          <a:p>
            <a:pPr marL="171450" lvl="0" indent="-171450" defTabSz="1625519">
              <a:buFont typeface="Arial" panose="020B0604020202020204" pitchFamily="34" charset="0"/>
              <a:buChar char="•"/>
            </a:pPr>
            <a:r>
              <a:rPr lang="en-US" dirty="0"/>
              <a:t>Marketplace</a:t>
            </a:r>
          </a:p>
          <a:p>
            <a:pPr marL="171450" lvl="0" indent="-171450" defTabSz="1625519">
              <a:buFont typeface="Arial" panose="020B0604020202020204" pitchFamily="34" charset="0"/>
              <a:buChar char="•"/>
            </a:pPr>
            <a:endParaRPr lang="en-US" dirty="0"/>
          </a:p>
          <a:p>
            <a:pPr marL="0" lvl="0" indent="0" defTabSz="1625519">
              <a:buFont typeface="Arial" panose="020B0604020202020204" pitchFamily="34" charset="0"/>
              <a:buNone/>
            </a:pPr>
            <a:r>
              <a:rPr lang="en-US" dirty="0"/>
              <a:t>Talking Points:</a:t>
            </a:r>
          </a:p>
          <a:p>
            <a:pPr marL="171450" lvl="0" indent="-171450" defTabSz="1625519">
              <a:buFont typeface="Arial" panose="020B0604020202020204" pitchFamily="34" charset="0"/>
              <a:buChar char="•"/>
            </a:pPr>
            <a:r>
              <a:rPr lang="en-US" dirty="0"/>
              <a:t>Vanguard solution involves moving data out from Mainframe using Attuinity as the CDC solution.   Data is moved to an ODS from where IIG is used to populate the micro-DBs.    ODS and micro-DBs are all RDS PostgreSQL.    Reverse data flow from micro-DB to DB2 is still being solutioned.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A0C7-92A3-4AC6-ACE0-BD59C66EBD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24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9664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Brex</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Erwin</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iDM</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iDSS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iEDPS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iDTW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iCIA</a:t>
            </a:r>
          </a:p>
          <a:p>
            <a:pPr marL="0" lvl="0" indent="0" defTabSz="1625519">
              <a:buFont typeface="Arial" panose="020B0604020202020204" pitchFamily="34" charset="0"/>
              <a:buNone/>
            </a:pPr>
            <a:endParaRPr lang="en-US" sz="1200" dirty="0">
              <a:solidFill>
                <a:srgbClr val="002060"/>
              </a:solidFill>
              <a:latin typeface="Arial" pitchFamily="34" charset="0"/>
              <a:cs typeface="Arial" pitchFamily="34" charset="0"/>
            </a:endParaRPr>
          </a:p>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DNA 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Infosys Information Grid (IIG)</a:t>
            </a:r>
          </a:p>
          <a:p>
            <a:pPr marL="171450" lvl="0" indent="-171450" defTabSz="1625519">
              <a:buFont typeface="Arial" panose="020B0604020202020204" pitchFamily="34" charset="0"/>
              <a:buChar char="•"/>
            </a:pPr>
            <a:r>
              <a:rPr lang="en-US" sz="1200" b="0" i="0" u="none" strike="noStrike" kern="1200" dirty="0">
                <a:solidFill>
                  <a:schemeClr val="tx1"/>
                </a:solidFill>
                <a:effectLst/>
                <a:latin typeface="+mn-lt"/>
                <a:ea typeface="+mn-ea"/>
                <a:cs typeface="+mn-cs"/>
              </a:rPr>
              <a:t>Genome</a:t>
            </a:r>
            <a:r>
              <a:rPr lang="en-US" dirty="0"/>
              <a:t> </a:t>
            </a:r>
          </a:p>
          <a:p>
            <a:pPr marL="171450" lvl="0" indent="-171450" defTabSz="1625519">
              <a:buFont typeface="Arial" panose="020B0604020202020204" pitchFamily="34" charset="0"/>
              <a:buChar char="•"/>
            </a:pPr>
            <a:r>
              <a:rPr lang="en-US" dirty="0"/>
              <a:t>Marketplace</a:t>
            </a:r>
          </a:p>
          <a:p>
            <a:pPr marL="171450" lvl="0" indent="-171450" defTabSz="1625519">
              <a:buFont typeface="Arial" panose="020B0604020202020204" pitchFamily="34" charset="0"/>
              <a:buChar char="•"/>
            </a:pPr>
            <a:endParaRPr lang="en-US" dirty="0"/>
          </a:p>
          <a:p>
            <a:pPr marL="0" lvl="0" indent="0" defTabSz="1625519">
              <a:buFont typeface="Arial" panose="020B0604020202020204" pitchFamily="34" charset="0"/>
              <a:buNone/>
            </a:pPr>
            <a:r>
              <a:rPr lang="en-US" dirty="0"/>
              <a:t>Talking Points:</a:t>
            </a:r>
          </a:p>
          <a:p>
            <a:pPr marL="171450" lvl="0" indent="-171450" defTabSz="1625519">
              <a:buFont typeface="Arial" panose="020B0604020202020204" pitchFamily="34" charset="0"/>
              <a:buChar char="•"/>
            </a:pPr>
            <a:r>
              <a:rPr lang="en-US" dirty="0"/>
              <a:t>Vanguard solution involves moving data out from Mainframe using Attuinity as the CDC solution.   Data is moved to an ODS from where IIG is used to populate the micro-DBs.    ODS and micro-DBs are all RDS PostgreSQL.    Reverse data flow from micro-DB to DB2 is still being solutioned.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A0C7-92A3-4AC6-ACE0-BD59C66EBD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48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Brex</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Erwin</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iDM</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iDSS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iEDPS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iDTW</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iCIA</a:t>
            </a:r>
          </a:p>
          <a:p>
            <a:pPr marL="0" lvl="0" indent="0" defTabSz="1625519">
              <a:buFont typeface="Arial" panose="020B0604020202020204" pitchFamily="34" charset="0"/>
              <a:buNone/>
            </a:pPr>
            <a:endParaRPr lang="en-US" sz="1200" dirty="0">
              <a:solidFill>
                <a:srgbClr val="002060"/>
              </a:solidFill>
              <a:latin typeface="Arial" pitchFamily="34" charset="0"/>
              <a:cs typeface="Arial" pitchFamily="34" charset="0"/>
            </a:endParaRPr>
          </a:p>
          <a:p>
            <a:pPr marL="0" lvl="0" indent="0" defTabSz="1625519">
              <a:buFont typeface="Arial" panose="020B0604020202020204" pitchFamily="34" charset="0"/>
              <a:buNone/>
            </a:pPr>
            <a:r>
              <a:rPr lang="en-US" sz="1200" dirty="0">
                <a:solidFill>
                  <a:srgbClr val="002060"/>
                </a:solidFill>
                <a:latin typeface="Arial" pitchFamily="34" charset="0"/>
                <a:cs typeface="Arial" pitchFamily="34" charset="0"/>
              </a:rPr>
              <a:t>DNA tools:</a:t>
            </a:r>
          </a:p>
          <a:p>
            <a:pPr marL="171450" lvl="0" indent="-171450" defTabSz="1625519">
              <a:buFont typeface="Arial" panose="020B0604020202020204" pitchFamily="34" charset="0"/>
              <a:buChar char="•"/>
            </a:pPr>
            <a:r>
              <a:rPr lang="en-US" sz="1200" dirty="0">
                <a:solidFill>
                  <a:srgbClr val="002060"/>
                </a:solidFill>
                <a:latin typeface="Arial" pitchFamily="34" charset="0"/>
                <a:cs typeface="Arial" pitchFamily="34" charset="0"/>
              </a:rPr>
              <a:t>Infosys Information Grid (IIG)</a:t>
            </a:r>
          </a:p>
          <a:p>
            <a:pPr marL="171450" lvl="0" indent="-171450" defTabSz="1625519">
              <a:buFont typeface="Arial" panose="020B0604020202020204" pitchFamily="34" charset="0"/>
              <a:buChar char="•"/>
            </a:pPr>
            <a:r>
              <a:rPr lang="en-US" sz="1200" b="0" i="0" u="none" strike="noStrike" kern="1200" dirty="0">
                <a:solidFill>
                  <a:schemeClr val="tx1"/>
                </a:solidFill>
                <a:effectLst/>
                <a:latin typeface="+mn-lt"/>
                <a:ea typeface="+mn-ea"/>
                <a:cs typeface="+mn-cs"/>
              </a:rPr>
              <a:t>Genome</a:t>
            </a:r>
            <a:r>
              <a:rPr lang="en-US" dirty="0"/>
              <a:t> </a:t>
            </a:r>
          </a:p>
          <a:p>
            <a:pPr marL="171450" lvl="0" indent="-171450" defTabSz="1625519">
              <a:buFont typeface="Arial" panose="020B0604020202020204" pitchFamily="34" charset="0"/>
              <a:buChar char="•"/>
            </a:pPr>
            <a:r>
              <a:rPr lang="en-US" dirty="0"/>
              <a:t>Marketplace</a:t>
            </a:r>
          </a:p>
          <a:p>
            <a:pPr marL="171450" lvl="0" indent="-171450" defTabSz="1625519">
              <a:buFont typeface="Arial" panose="020B0604020202020204" pitchFamily="34" charset="0"/>
              <a:buChar char="•"/>
            </a:pPr>
            <a:endParaRPr lang="en-US" dirty="0"/>
          </a:p>
          <a:p>
            <a:pPr marL="0" lvl="0" indent="0" defTabSz="1625519">
              <a:buFont typeface="Arial" panose="020B0604020202020204" pitchFamily="34" charset="0"/>
              <a:buNone/>
            </a:pPr>
            <a:r>
              <a:rPr lang="en-US" dirty="0"/>
              <a:t>Talking Points:</a:t>
            </a:r>
          </a:p>
          <a:p>
            <a:pPr marL="171450" lvl="0" indent="-171450" defTabSz="1625519">
              <a:buFont typeface="Arial" panose="020B0604020202020204" pitchFamily="34" charset="0"/>
              <a:buChar char="•"/>
            </a:pPr>
            <a:r>
              <a:rPr lang="en-US" dirty="0"/>
              <a:t>Vanguard solution involves moving data out from Mainframe using Attuinity as the CDC solution.   Data is moved to an ODS from where IIG is used to populate the micro-DBs.    ODS and micro-DBs are all RDS PostgreSQL.    Reverse data flow from micro-DB to DB2 is still being solutioned.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A0C7-92A3-4AC6-ACE0-BD59C66EBD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937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2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12</a:t>
            </a:fld>
            <a:endParaRPr lang="en-US"/>
          </a:p>
        </p:txBody>
      </p:sp>
    </p:spTree>
    <p:extLst>
      <p:ext uri="{BB962C8B-B14F-4D97-AF65-F5344CB8AC3E}">
        <p14:creationId xmlns:p14="http://schemas.microsoft.com/office/powerpoint/2010/main" val="74874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4AC95-2B90-4064-B180-3440840820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07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15</a:t>
            </a:fld>
            <a:endParaRPr lang="en-US" dirty="0"/>
          </a:p>
        </p:txBody>
      </p:sp>
    </p:spTree>
    <p:extLst>
      <p:ext uri="{BB962C8B-B14F-4D97-AF65-F5344CB8AC3E}">
        <p14:creationId xmlns:p14="http://schemas.microsoft.com/office/powerpoint/2010/main" val="1264569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16</a:t>
            </a:fld>
            <a:endParaRPr lang="en-US"/>
          </a:p>
        </p:txBody>
      </p:sp>
    </p:spTree>
    <p:extLst>
      <p:ext uri="{BB962C8B-B14F-4D97-AF65-F5344CB8AC3E}">
        <p14:creationId xmlns:p14="http://schemas.microsoft.com/office/powerpoint/2010/main" val="2197940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17</a:t>
            </a:fld>
            <a:endParaRPr lang="en-US" dirty="0"/>
          </a:p>
        </p:txBody>
      </p:sp>
    </p:spTree>
    <p:extLst>
      <p:ext uri="{BB962C8B-B14F-4D97-AF65-F5344CB8AC3E}">
        <p14:creationId xmlns:p14="http://schemas.microsoft.com/office/powerpoint/2010/main" val="320649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4AC95-2B90-4064-B180-3440840820A6}" type="slidenum">
              <a:rPr lang="en-US" smtClean="0"/>
              <a:t>18</a:t>
            </a:fld>
            <a:endParaRPr lang="en-US"/>
          </a:p>
        </p:txBody>
      </p:sp>
    </p:spTree>
    <p:extLst>
      <p:ext uri="{BB962C8B-B14F-4D97-AF65-F5344CB8AC3E}">
        <p14:creationId xmlns:p14="http://schemas.microsoft.com/office/powerpoint/2010/main" val="2472394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3"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pic>
        <p:nvPicPr>
          <p:cNvPr id="4" name="Picture 3"/>
          <p:cNvPicPr>
            <a:picLocks noChangeAspect="1"/>
          </p:cNvPicPr>
          <p:nvPr userDrawn="1"/>
        </p:nvPicPr>
        <p:blipFill>
          <a:blip r:embed="rId2"/>
          <a:stretch>
            <a:fillRect/>
          </a:stretch>
        </p:blipFill>
        <p:spPr>
          <a:xfrm>
            <a:off x="10928640" y="6071136"/>
            <a:ext cx="975360" cy="498865"/>
          </a:xfrm>
          <a:prstGeom prst="rect">
            <a:avLst/>
          </a:prstGeom>
        </p:spPr>
      </p:pic>
      <p:sp>
        <p:nvSpPr>
          <p:cNvPr id="10" name="Google Shape;274;p34">
            <a:extLst>
              <a:ext uri="{FF2B5EF4-FFF2-40B4-BE49-F238E27FC236}">
                <a16:creationId xmlns:a16="http://schemas.microsoft.com/office/drawing/2014/main" id="{9F1C2238-FF28-442F-919D-9715B7B290D3}"/>
              </a:ext>
            </a:extLst>
          </p:cNvPr>
          <p:cNvSpPr/>
          <p:nvPr userDrawn="1"/>
        </p:nvSpPr>
        <p:spPr>
          <a:xfrm>
            <a:off x="-793448" y="1660154"/>
            <a:ext cx="457200" cy="457200"/>
          </a:xfrm>
          <a:prstGeom prst="rect">
            <a:avLst/>
          </a:prstGeom>
          <a:solidFill>
            <a:srgbClr val="007CC3"/>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1" name="Google Shape;277;p34">
            <a:extLst>
              <a:ext uri="{FF2B5EF4-FFF2-40B4-BE49-F238E27FC236}">
                <a16:creationId xmlns:a16="http://schemas.microsoft.com/office/drawing/2014/main" id="{A6A5C681-0349-4D83-86F1-B8E70F29A09C}"/>
              </a:ext>
            </a:extLst>
          </p:cNvPr>
          <p:cNvSpPr/>
          <p:nvPr userDrawn="1"/>
        </p:nvSpPr>
        <p:spPr>
          <a:xfrm>
            <a:off x="-793448" y="2405093"/>
            <a:ext cx="457200" cy="457200"/>
          </a:xfrm>
          <a:prstGeom prst="rect">
            <a:avLst/>
          </a:prstGeom>
          <a:solidFill>
            <a:srgbClr val="061838">
              <a:lumMod val="50000"/>
              <a:lumOff val="50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2" name="Google Shape;280;p34">
            <a:extLst>
              <a:ext uri="{FF2B5EF4-FFF2-40B4-BE49-F238E27FC236}">
                <a16:creationId xmlns:a16="http://schemas.microsoft.com/office/drawing/2014/main" id="{AF40A6F4-06F8-41C3-8B6E-748EB5BAB62A}"/>
              </a:ext>
            </a:extLst>
          </p:cNvPr>
          <p:cNvSpPr/>
          <p:nvPr userDrawn="1"/>
        </p:nvSpPr>
        <p:spPr>
          <a:xfrm>
            <a:off x="-793448" y="3894971"/>
            <a:ext cx="457200" cy="457200"/>
          </a:xfrm>
          <a:prstGeom prst="rect">
            <a:avLst/>
          </a:prstGeom>
          <a:solidFill>
            <a:srgbClr val="061838"/>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3" name="Google Shape;283;p34">
            <a:extLst>
              <a:ext uri="{FF2B5EF4-FFF2-40B4-BE49-F238E27FC236}">
                <a16:creationId xmlns:a16="http://schemas.microsoft.com/office/drawing/2014/main" id="{3B240139-CD3F-4B3E-8272-EA4783627DE0}"/>
              </a:ext>
            </a:extLst>
          </p:cNvPr>
          <p:cNvSpPr/>
          <p:nvPr userDrawn="1"/>
        </p:nvSpPr>
        <p:spPr>
          <a:xfrm>
            <a:off x="-793448" y="3150032"/>
            <a:ext cx="457200" cy="457200"/>
          </a:xfrm>
          <a:prstGeom prst="rect">
            <a:avLst/>
          </a:prstGeom>
          <a:solidFill>
            <a:srgbClr val="061838">
              <a:lumMod val="75000"/>
              <a:lumOff val="25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4" name="Google Shape;285;p34">
            <a:extLst>
              <a:ext uri="{FF2B5EF4-FFF2-40B4-BE49-F238E27FC236}">
                <a16:creationId xmlns:a16="http://schemas.microsoft.com/office/drawing/2014/main" id="{E89987F8-B9ED-42E2-BDF1-308905F4A08C}"/>
              </a:ext>
            </a:extLst>
          </p:cNvPr>
          <p:cNvSpPr/>
          <p:nvPr userDrawn="1"/>
        </p:nvSpPr>
        <p:spPr>
          <a:xfrm>
            <a:off x="-793448" y="4639911"/>
            <a:ext cx="457200" cy="457200"/>
          </a:xfrm>
          <a:prstGeom prst="rect">
            <a:avLst/>
          </a:prstGeom>
          <a:solidFill>
            <a:srgbClr val="007CC3">
              <a:lumMod val="60000"/>
              <a:lumOff val="40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7" name="Slide Number Placeholder 6">
            <a:extLst>
              <a:ext uri="{FF2B5EF4-FFF2-40B4-BE49-F238E27FC236}">
                <a16:creationId xmlns:a16="http://schemas.microsoft.com/office/drawing/2014/main" id="{321ED325-DEE4-47BA-AA27-03EFD8D553F6}"/>
              </a:ext>
            </a:extLst>
          </p:cNvPr>
          <p:cNvSpPr>
            <a:spLocks noGrp="1"/>
          </p:cNvSpPr>
          <p:nvPr>
            <p:ph type="sldNum" sz="quarter" idx="12"/>
          </p:nvPr>
        </p:nvSpPr>
        <p:spPr>
          <a:xfrm>
            <a:off x="0" y="6492875"/>
            <a:ext cx="2743200" cy="365125"/>
          </a:xfrm>
        </p:spPr>
        <p:txBody>
          <a:bodyPr/>
          <a:lstStyle>
            <a:lvl1pPr algn="l">
              <a:defRPr/>
            </a:lvl1pPr>
          </a:lstStyle>
          <a:p>
            <a:fld id="{910603E9-62B6-4E5D-B9E4-D3B69751664A}" type="slidenum">
              <a:rPr lang="en-US" smtClean="0"/>
              <a:pPr/>
              <a:t>‹#›</a:t>
            </a:fld>
            <a:endParaRPr lang="en-US" dirty="0"/>
          </a:p>
        </p:txBody>
      </p:sp>
    </p:spTree>
    <p:extLst>
      <p:ext uri="{BB962C8B-B14F-4D97-AF65-F5344CB8AC3E}">
        <p14:creationId xmlns:p14="http://schemas.microsoft.com/office/powerpoint/2010/main" val="145491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MANA_Title Slid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userDrawn="1"/>
        </p:nvSpPr>
        <p:spPr bwMode="auto">
          <a:xfrm>
            <a:off x="6261100" y="4696886"/>
            <a:ext cx="4734984" cy="144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4" name="object 20"/>
          <p:cNvSpPr/>
          <p:nvPr userDrawn="1"/>
        </p:nvSpPr>
        <p:spPr>
          <a:xfrm>
            <a:off x="12064945"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5" name="object 9"/>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pic>
        <p:nvPicPr>
          <p:cNvPr id="6" name="Picture 5"/>
          <p:cNvPicPr>
            <a:picLocks noChangeAspect="1"/>
          </p:cNvPicPr>
          <p:nvPr userDrawn="1"/>
        </p:nvPicPr>
        <p:blipFill>
          <a:blip r:embed="rId2"/>
          <a:stretch>
            <a:fillRect/>
          </a:stretch>
        </p:blipFill>
        <p:spPr>
          <a:xfrm>
            <a:off x="10928640" y="6071137"/>
            <a:ext cx="975360" cy="498865"/>
          </a:xfrm>
          <a:prstGeom prst="rect">
            <a:avLst/>
          </a:prstGeom>
        </p:spPr>
      </p:pic>
      <p:sp>
        <p:nvSpPr>
          <p:cNvPr id="7" name="object 9">
            <a:extLst>
              <a:ext uri="{FF2B5EF4-FFF2-40B4-BE49-F238E27FC236}">
                <a16:creationId xmlns:a16="http://schemas.microsoft.com/office/drawing/2014/main" id="{978EFFC8-59D2-4037-AC33-D32311C0DCF1}"/>
              </a:ext>
            </a:extLst>
          </p:cNvPr>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sp>
        <p:nvSpPr>
          <p:cNvPr id="8" name="Flowchart: Delay 19">
            <a:extLst>
              <a:ext uri="{FF2B5EF4-FFF2-40B4-BE49-F238E27FC236}">
                <a16:creationId xmlns:a16="http://schemas.microsoft.com/office/drawing/2014/main" id="{D90DDE83-C383-4932-A221-3E8E4D96537C}"/>
              </a:ext>
            </a:extLst>
          </p:cNvPr>
          <p:cNvSpPr/>
          <p:nvPr userDrawn="1"/>
        </p:nvSpPr>
        <p:spPr>
          <a:xfrm>
            <a:off x="-617503" y="1996765"/>
            <a:ext cx="487680" cy="487680"/>
          </a:xfrm>
          <a:prstGeom prst="ellipse">
            <a:avLst/>
          </a:prstGeom>
          <a:solidFill>
            <a:srgbClr val="44546A">
              <a:lumMod val="60000"/>
              <a:lumOff val="40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
        <p:nvSpPr>
          <p:cNvPr id="9" name="Flowchart: Delay 19">
            <a:extLst>
              <a:ext uri="{FF2B5EF4-FFF2-40B4-BE49-F238E27FC236}">
                <a16:creationId xmlns:a16="http://schemas.microsoft.com/office/drawing/2014/main" id="{A7803C1F-37BC-4F51-9DE7-8318A64D9F1D}"/>
              </a:ext>
            </a:extLst>
          </p:cNvPr>
          <p:cNvSpPr/>
          <p:nvPr userDrawn="1"/>
        </p:nvSpPr>
        <p:spPr>
          <a:xfrm>
            <a:off x="-617503" y="2769655"/>
            <a:ext cx="487680" cy="487680"/>
          </a:xfrm>
          <a:prstGeom prst="ellipse">
            <a:avLst/>
          </a:prstGeom>
          <a:solidFill>
            <a:srgbClr val="ED7D31">
              <a:lumMod val="75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
        <p:nvSpPr>
          <p:cNvPr id="10" name="Flowchart: Delay 19">
            <a:extLst>
              <a:ext uri="{FF2B5EF4-FFF2-40B4-BE49-F238E27FC236}">
                <a16:creationId xmlns:a16="http://schemas.microsoft.com/office/drawing/2014/main" id="{3B81F251-C84A-4AC3-9AF8-985F2CB72766}"/>
              </a:ext>
            </a:extLst>
          </p:cNvPr>
          <p:cNvSpPr/>
          <p:nvPr userDrawn="1"/>
        </p:nvSpPr>
        <p:spPr>
          <a:xfrm>
            <a:off x="-617503" y="3543864"/>
            <a:ext cx="487680" cy="487680"/>
          </a:xfrm>
          <a:prstGeom prst="ellipse">
            <a:avLst/>
          </a:prstGeom>
          <a:solidFill>
            <a:srgbClr val="E7E6E6">
              <a:lumMod val="50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black"/>
              </a:solidFill>
              <a:effectLst/>
              <a:uLnTx/>
              <a:uFillTx/>
              <a:latin typeface="Arial"/>
            </a:endParaRPr>
          </a:p>
        </p:txBody>
      </p:sp>
      <p:sp>
        <p:nvSpPr>
          <p:cNvPr id="11" name="Flowchart: Delay 19">
            <a:extLst>
              <a:ext uri="{FF2B5EF4-FFF2-40B4-BE49-F238E27FC236}">
                <a16:creationId xmlns:a16="http://schemas.microsoft.com/office/drawing/2014/main" id="{BDF01589-845B-49E4-86DB-CAF634E9EFBD}"/>
              </a:ext>
            </a:extLst>
          </p:cNvPr>
          <p:cNvSpPr/>
          <p:nvPr userDrawn="1"/>
        </p:nvSpPr>
        <p:spPr>
          <a:xfrm>
            <a:off x="-617503" y="4338151"/>
            <a:ext cx="487680" cy="487680"/>
          </a:xfrm>
          <a:prstGeom prst="ellipse">
            <a:avLst/>
          </a:prstGeom>
          <a:solidFill>
            <a:srgbClr val="44546A"/>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Tree>
    <p:extLst>
      <p:ext uri="{BB962C8B-B14F-4D97-AF65-F5344CB8AC3E}">
        <p14:creationId xmlns:p14="http://schemas.microsoft.com/office/powerpoint/2010/main" val="82291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2" name="object 20"/>
          <p:cNvSpPr/>
          <p:nvPr userDrawn="1"/>
        </p:nvSpPr>
        <p:spPr>
          <a:xfrm>
            <a:off x="12064945"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3" name="object 9"/>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sp>
        <p:nvSpPr>
          <p:cNvPr id="5" name="object 9">
            <a:extLst>
              <a:ext uri="{FF2B5EF4-FFF2-40B4-BE49-F238E27FC236}">
                <a16:creationId xmlns:a16="http://schemas.microsoft.com/office/drawing/2014/main" id="{27BA4BEA-674F-4392-818A-CE6D8FD4120B}"/>
              </a:ext>
            </a:extLst>
          </p:cNvPr>
          <p:cNvSpPr/>
          <p:nvPr userDrawn="1"/>
        </p:nvSpPr>
        <p:spPr>
          <a:xfrm>
            <a:off x="3" y="2628111"/>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sp>
        <p:nvSpPr>
          <p:cNvPr id="6" name="object 9">
            <a:extLst>
              <a:ext uri="{FF2B5EF4-FFF2-40B4-BE49-F238E27FC236}">
                <a16:creationId xmlns:a16="http://schemas.microsoft.com/office/drawing/2014/main" id="{D1266C55-E305-44C5-918E-EF555B65389D}"/>
              </a:ext>
            </a:extLst>
          </p:cNvPr>
          <p:cNvSpPr/>
          <p:nvPr userDrawn="1"/>
        </p:nvSpPr>
        <p:spPr>
          <a:xfrm>
            <a:off x="3" y="2852048"/>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70EB36B9-7FFF-4C12-9EF9-1D839A1E9342}"/>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artisticPaintBrush/>
                    </a14:imgEffect>
                    <a14:imgEffect>
                      <a14:saturation sat="0"/>
                    </a14:imgEffect>
                  </a14:imgLayer>
                </a14:imgProps>
              </a:ext>
              <a:ext uri="{28A0092B-C50C-407E-A947-70E740481C1C}">
                <a14:useLocalDpi xmlns:a14="http://schemas.microsoft.com/office/drawing/2010/main" val="0"/>
              </a:ext>
            </a:extLst>
          </a:blip>
          <a:srcRect l="18265" r="13653"/>
          <a:stretch/>
        </p:blipFill>
        <p:spPr>
          <a:xfrm>
            <a:off x="3" y="0"/>
            <a:ext cx="3134376" cy="6858000"/>
          </a:xfrm>
          <a:prstGeom prst="rect">
            <a:avLst/>
          </a:prstGeom>
        </p:spPr>
      </p:pic>
      <p:sp>
        <p:nvSpPr>
          <p:cNvPr id="9" name="object 9">
            <a:extLst>
              <a:ext uri="{FF2B5EF4-FFF2-40B4-BE49-F238E27FC236}">
                <a16:creationId xmlns:a16="http://schemas.microsoft.com/office/drawing/2014/main" id="{E810029B-A28A-4996-8FE2-491F994E1FB5}"/>
              </a:ext>
            </a:extLst>
          </p:cNvPr>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pic>
        <p:nvPicPr>
          <p:cNvPr id="18" name="Picture 17">
            <a:extLst>
              <a:ext uri="{FF2B5EF4-FFF2-40B4-BE49-F238E27FC236}">
                <a16:creationId xmlns:a16="http://schemas.microsoft.com/office/drawing/2014/main" id="{AB6E9E3A-1A80-47CD-AAC5-D44E48706E1C}"/>
              </a:ext>
            </a:extLst>
          </p:cNvPr>
          <p:cNvPicPr>
            <a:picLocks noChangeAspect="1"/>
          </p:cNvPicPr>
          <p:nvPr userDrawn="1"/>
        </p:nvPicPr>
        <p:blipFill>
          <a:blip r:embed="rId4"/>
          <a:stretch>
            <a:fillRect/>
          </a:stretch>
        </p:blipFill>
        <p:spPr>
          <a:xfrm>
            <a:off x="10928640" y="6071137"/>
            <a:ext cx="975360" cy="498865"/>
          </a:xfrm>
          <a:prstGeom prst="rect">
            <a:avLst/>
          </a:prstGeom>
        </p:spPr>
      </p:pic>
      <p:sp>
        <p:nvSpPr>
          <p:cNvPr id="15" name="Flowchart: Delay 19">
            <a:extLst>
              <a:ext uri="{FF2B5EF4-FFF2-40B4-BE49-F238E27FC236}">
                <a16:creationId xmlns:a16="http://schemas.microsoft.com/office/drawing/2014/main" id="{EB51627B-5CE2-4CB0-8F1A-8A71E8DBA0B9}"/>
              </a:ext>
            </a:extLst>
          </p:cNvPr>
          <p:cNvSpPr/>
          <p:nvPr userDrawn="1"/>
        </p:nvSpPr>
        <p:spPr>
          <a:xfrm>
            <a:off x="-617503" y="1996765"/>
            <a:ext cx="487680" cy="487680"/>
          </a:xfrm>
          <a:prstGeom prst="ellipse">
            <a:avLst/>
          </a:prstGeom>
          <a:solidFill>
            <a:srgbClr val="44546A">
              <a:lumMod val="60000"/>
              <a:lumOff val="40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
        <p:nvSpPr>
          <p:cNvPr id="16" name="Flowchart: Delay 19">
            <a:extLst>
              <a:ext uri="{FF2B5EF4-FFF2-40B4-BE49-F238E27FC236}">
                <a16:creationId xmlns:a16="http://schemas.microsoft.com/office/drawing/2014/main" id="{759D9D75-CB2F-400F-A150-4CBA559AD68C}"/>
              </a:ext>
            </a:extLst>
          </p:cNvPr>
          <p:cNvSpPr/>
          <p:nvPr userDrawn="1"/>
        </p:nvSpPr>
        <p:spPr>
          <a:xfrm>
            <a:off x="-617503" y="2769655"/>
            <a:ext cx="487680" cy="487680"/>
          </a:xfrm>
          <a:prstGeom prst="ellipse">
            <a:avLst/>
          </a:prstGeom>
          <a:solidFill>
            <a:srgbClr val="ED7D31">
              <a:lumMod val="75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
        <p:nvSpPr>
          <p:cNvPr id="22" name="Flowchart: Delay 19">
            <a:extLst>
              <a:ext uri="{FF2B5EF4-FFF2-40B4-BE49-F238E27FC236}">
                <a16:creationId xmlns:a16="http://schemas.microsoft.com/office/drawing/2014/main" id="{964C4853-3354-4236-8990-9299A444FAF4}"/>
              </a:ext>
            </a:extLst>
          </p:cNvPr>
          <p:cNvSpPr/>
          <p:nvPr userDrawn="1"/>
        </p:nvSpPr>
        <p:spPr>
          <a:xfrm>
            <a:off x="-617503" y="3543864"/>
            <a:ext cx="487680" cy="487680"/>
          </a:xfrm>
          <a:prstGeom prst="ellipse">
            <a:avLst/>
          </a:prstGeom>
          <a:solidFill>
            <a:srgbClr val="E7E6E6">
              <a:lumMod val="50000"/>
            </a:srgbClr>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black"/>
              </a:solidFill>
              <a:effectLst/>
              <a:uLnTx/>
              <a:uFillTx/>
              <a:latin typeface="Arial"/>
            </a:endParaRPr>
          </a:p>
        </p:txBody>
      </p:sp>
      <p:sp>
        <p:nvSpPr>
          <p:cNvPr id="23" name="Flowchart: Delay 19">
            <a:extLst>
              <a:ext uri="{FF2B5EF4-FFF2-40B4-BE49-F238E27FC236}">
                <a16:creationId xmlns:a16="http://schemas.microsoft.com/office/drawing/2014/main" id="{6C6EFBB8-2031-458E-BDEF-CDBF2001A109}"/>
              </a:ext>
            </a:extLst>
          </p:cNvPr>
          <p:cNvSpPr/>
          <p:nvPr userDrawn="1"/>
        </p:nvSpPr>
        <p:spPr>
          <a:xfrm>
            <a:off x="-617503" y="4338151"/>
            <a:ext cx="487680" cy="487680"/>
          </a:xfrm>
          <a:prstGeom prst="ellipse">
            <a:avLst/>
          </a:prstGeom>
          <a:solidFill>
            <a:srgbClr val="44546A"/>
          </a:solidFill>
          <a:ln>
            <a:noFill/>
          </a:ln>
          <a:effectLst/>
        </p:spPr>
        <p:txBody>
          <a:bodyPr vert="horz" wrap="square" lIns="121920" tIns="60960" rIns="121920" bIns="60960" numCol="1" anchor="ctr" anchorCtr="0" compatLnSpc="1">
            <a:prstTxWarp prst="textNoShape">
              <a:avLst/>
            </a:prstTxWarp>
          </a:bodyPr>
          <a:lstStyle/>
          <a:p>
            <a:pPr marL="243834" marR="0" lvl="0" indent="0" defTabSz="914377"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dirty="0">
              <a:ln>
                <a:noFill/>
              </a:ln>
              <a:solidFill>
                <a:prstClr val="white"/>
              </a:solidFill>
              <a:effectLst/>
              <a:uLnTx/>
              <a:uFillTx/>
              <a:latin typeface="Arial"/>
            </a:endParaRPr>
          </a:p>
        </p:txBody>
      </p:sp>
      <p:sp>
        <p:nvSpPr>
          <p:cNvPr id="10" name="Slide Number Placeholder 9">
            <a:extLst>
              <a:ext uri="{FF2B5EF4-FFF2-40B4-BE49-F238E27FC236}">
                <a16:creationId xmlns:a16="http://schemas.microsoft.com/office/drawing/2014/main" id="{38846D88-CFBD-4C5E-92B3-EB3F0EA41E82}"/>
              </a:ext>
            </a:extLst>
          </p:cNvPr>
          <p:cNvSpPr>
            <a:spLocks noGrp="1"/>
          </p:cNvSpPr>
          <p:nvPr>
            <p:ph type="sldNum" sz="quarter" idx="12"/>
          </p:nvPr>
        </p:nvSpPr>
        <p:spPr>
          <a:xfrm>
            <a:off x="9460680" y="6568684"/>
            <a:ext cx="2743200" cy="365125"/>
          </a:xfrm>
        </p:spPr>
        <p:txBody>
          <a:bodyPr/>
          <a:lstStyle/>
          <a:p>
            <a:fld id="{910603E9-62B6-4E5D-B9E4-D3B69751664A}" type="slidenum">
              <a:rPr lang="en-US" smtClean="0"/>
              <a:t>‹#›</a:t>
            </a:fld>
            <a:endParaRPr lang="en-US" dirty="0"/>
          </a:p>
        </p:txBody>
      </p:sp>
    </p:spTree>
    <p:extLst>
      <p:ext uri="{BB962C8B-B14F-4D97-AF65-F5344CB8AC3E}">
        <p14:creationId xmlns:p14="http://schemas.microsoft.com/office/powerpoint/2010/main" val="34463360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2" name="object 20"/>
          <p:cNvSpPr/>
          <p:nvPr userDrawn="1"/>
        </p:nvSpPr>
        <p:spPr>
          <a:xfrm>
            <a:off x="12064945"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3" name="object 9"/>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sp>
        <p:nvSpPr>
          <p:cNvPr id="5" name="object 9">
            <a:extLst>
              <a:ext uri="{FF2B5EF4-FFF2-40B4-BE49-F238E27FC236}">
                <a16:creationId xmlns:a16="http://schemas.microsoft.com/office/drawing/2014/main" id="{27BA4BEA-674F-4392-818A-CE6D8FD4120B}"/>
              </a:ext>
            </a:extLst>
          </p:cNvPr>
          <p:cNvSpPr/>
          <p:nvPr userDrawn="1"/>
        </p:nvSpPr>
        <p:spPr>
          <a:xfrm>
            <a:off x="3" y="2628111"/>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sp>
        <p:nvSpPr>
          <p:cNvPr id="6" name="object 9">
            <a:extLst>
              <a:ext uri="{FF2B5EF4-FFF2-40B4-BE49-F238E27FC236}">
                <a16:creationId xmlns:a16="http://schemas.microsoft.com/office/drawing/2014/main" id="{D1266C55-E305-44C5-918E-EF555B65389D}"/>
              </a:ext>
            </a:extLst>
          </p:cNvPr>
          <p:cNvSpPr/>
          <p:nvPr userDrawn="1"/>
        </p:nvSpPr>
        <p:spPr>
          <a:xfrm>
            <a:off x="3" y="2852048"/>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70EB36B9-7FFF-4C12-9EF9-1D839A1E9342}"/>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artisticPaintBrush/>
                    </a14:imgEffect>
                    <a14:imgEffect>
                      <a14:saturation sat="0"/>
                    </a14:imgEffect>
                  </a14:imgLayer>
                </a14:imgProps>
              </a:ext>
              <a:ext uri="{28A0092B-C50C-407E-A947-70E740481C1C}">
                <a14:useLocalDpi xmlns:a14="http://schemas.microsoft.com/office/drawing/2010/main" val="0"/>
              </a:ext>
            </a:extLst>
          </a:blip>
          <a:srcRect l="18265" r="13653"/>
          <a:stretch/>
        </p:blipFill>
        <p:spPr>
          <a:xfrm>
            <a:off x="3" y="0"/>
            <a:ext cx="3134376" cy="6858000"/>
          </a:xfrm>
          <a:prstGeom prst="rect">
            <a:avLst/>
          </a:prstGeom>
        </p:spPr>
      </p:pic>
      <p:sp>
        <p:nvSpPr>
          <p:cNvPr id="9" name="object 9">
            <a:extLst>
              <a:ext uri="{FF2B5EF4-FFF2-40B4-BE49-F238E27FC236}">
                <a16:creationId xmlns:a16="http://schemas.microsoft.com/office/drawing/2014/main" id="{E810029B-A28A-4996-8FE2-491F994E1FB5}"/>
              </a:ext>
            </a:extLst>
          </p:cNvPr>
          <p:cNvSpPr/>
          <p:nvPr userDrawn="1"/>
        </p:nvSpPr>
        <p:spPr>
          <a:xfrm>
            <a:off x="-11892"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54"/>
            <a:endParaRPr sz="2400" dirty="0">
              <a:solidFill>
                <a:prstClr val="black"/>
              </a:solidFill>
              <a:latin typeface="Calibri" panose="020F0502020204030204"/>
            </a:endParaRPr>
          </a:p>
        </p:txBody>
      </p:sp>
      <p:pic>
        <p:nvPicPr>
          <p:cNvPr id="18" name="Picture 17">
            <a:extLst>
              <a:ext uri="{FF2B5EF4-FFF2-40B4-BE49-F238E27FC236}">
                <a16:creationId xmlns:a16="http://schemas.microsoft.com/office/drawing/2014/main" id="{AB6E9E3A-1A80-47CD-AAC5-D44E48706E1C}"/>
              </a:ext>
            </a:extLst>
          </p:cNvPr>
          <p:cNvPicPr>
            <a:picLocks noChangeAspect="1"/>
          </p:cNvPicPr>
          <p:nvPr userDrawn="1"/>
        </p:nvPicPr>
        <p:blipFill>
          <a:blip r:embed="rId4"/>
          <a:stretch>
            <a:fillRect/>
          </a:stretch>
        </p:blipFill>
        <p:spPr>
          <a:xfrm>
            <a:off x="10928640" y="6071137"/>
            <a:ext cx="975360" cy="498865"/>
          </a:xfrm>
          <a:prstGeom prst="rect">
            <a:avLst/>
          </a:prstGeom>
        </p:spPr>
      </p:pic>
      <p:sp>
        <p:nvSpPr>
          <p:cNvPr id="10" name="Slide Number Placeholder 9">
            <a:extLst>
              <a:ext uri="{FF2B5EF4-FFF2-40B4-BE49-F238E27FC236}">
                <a16:creationId xmlns:a16="http://schemas.microsoft.com/office/drawing/2014/main" id="{38846D88-CFBD-4C5E-92B3-EB3F0EA41E82}"/>
              </a:ext>
            </a:extLst>
          </p:cNvPr>
          <p:cNvSpPr>
            <a:spLocks noGrp="1"/>
          </p:cNvSpPr>
          <p:nvPr>
            <p:ph type="sldNum" sz="quarter" idx="12"/>
          </p:nvPr>
        </p:nvSpPr>
        <p:spPr>
          <a:xfrm>
            <a:off x="9460680" y="6568684"/>
            <a:ext cx="2743200" cy="365125"/>
          </a:xfrm>
        </p:spPr>
        <p:txBody>
          <a:bodyPr/>
          <a:lstStyle/>
          <a:p>
            <a:fld id="{910603E9-62B6-4E5D-B9E4-D3B69751664A}" type="slidenum">
              <a:rPr lang="en-US" smtClean="0"/>
              <a:t>‹#›</a:t>
            </a:fld>
            <a:endParaRPr lang="en-US" dirty="0"/>
          </a:p>
        </p:txBody>
      </p:sp>
      <p:sp>
        <p:nvSpPr>
          <p:cNvPr id="14" name="Google Shape;274;p34">
            <a:extLst>
              <a:ext uri="{FF2B5EF4-FFF2-40B4-BE49-F238E27FC236}">
                <a16:creationId xmlns:a16="http://schemas.microsoft.com/office/drawing/2014/main" id="{8F777D15-ED37-439A-B070-5D0407C76F5B}"/>
              </a:ext>
            </a:extLst>
          </p:cNvPr>
          <p:cNvSpPr/>
          <p:nvPr userDrawn="1"/>
        </p:nvSpPr>
        <p:spPr>
          <a:xfrm>
            <a:off x="-793448" y="1660154"/>
            <a:ext cx="457200" cy="457200"/>
          </a:xfrm>
          <a:prstGeom prst="rect">
            <a:avLst/>
          </a:prstGeom>
          <a:solidFill>
            <a:srgbClr val="007CC3"/>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7" name="Google Shape;277;p34">
            <a:extLst>
              <a:ext uri="{FF2B5EF4-FFF2-40B4-BE49-F238E27FC236}">
                <a16:creationId xmlns:a16="http://schemas.microsoft.com/office/drawing/2014/main" id="{68D30725-50FC-4881-BC73-C3C305EE38BB}"/>
              </a:ext>
            </a:extLst>
          </p:cNvPr>
          <p:cNvSpPr/>
          <p:nvPr userDrawn="1"/>
        </p:nvSpPr>
        <p:spPr>
          <a:xfrm>
            <a:off x="-793448" y="2405093"/>
            <a:ext cx="457200" cy="457200"/>
          </a:xfrm>
          <a:prstGeom prst="rect">
            <a:avLst/>
          </a:prstGeom>
          <a:solidFill>
            <a:srgbClr val="061838">
              <a:lumMod val="50000"/>
              <a:lumOff val="50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19" name="Google Shape;280;p34">
            <a:extLst>
              <a:ext uri="{FF2B5EF4-FFF2-40B4-BE49-F238E27FC236}">
                <a16:creationId xmlns:a16="http://schemas.microsoft.com/office/drawing/2014/main" id="{75C39F5B-CD22-453F-9BCD-AEF5E89D29D3}"/>
              </a:ext>
            </a:extLst>
          </p:cNvPr>
          <p:cNvSpPr/>
          <p:nvPr userDrawn="1"/>
        </p:nvSpPr>
        <p:spPr>
          <a:xfrm>
            <a:off x="-793448" y="3894971"/>
            <a:ext cx="457200" cy="457200"/>
          </a:xfrm>
          <a:prstGeom prst="rect">
            <a:avLst/>
          </a:prstGeom>
          <a:solidFill>
            <a:srgbClr val="061838"/>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20" name="Google Shape;283;p34">
            <a:extLst>
              <a:ext uri="{FF2B5EF4-FFF2-40B4-BE49-F238E27FC236}">
                <a16:creationId xmlns:a16="http://schemas.microsoft.com/office/drawing/2014/main" id="{16905C95-0EE5-47D7-B737-B3F351008121}"/>
              </a:ext>
            </a:extLst>
          </p:cNvPr>
          <p:cNvSpPr/>
          <p:nvPr userDrawn="1"/>
        </p:nvSpPr>
        <p:spPr>
          <a:xfrm>
            <a:off x="-793448" y="3150032"/>
            <a:ext cx="457200" cy="457200"/>
          </a:xfrm>
          <a:prstGeom prst="rect">
            <a:avLst/>
          </a:prstGeom>
          <a:solidFill>
            <a:srgbClr val="061838">
              <a:lumMod val="75000"/>
              <a:lumOff val="25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
        <p:nvSpPr>
          <p:cNvPr id="21" name="Google Shape;285;p34">
            <a:extLst>
              <a:ext uri="{FF2B5EF4-FFF2-40B4-BE49-F238E27FC236}">
                <a16:creationId xmlns:a16="http://schemas.microsoft.com/office/drawing/2014/main" id="{DC69DCA8-FE6D-4FD9-84B4-0330D0783011}"/>
              </a:ext>
            </a:extLst>
          </p:cNvPr>
          <p:cNvSpPr/>
          <p:nvPr userDrawn="1"/>
        </p:nvSpPr>
        <p:spPr>
          <a:xfrm>
            <a:off x="-793448" y="4639911"/>
            <a:ext cx="457200" cy="457200"/>
          </a:xfrm>
          <a:prstGeom prst="rect">
            <a:avLst/>
          </a:prstGeom>
          <a:solidFill>
            <a:srgbClr val="007CC3">
              <a:lumMod val="60000"/>
              <a:lumOff val="40000"/>
            </a:srgbClr>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56577426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8"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9" name="Picture 8"/>
          <p:cNvPicPr>
            <a:picLocks noChangeAspect="1"/>
          </p:cNvPicPr>
          <p:nvPr userDrawn="1"/>
        </p:nvPicPr>
        <p:blipFill>
          <a:blip r:embed="rId2"/>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316126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3"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4" name="Picture 3"/>
          <p:cNvPicPr>
            <a:picLocks noChangeAspect="1"/>
          </p:cNvPicPr>
          <p:nvPr userDrawn="1"/>
        </p:nvPicPr>
        <p:blipFill>
          <a:blip r:embed="rId2"/>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1412924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41D95-454A-4C7B-BE3B-5D26584D1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A80B6-EE6E-4C17-9E33-7427EAE9E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A10AF-779A-4DDB-961D-2FE5BBAEC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57F44020-F06E-410E-835A-5B3069C8A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5D2673-4E0D-4F8F-80B1-A1ACAE437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603E9-62B6-4E5D-B9E4-D3B69751664A}" type="slidenum">
              <a:rPr lang="en-US" smtClean="0"/>
              <a:t>‹#›</a:t>
            </a:fld>
            <a:endParaRPr lang="en-US" dirty="0"/>
          </a:p>
        </p:txBody>
      </p:sp>
    </p:spTree>
    <p:extLst>
      <p:ext uri="{BB962C8B-B14F-4D97-AF65-F5344CB8AC3E}">
        <p14:creationId xmlns:p14="http://schemas.microsoft.com/office/powerpoint/2010/main" val="1766634327"/>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717" r:id="rId3"/>
    <p:sldLayoutId id="21474837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827" y="365125"/>
            <a:ext cx="1146048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1827" y="1825625"/>
            <a:ext cx="1146048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1827"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79107"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B8706-8703-4536-9234-77196747D27F}" type="slidenum">
              <a:rPr lang="en-US" smtClean="0"/>
              <a:t>‹#›</a:t>
            </a:fld>
            <a:endParaRPr lang="en-US"/>
          </a:p>
        </p:txBody>
      </p:sp>
    </p:spTree>
    <p:extLst>
      <p:ext uri="{BB962C8B-B14F-4D97-AF65-F5344CB8AC3E}">
        <p14:creationId xmlns:p14="http://schemas.microsoft.com/office/powerpoint/2010/main" val="1218113681"/>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827" y="365125"/>
            <a:ext cx="1146048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1827" y="1825625"/>
            <a:ext cx="1146048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61827"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DA960-415E-46AF-9632-38E55B3B3F42}" type="datetimeFigureOut">
              <a:rPr lang="en-US" smtClean="0"/>
              <a:t>12/15/2020</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79107"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B8706-8703-4536-9234-77196747D27F}" type="slidenum">
              <a:rPr lang="en-US" smtClean="0"/>
              <a:t>‹#›</a:t>
            </a:fld>
            <a:endParaRPr lang="en-US"/>
          </a:p>
        </p:txBody>
      </p:sp>
    </p:spTree>
    <p:extLst>
      <p:ext uri="{BB962C8B-B14F-4D97-AF65-F5344CB8AC3E}">
        <p14:creationId xmlns:p14="http://schemas.microsoft.com/office/powerpoint/2010/main" val="931666671"/>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50.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20.png"/><Relationship Id="rId4" Type="http://schemas.openxmlformats.org/officeDocument/2006/relationships/image" Target="../media/image62.png"/><Relationship Id="rId9" Type="http://schemas.openxmlformats.org/officeDocument/2006/relationships/image" Target="../media/image22.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5.png"/><Relationship Id="rId5" Type="http://schemas.openxmlformats.org/officeDocument/2006/relationships/image" Target="../media/image63.png"/><Relationship Id="rId10" Type="http://schemas.openxmlformats.org/officeDocument/2006/relationships/image" Target="../media/image74.png"/><Relationship Id="rId4" Type="http://schemas.openxmlformats.org/officeDocument/2006/relationships/image" Target="../media/image62.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57.png"/><Relationship Id="rId5" Type="http://schemas.openxmlformats.org/officeDocument/2006/relationships/image" Target="../media/image63.png"/><Relationship Id="rId10"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64.png"/><Relationship Id="rId12"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80.png"/><Relationship Id="rId5" Type="http://schemas.openxmlformats.org/officeDocument/2006/relationships/image" Target="../media/image62.png"/><Relationship Id="rId15" Type="http://schemas.openxmlformats.org/officeDocument/2006/relationships/image" Target="../media/image84.png"/><Relationship Id="rId10" Type="http://schemas.openxmlformats.org/officeDocument/2006/relationships/image" Target="../media/image20.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91.png"/><Relationship Id="rId18" Type="http://schemas.openxmlformats.org/officeDocument/2006/relationships/image" Target="../media/image95.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89.png"/><Relationship Id="rId5" Type="http://schemas.openxmlformats.org/officeDocument/2006/relationships/image" Target="../media/image87.png"/><Relationship Id="rId15" Type="http://schemas.openxmlformats.org/officeDocument/2006/relationships/image" Target="../media/image93.png"/><Relationship Id="rId10" Type="http://schemas.openxmlformats.org/officeDocument/2006/relationships/image" Target="../media/image54.png"/><Relationship Id="rId4" Type="http://schemas.openxmlformats.org/officeDocument/2006/relationships/image" Target="../media/image62.png"/><Relationship Id="rId9" Type="http://schemas.openxmlformats.org/officeDocument/2006/relationships/image" Target="../media/image53.png"/><Relationship Id="rId1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62.png"/><Relationship Id="rId18" Type="http://schemas.openxmlformats.org/officeDocument/2006/relationships/image" Target="../media/image37.png"/><Relationship Id="rId3" Type="http://schemas.openxmlformats.org/officeDocument/2006/relationships/image" Target="../media/image96.png"/><Relationship Id="rId21" Type="http://schemas.openxmlformats.org/officeDocument/2006/relationships/image" Target="../media/image107.png"/><Relationship Id="rId7" Type="http://schemas.openxmlformats.org/officeDocument/2006/relationships/image" Target="../media/image100.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65.png"/><Relationship Id="rId20"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jpeg"/><Relationship Id="rId5" Type="http://schemas.openxmlformats.org/officeDocument/2006/relationships/image" Target="../media/image98.png"/><Relationship Id="rId15" Type="http://schemas.openxmlformats.org/officeDocument/2006/relationships/image" Target="../media/image88.png"/><Relationship Id="rId23"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87.png"/><Relationship Id="rId2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7.png"/><Relationship Id="rId7"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0.png"/><Relationship Id="rId10" Type="http://schemas.openxmlformats.org/officeDocument/2006/relationships/image" Target="../media/image113.jpeg"/><Relationship Id="rId4" Type="http://schemas.openxmlformats.org/officeDocument/2006/relationships/image" Target="../media/image110.jpeg"/><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jpeg"/><Relationship Id="rId26" Type="http://schemas.openxmlformats.org/officeDocument/2006/relationships/image" Target="../media/image43.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jpeg"/><Relationship Id="rId17" Type="http://schemas.openxmlformats.org/officeDocument/2006/relationships/image" Target="../media/image128.jpeg"/><Relationship Id="rId25" Type="http://schemas.openxmlformats.org/officeDocument/2006/relationships/image" Target="../media/image42.png"/><Relationship Id="rId2" Type="http://schemas.openxmlformats.org/officeDocument/2006/relationships/notesSlide" Target="../notesSlides/notesSlide15.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41.png"/><Relationship Id="rId5" Type="http://schemas.openxmlformats.org/officeDocument/2006/relationships/image" Target="../media/image116.png"/><Relationship Id="rId15" Type="http://schemas.openxmlformats.org/officeDocument/2006/relationships/image" Target="../media/image126.jpeg"/><Relationship Id="rId23" Type="http://schemas.openxmlformats.org/officeDocument/2006/relationships/image" Target="../media/image40.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hyperlink" Target="http://www.finsmes.com/2016/12/databricks-raises-60m-in-series-c-funding.html" TargetMode="External"/><Relationship Id="rId27"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png"/></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1.xml"/><Relationship Id="rId5" Type="http://schemas.openxmlformats.org/officeDocument/2006/relationships/image" Target="../media/image145.JPG"/><Relationship Id="rId4" Type="http://schemas.openxmlformats.org/officeDocument/2006/relationships/image" Target="../media/image144.JP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5.png"/></Relationships>
</file>

<file path=ppt/slides/_rels/slide4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jpeg"/><Relationship Id="rId3" Type="http://schemas.openxmlformats.org/officeDocument/2006/relationships/image" Target="../media/image166.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9.xml"/><Relationship Id="rId16" Type="http://schemas.openxmlformats.org/officeDocument/2006/relationships/image" Target="../media/image167.jpeg"/><Relationship Id="rId1" Type="http://schemas.openxmlformats.org/officeDocument/2006/relationships/slideLayout" Target="../slideLayouts/slideLayout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49.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21.png"/><Relationship Id="rId7" Type="http://schemas.openxmlformats.org/officeDocument/2006/relationships/hyperlink" Target="http://www.finsmes.com/2016/12/databricks-raises-60m-in-series-c-funding.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 Id="rId6" Type="http://schemas.openxmlformats.org/officeDocument/2006/relationships/image" Target="../media/image1.emf"/><Relationship Id="rId5" Type="http://schemas.openxmlformats.org/officeDocument/2006/relationships/image" Target="../media/image172.png"/><Relationship Id="rId4" Type="http://schemas.openxmlformats.org/officeDocument/2006/relationships/image" Target="../media/image171.png"/></Relationships>
</file>

<file path=ppt/slides/_rels/slide6.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41"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9.png"/><Relationship Id="rId8" Type="http://schemas.openxmlformats.org/officeDocument/2006/relationships/image" Target="../media/image14.png"/><Relationship Id="rId3"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gif"/><Relationship Id="rId38" Type="http://schemas.openxmlformats.org/officeDocument/2006/relationships/image" Target="../media/image4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2.png"/><Relationship Id="rId21" Type="http://schemas.openxmlformats.org/officeDocument/2006/relationships/image" Target="../media/image64.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20.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0261" t="7813" r="9375" b="7813"/>
          <a:stretch/>
        </p:blipFill>
        <p:spPr>
          <a:xfrm flipH="1">
            <a:off x="2437931" y="1"/>
            <a:ext cx="9797927" cy="6858000"/>
          </a:xfrm>
          <a:prstGeom prst="rect">
            <a:avLst/>
          </a:prstGeom>
        </p:spPr>
      </p:pic>
      <p:sp>
        <p:nvSpPr>
          <p:cNvPr id="37" name="Freeform 36"/>
          <p:cNvSpPr>
            <a:spLocks/>
          </p:cNvSpPr>
          <p:nvPr/>
        </p:nvSpPr>
        <p:spPr bwMode="auto">
          <a:xfrm>
            <a:off x="-43854" y="0"/>
            <a:ext cx="6595484" cy="6858000"/>
          </a:xfrm>
          <a:custGeom>
            <a:avLst/>
            <a:gdLst>
              <a:gd name="connsiteX0" fmla="*/ 0 w 4946613"/>
              <a:gd name="connsiteY0" fmla="*/ 0 h 5143500"/>
              <a:gd name="connsiteX1" fmla="*/ 4946613 w 4946613"/>
              <a:gd name="connsiteY1" fmla="*/ 0 h 5143500"/>
              <a:gd name="connsiteX2" fmla="*/ 3538963 w 4946613"/>
              <a:gd name="connsiteY2" fmla="*/ 5143500 h 5143500"/>
              <a:gd name="connsiteX3" fmla="*/ 0 w 494661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46613" h="5143500">
                <a:moveTo>
                  <a:pt x="0" y="0"/>
                </a:moveTo>
                <a:lnTo>
                  <a:pt x="4946613" y="0"/>
                </a:lnTo>
                <a:lnTo>
                  <a:pt x="3538963" y="5143500"/>
                </a:lnTo>
                <a:lnTo>
                  <a:pt x="0" y="514350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en-US" sz="2400" dirty="0"/>
          </a:p>
        </p:txBody>
      </p:sp>
      <p:sp>
        <p:nvSpPr>
          <p:cNvPr id="55" name="object 20"/>
          <p:cNvSpPr/>
          <p:nvPr/>
        </p:nvSpPr>
        <p:spPr>
          <a:xfrm>
            <a:off x="12101339"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56" name="object 9"/>
          <p:cNvSpPr/>
          <p:nvPr/>
        </p:nvSpPr>
        <p:spPr>
          <a:xfrm>
            <a:off x="-48286"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pic>
        <p:nvPicPr>
          <p:cNvPr id="57" name="Picture 56"/>
          <p:cNvPicPr>
            <a:picLocks noChangeAspect="1"/>
          </p:cNvPicPr>
          <p:nvPr/>
        </p:nvPicPr>
        <p:blipFill>
          <a:blip r:embed="rId3">
            <a:biLevel thresh="25000"/>
          </a:blip>
          <a:stretch>
            <a:fillRect/>
          </a:stretch>
        </p:blipFill>
        <p:spPr>
          <a:xfrm>
            <a:off x="10928640" y="6071137"/>
            <a:ext cx="975360" cy="498865"/>
          </a:xfrm>
          <a:prstGeom prst="rect">
            <a:avLst/>
          </a:prstGeom>
        </p:spPr>
      </p:pic>
      <p:sp>
        <p:nvSpPr>
          <p:cNvPr id="12" name="Shape 374"/>
          <p:cNvSpPr txBox="1">
            <a:spLocks/>
          </p:cNvSpPr>
          <p:nvPr/>
        </p:nvSpPr>
        <p:spPr>
          <a:xfrm>
            <a:off x="435224" y="1876687"/>
            <a:ext cx="5205134" cy="1322733"/>
          </a:xfrm>
        </p:spPr>
        <p:txBody>
          <a:bodyPr lIns="0" tIns="0" rIns="0" bIns="0" anchor="t">
            <a:noAutofit/>
          </a:bodyPr>
          <a:lstStyle>
            <a:lvl1pPr marL="0" marR="0" indent="0" algn="l" defTabSz="609585" rtl="0" latinLnBrk="0">
              <a:lnSpc>
                <a:spcPct val="100000"/>
              </a:lnSpc>
              <a:spcBef>
                <a:spcPts val="0"/>
              </a:spcBef>
              <a:spcAft>
                <a:spcPts val="0"/>
              </a:spcAft>
              <a:buClrTx/>
              <a:buSzTx/>
              <a:buFontTx/>
              <a:buNone/>
              <a:tabLst/>
              <a:defRPr sz="2500" b="1" i="0" u="none" strike="noStrike" cap="none" spc="0" baseline="0">
                <a:ln>
                  <a:noFill/>
                </a:ln>
                <a:solidFill>
                  <a:srgbClr val="3E3E3E"/>
                </a:solidFill>
                <a:uFillTx/>
                <a:latin typeface="Arial"/>
                <a:ea typeface="Arial"/>
                <a:cs typeface="Arial"/>
                <a:sym typeface="Arial"/>
              </a:defRPr>
            </a:lvl1pPr>
            <a:lvl2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2pPr>
            <a:lvl3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3pPr>
            <a:lvl4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4pPr>
            <a:lvl5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5pPr>
            <a:lvl6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6pPr>
            <a:lvl7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7pPr>
            <a:lvl8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8pPr>
            <a:lvl9pPr marL="0" marR="0" indent="0" algn="l" defTabSz="609585" rtl="0" latinLnBrk="0">
              <a:lnSpc>
                <a:spcPct val="100000"/>
              </a:lnSpc>
              <a:spcBef>
                <a:spcPts val="0"/>
              </a:spcBef>
              <a:spcAft>
                <a:spcPts val="0"/>
              </a:spcAft>
              <a:buClrTx/>
              <a:buSzTx/>
              <a:buFontTx/>
              <a:buNone/>
              <a:tabLst/>
              <a:defRPr sz="3200" b="0" i="0" u="none" strike="noStrike" cap="none" spc="0" baseline="0">
                <a:ln>
                  <a:noFill/>
                </a:ln>
                <a:solidFill>
                  <a:srgbClr val="2670C3"/>
                </a:solidFill>
                <a:uFillTx/>
                <a:latin typeface="Arial"/>
                <a:ea typeface="Arial"/>
                <a:cs typeface="Arial"/>
                <a:sym typeface="Arial"/>
              </a:defRPr>
            </a:lvl9pPr>
          </a:lstStyle>
          <a:p>
            <a:pPr marL="16933" algn="r">
              <a:spcBef>
                <a:spcPts val="133"/>
              </a:spcBef>
            </a:pPr>
            <a:r>
              <a:rPr lang="en-US" sz="6400" dirty="0">
                <a:solidFill>
                  <a:srgbClr val="007CC3"/>
                </a:solidFill>
                <a:latin typeface="+mn-lt"/>
              </a:rPr>
              <a:t>Modernization </a:t>
            </a:r>
            <a:r>
              <a:rPr lang="en-US" sz="2400" dirty="0">
                <a:solidFill>
                  <a:srgbClr val="C55A11"/>
                </a:solidFill>
                <a:latin typeface="+mn-lt"/>
                <a:cs typeface="Arial" panose="020B0604020202020204" pitchFamily="34" charset="0"/>
              </a:rPr>
              <a:t>Crossing the Digital Chasm</a:t>
            </a:r>
            <a:endParaRPr lang="en-US" dirty="0">
              <a:solidFill>
                <a:srgbClr val="C55A11"/>
              </a:solidFill>
              <a:latin typeface="+mn-lt"/>
              <a:cs typeface="Arial" panose="020B0604020202020204" pitchFamily="34" charset="0"/>
            </a:endParaRPr>
          </a:p>
        </p:txBody>
      </p:sp>
    </p:spTree>
    <p:extLst>
      <p:ext uri="{BB962C8B-B14F-4D97-AF65-F5344CB8AC3E}">
        <p14:creationId xmlns:p14="http://schemas.microsoft.com/office/powerpoint/2010/main" val="4235391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26EFD7-1CD9-4534-A0FD-A4593FB6ABF1}"/>
              </a:ext>
            </a:extLst>
          </p:cNvPr>
          <p:cNvSpPr/>
          <p:nvPr/>
        </p:nvSpPr>
        <p:spPr>
          <a:xfrm>
            <a:off x="4401347" y="1288006"/>
            <a:ext cx="3359604" cy="4916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2A1203C-2296-4E37-A132-D479E7126210}"/>
              </a:ext>
            </a:extLst>
          </p:cNvPr>
          <p:cNvSpPr/>
          <p:nvPr/>
        </p:nvSpPr>
        <p:spPr>
          <a:xfrm>
            <a:off x="461626" y="916661"/>
            <a:ext cx="3359604" cy="369332"/>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Current Mode of Operations</a:t>
            </a:r>
          </a:p>
        </p:txBody>
      </p:sp>
      <p:sp>
        <p:nvSpPr>
          <p:cNvPr id="12" name="Rectangle 11">
            <a:extLst>
              <a:ext uri="{FF2B5EF4-FFF2-40B4-BE49-F238E27FC236}">
                <a16:creationId xmlns:a16="http://schemas.microsoft.com/office/drawing/2014/main" id="{7662EBFB-9A78-4E33-A25E-A03FFFBCA568}"/>
              </a:ext>
            </a:extLst>
          </p:cNvPr>
          <p:cNvSpPr/>
          <p:nvPr/>
        </p:nvSpPr>
        <p:spPr>
          <a:xfrm>
            <a:off x="4401347" y="918674"/>
            <a:ext cx="3359604" cy="369332"/>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Modernization Patterns</a:t>
            </a:r>
          </a:p>
        </p:txBody>
      </p:sp>
      <p:sp>
        <p:nvSpPr>
          <p:cNvPr id="13" name="Rectangle 12">
            <a:extLst>
              <a:ext uri="{FF2B5EF4-FFF2-40B4-BE49-F238E27FC236}">
                <a16:creationId xmlns:a16="http://schemas.microsoft.com/office/drawing/2014/main" id="{A25523B8-AEB2-43F1-BAF1-BB88B96DEA2F}"/>
              </a:ext>
            </a:extLst>
          </p:cNvPr>
          <p:cNvSpPr/>
          <p:nvPr/>
        </p:nvSpPr>
        <p:spPr>
          <a:xfrm>
            <a:off x="8377369" y="916661"/>
            <a:ext cx="3359604" cy="369332"/>
          </a:xfrm>
          <a:prstGeom prst="rect">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Future Mode of Operations</a:t>
            </a:r>
          </a:p>
        </p:txBody>
      </p:sp>
      <p:sp>
        <p:nvSpPr>
          <p:cNvPr id="16" name="Arrow: Chevron 15">
            <a:extLst>
              <a:ext uri="{FF2B5EF4-FFF2-40B4-BE49-F238E27FC236}">
                <a16:creationId xmlns:a16="http://schemas.microsoft.com/office/drawing/2014/main" id="{098EBEAB-B1D9-4156-AC21-285030A82ABF}"/>
              </a:ext>
            </a:extLst>
          </p:cNvPr>
          <p:cNvSpPr/>
          <p:nvPr/>
        </p:nvSpPr>
        <p:spPr>
          <a:xfrm>
            <a:off x="3912385" y="3177071"/>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row: Chevron 16">
            <a:extLst>
              <a:ext uri="{FF2B5EF4-FFF2-40B4-BE49-F238E27FC236}">
                <a16:creationId xmlns:a16="http://schemas.microsoft.com/office/drawing/2014/main" id="{F96C640A-A04D-4FA6-AF96-325543BD1712}"/>
              </a:ext>
            </a:extLst>
          </p:cNvPr>
          <p:cNvSpPr/>
          <p:nvPr/>
        </p:nvSpPr>
        <p:spPr>
          <a:xfrm>
            <a:off x="8047265" y="3177071"/>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25A0B32-4336-4A51-BCF1-60443E519E2C}"/>
              </a:ext>
            </a:extLst>
          </p:cNvPr>
          <p:cNvSpPr txBox="1"/>
          <p:nvPr/>
        </p:nvSpPr>
        <p:spPr>
          <a:xfrm>
            <a:off x="461625" y="1353046"/>
            <a:ext cx="3653407" cy="4916731"/>
          </a:xfrm>
          <a:prstGeom prst="rect">
            <a:avLst/>
          </a:prstGeom>
          <a:noFill/>
        </p:spPr>
        <p:txBody>
          <a:bodyPr wrap="square" rtlCol="0">
            <a:spAutoFit/>
          </a:bodyPr>
          <a:lstStyle/>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User Experience</a:t>
            </a:r>
          </a:p>
          <a:p>
            <a:pPr marL="0" lvl="1" defTabSz="533400">
              <a:spcBef>
                <a:spcPct val="0"/>
              </a:spcBef>
              <a:spcAft>
                <a:spcPts val="300"/>
              </a:spcAft>
              <a:defRPr/>
            </a:pPr>
            <a:r>
              <a:rPr lang="en-US" sz="1400" dirty="0">
                <a:solidFill>
                  <a:prstClr val="black"/>
                </a:solidFill>
                <a:latin typeface="Calibri" panose="020F0502020204030204"/>
              </a:rPr>
              <a:t>Non user-centric, rigid &amp; complex</a:t>
            </a:r>
          </a:p>
          <a:p>
            <a:pPr marL="0" lvl="1" defTabSz="533400">
              <a:spcBef>
                <a:spcPct val="0"/>
              </a:spcBef>
              <a:spcAft>
                <a:spcPts val="300"/>
              </a:spcAft>
              <a:defRPr/>
            </a:pPr>
            <a:r>
              <a:rPr lang="en-US" sz="1400" dirty="0">
                <a:solidFill>
                  <a:prstClr val="black"/>
                </a:solidFill>
                <a:latin typeface="Calibri" panose="020F0502020204030204"/>
              </a:rPr>
              <a:t>Steep learning curve</a:t>
            </a:r>
          </a:p>
          <a:p>
            <a:pPr marL="0" lvl="1" defTabSz="533400">
              <a:spcBef>
                <a:spcPct val="0"/>
              </a:spcBef>
              <a:spcAft>
                <a:spcPts val="300"/>
              </a:spcAft>
              <a:defRPr/>
            </a:pPr>
            <a:r>
              <a:rPr lang="en-US" sz="1400" dirty="0">
                <a:solidFill>
                  <a:prstClr val="black"/>
                </a:solidFill>
                <a:latin typeface="Calibri" panose="020F0502020204030204"/>
              </a:rPr>
              <a:t>Terminal based UI</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Architecture</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Monolith, Batch centric</a:t>
            </a:r>
            <a:endParaRPr kumimoji="0" lang="en-US" sz="14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lang="en-US" sz="1400" dirty="0">
                <a:solidFill>
                  <a:srgbClr val="283138">
                    <a:lumMod val="50000"/>
                  </a:srgbClr>
                </a:solidFill>
                <a:latin typeface="Calibri" panose="020F0502020204030204"/>
              </a:rPr>
              <a:t>Data silos</a:t>
            </a:r>
            <a:endParaRPr kumimoji="0" lang="en-US" sz="14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Technology</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Proprietary (COBOL, JCL, CICS, DB2)</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Process</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Waterfall</a:t>
            </a:r>
          </a:p>
          <a:p>
            <a:pPr marL="0" lvl="1" defTabSz="533400">
              <a:spcBef>
                <a:spcPct val="0"/>
              </a:spcBef>
              <a:spcAft>
                <a:spcPts val="300"/>
              </a:spcAft>
              <a:defRPr/>
            </a:pPr>
            <a:r>
              <a:rPr lang="en-US" sz="1400" dirty="0">
                <a:solidFill>
                  <a:prstClr val="black"/>
                </a:solidFill>
              </a:rPr>
              <a:t>Longer release cycles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Operations</a:t>
            </a:r>
          </a:p>
          <a:p>
            <a:pPr marL="0" lvl="1" defTabSz="533400">
              <a:spcBef>
                <a:spcPct val="0"/>
              </a:spcBef>
              <a:spcAft>
                <a:spcPts val="300"/>
              </a:spcAft>
              <a:defRPr/>
            </a:pPr>
            <a:r>
              <a:rPr lang="en-US" sz="1400" dirty="0">
                <a:solidFill>
                  <a:prstClr val="black"/>
                </a:solidFill>
                <a:latin typeface="Calibri" panose="020F0502020204030204"/>
              </a:rPr>
              <a:t>Data centers, self-managed </a:t>
            </a:r>
          </a:p>
          <a:p>
            <a:pPr marL="0" lvl="1" defTabSz="533400">
              <a:spcBef>
                <a:spcPct val="0"/>
              </a:spcBef>
              <a:spcAft>
                <a:spcPts val="300"/>
              </a:spcAft>
              <a:defRPr/>
            </a:pPr>
            <a:r>
              <a:rPr lang="en-US" sz="1400" dirty="0">
                <a:solidFill>
                  <a:prstClr val="black"/>
                </a:solidFill>
                <a:latin typeface="Calibri" panose="020F0502020204030204"/>
              </a:rPr>
              <a:t>Siloed teams</a:t>
            </a:r>
          </a:p>
          <a:p>
            <a:pPr marL="0" lvl="1" defTabSz="533400">
              <a:spcBef>
                <a:spcPct val="0"/>
              </a:spcBef>
              <a:spcAft>
                <a:spcPts val="300"/>
              </a:spcAft>
              <a:defRPr/>
            </a:pPr>
            <a:r>
              <a:rPr lang="en-US" sz="1400" dirty="0">
                <a:solidFill>
                  <a:prstClr val="black"/>
                </a:solidFill>
                <a:latin typeface="Calibri" panose="020F0502020204030204"/>
              </a:rPr>
              <a:t>Point automations</a:t>
            </a:r>
            <a:endParaRPr kumimoji="0" lang="en-US" sz="16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82E8B04-9D16-4BDD-A2AB-94FF1B6F9DD7}"/>
              </a:ext>
            </a:extLst>
          </p:cNvPr>
          <p:cNvSpPr txBox="1"/>
          <p:nvPr/>
        </p:nvSpPr>
        <p:spPr>
          <a:xfrm>
            <a:off x="8377369" y="1325652"/>
            <a:ext cx="3353005" cy="4978286"/>
          </a:xfrm>
          <a:prstGeom prst="rect">
            <a:avLst/>
          </a:prstGeom>
          <a:noFill/>
        </p:spPr>
        <p:txBody>
          <a:bodyPr wrap="square" rtlCol="0">
            <a:spAutoFit/>
          </a:bodyPr>
          <a:lstStyle/>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User Experience</a:t>
            </a:r>
          </a:p>
          <a:p>
            <a:pPr marL="0" lvl="1" defTabSz="533400">
              <a:spcBef>
                <a:spcPct val="0"/>
              </a:spcBef>
              <a:spcAft>
                <a:spcPts val="300"/>
              </a:spcAft>
              <a:defRPr/>
            </a:pPr>
            <a:r>
              <a:rPr lang="en-US" sz="1400" dirty="0">
                <a:solidFill>
                  <a:srgbClr val="283138">
                    <a:lumMod val="50000"/>
                  </a:srgbClr>
                </a:solidFill>
              </a:rPr>
              <a:t>User-centric, personalized, responsive</a:t>
            </a:r>
          </a:p>
          <a:p>
            <a:pPr marL="0" lvl="1" defTabSz="533400">
              <a:spcBef>
                <a:spcPct val="0"/>
              </a:spcBef>
              <a:spcAft>
                <a:spcPts val="300"/>
              </a:spcAft>
              <a:defRPr/>
            </a:pPr>
            <a:r>
              <a:rPr lang="en-US" sz="1400" dirty="0">
                <a:solidFill>
                  <a:srgbClr val="283138">
                    <a:lumMod val="50000"/>
                  </a:srgbClr>
                </a:solidFill>
              </a:rPr>
              <a:t>Unified omni-channel experience</a:t>
            </a:r>
          </a:p>
          <a:p>
            <a:pPr marL="0" lvl="1" defTabSz="533400">
              <a:spcBef>
                <a:spcPct val="0"/>
              </a:spcBef>
              <a:spcAft>
                <a:spcPts val="300"/>
              </a:spcAft>
              <a:defRPr/>
            </a:pPr>
            <a:endParaRPr kumimoji="0" lang="en-US" sz="140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lvl="1" defTabSz="533400">
              <a:spcBef>
                <a:spcPct val="0"/>
              </a:spcBef>
              <a:spcAft>
                <a:spcPts val="300"/>
              </a:spcAft>
              <a:defRPr/>
            </a:pPr>
            <a:endParaRPr kumimoji="0" lang="en-US" sz="80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Architecture</a:t>
            </a:r>
          </a:p>
          <a:p>
            <a:pPr marL="0" marR="0" lvl="1" indent="0" algn="l" defTabSz="533400" rtl="0" eaLnBrk="1" fontAlgn="auto" latinLnBrk="0" hangingPunct="1">
              <a:lnSpc>
                <a:spcPct val="100000"/>
              </a:lnSpc>
              <a:spcBef>
                <a:spcPct val="0"/>
              </a:spcBef>
              <a:spcAft>
                <a:spcPts val="300"/>
              </a:spcAft>
              <a:buClrTx/>
              <a:buSzTx/>
              <a:buFontTx/>
              <a:buNone/>
              <a:tabLst/>
              <a:defRPr/>
            </a:pPr>
            <a:r>
              <a:rPr lang="en-US" sz="1400" dirty="0">
                <a:solidFill>
                  <a:prstClr val="black"/>
                </a:solidFill>
                <a:latin typeface="Calibri" panose="020F0502020204030204"/>
              </a:rPr>
              <a:t>µServices,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Distributed, Event-driven</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unlocked for deep insights</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Technology</a:t>
            </a:r>
          </a:p>
          <a:p>
            <a:pPr marL="0" lvl="1" defTabSz="533400">
              <a:spcBef>
                <a:spcPct val="0"/>
              </a:spcBef>
              <a:spcAft>
                <a:spcPts val="300"/>
              </a:spcAf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Open Source, ‘</a:t>
            </a:r>
            <a:r>
              <a:rPr lang="en-IN" sz="1400" dirty="0">
                <a:solidFill>
                  <a:prstClr val="black"/>
                </a:solidFill>
                <a:latin typeface="Calibri" panose="020F0502020204030204"/>
              </a:rPr>
              <a:t>Cloud first services’</a:t>
            </a:r>
            <a:endParaRPr lang="en-US" sz="1400" dirty="0">
              <a:solidFill>
                <a:prstClr val="black"/>
              </a:solidFill>
              <a:latin typeface="Calibri" panose="020F0502020204030204"/>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Process</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Distributed </a:t>
            </a:r>
            <a:r>
              <a:rPr lang="en-US" sz="1400" dirty="0">
                <a:solidFill>
                  <a:prstClr val="black"/>
                </a:solidFill>
                <a:latin typeface="Calibri" panose="020F0502020204030204"/>
              </a:rPr>
              <a:t>Ag</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ile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lvl="1" defTabSz="533400">
              <a:spcBef>
                <a:spcPct val="0"/>
              </a:spcBef>
              <a:spcAft>
                <a:spcPts val="300"/>
              </a:spcAft>
              <a:defRPr/>
            </a:pPr>
            <a:r>
              <a:rPr lang="en-US" sz="1400" dirty="0">
                <a:solidFill>
                  <a:prstClr val="black"/>
                </a:solidFill>
              </a:rPr>
              <a:t>Shorter release cycles</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8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Operations</a:t>
            </a:r>
          </a:p>
          <a:p>
            <a:pPr marL="0" lvl="1" defTabSz="533400">
              <a:spcBef>
                <a:spcPct val="0"/>
              </a:spcBef>
              <a:spcAft>
                <a:spcPts val="300"/>
              </a:spcAft>
              <a:defRPr/>
            </a:pPr>
            <a:r>
              <a:rPr lang="en-US" sz="1400" dirty="0">
                <a:solidFill>
                  <a:prstClr val="black"/>
                </a:solidFill>
                <a:latin typeface="Calibri" panose="020F0502020204030204"/>
              </a:rPr>
              <a:t>Infra on cloud, managed services</a:t>
            </a:r>
          </a:p>
          <a:p>
            <a:pPr marL="0" marR="0" lvl="1" indent="0" defTabSz="533400" fontAlgn="auto">
              <a:lnSpc>
                <a:spcPct val="100000"/>
              </a:lnSpc>
              <a:spcBef>
                <a:spcPct val="0"/>
              </a:spcBef>
              <a:spcAft>
                <a:spcPts val="300"/>
              </a:spcAft>
              <a:buClrTx/>
              <a:buSzTx/>
              <a:buFontTx/>
              <a:buNone/>
              <a:tabLst/>
              <a:defRPr/>
            </a:pPr>
            <a:r>
              <a:rPr lang="en-US" sz="1400" dirty="0">
                <a:solidFill>
                  <a:prstClr val="black"/>
                </a:solidFill>
                <a:latin typeface="Calibri" panose="020F0502020204030204"/>
              </a:rPr>
              <a:t>Integrated DevSecOps teams</a:t>
            </a:r>
          </a:p>
          <a:p>
            <a:pPr marL="0" marR="0" lvl="1" indent="0" defTabSz="533400" fontAlgn="auto">
              <a:lnSpc>
                <a:spcPct val="100000"/>
              </a:lnSpc>
              <a:spcBef>
                <a:spcPct val="0"/>
              </a:spcBef>
              <a:spcAft>
                <a:spcPts val="300"/>
              </a:spcAft>
              <a:buClrTx/>
              <a:buSzTx/>
              <a:buFontTx/>
              <a:buNone/>
              <a:tabLst/>
              <a:defRPr/>
            </a:pPr>
            <a:r>
              <a:rPr lang="en-US" sz="1400" dirty="0">
                <a:solidFill>
                  <a:prstClr val="black"/>
                </a:solidFill>
                <a:latin typeface="Calibri" panose="020F0502020204030204"/>
              </a:rPr>
              <a:t>Automation-native</a:t>
            </a:r>
          </a:p>
        </p:txBody>
      </p:sp>
      <p:sp>
        <p:nvSpPr>
          <p:cNvPr id="21" name="Rectangle 20">
            <a:extLst>
              <a:ext uri="{FF2B5EF4-FFF2-40B4-BE49-F238E27FC236}">
                <a16:creationId xmlns:a16="http://schemas.microsoft.com/office/drawing/2014/main" id="{AED28821-CC6A-4307-8F82-74C2B2C06E94}"/>
              </a:ext>
            </a:extLst>
          </p:cNvPr>
          <p:cNvSpPr/>
          <p:nvPr/>
        </p:nvSpPr>
        <p:spPr>
          <a:xfrm>
            <a:off x="4581393" y="2217151"/>
            <a:ext cx="3029214" cy="2537618"/>
          </a:xfrm>
          <a:prstGeom prst="rect">
            <a:avLst/>
          </a:prstGeom>
          <a:ln>
            <a:noFill/>
          </a:ln>
        </p:spPr>
        <p:txBody>
          <a:bodyPr wrap="square">
            <a:spAutoFit/>
          </a:bodyPr>
          <a:lstStyle/>
          <a:p>
            <a:pPr marL="0" lvl="1" defTabSz="533400">
              <a:lnSpc>
                <a:spcPct val="150000"/>
              </a:lnSpc>
              <a:spcBef>
                <a:spcPct val="0"/>
              </a:spcBef>
              <a:spcAft>
                <a:spcPct val="15000"/>
              </a:spcAft>
              <a:defRPr/>
            </a:pPr>
            <a:r>
              <a:rPr lang="en-US" sz="2000" dirty="0">
                <a:solidFill>
                  <a:srgbClr val="283138">
                    <a:lumMod val="50000"/>
                  </a:srgbClr>
                </a:solidFill>
              </a:rPr>
              <a:t>Mainframe Rehosting</a:t>
            </a:r>
            <a:endParaRPr lang="en-US" sz="2000" dirty="0">
              <a:solidFill>
                <a:prstClr val="black">
                  <a:hueOff val="0"/>
                  <a:satOff val="0"/>
                  <a:lumOff val="0"/>
                  <a:alphaOff val="0"/>
                </a:prstClr>
              </a:solidFill>
            </a:endParaRPr>
          </a:p>
          <a:p>
            <a:pPr marL="0" lvl="1" defTabSz="533400">
              <a:lnSpc>
                <a:spcPct val="150000"/>
              </a:lnSpc>
              <a:spcBef>
                <a:spcPct val="0"/>
              </a:spcBef>
              <a:spcAft>
                <a:spcPct val="15000"/>
              </a:spcAft>
              <a:defRPr/>
            </a:pPr>
            <a:r>
              <a:rPr lang="en-US" sz="2000" dirty="0">
                <a:solidFill>
                  <a:srgbClr val="283138">
                    <a:lumMod val="50000"/>
                  </a:srgbClr>
                </a:solidFill>
              </a:rPr>
              <a:t>Mainframe DevSecOps</a:t>
            </a:r>
          </a:p>
          <a:p>
            <a:pPr marL="0" lvl="1" defTabSz="533400">
              <a:lnSpc>
                <a:spcPct val="150000"/>
              </a:lnSpc>
              <a:spcBef>
                <a:spcPct val="0"/>
              </a:spcBef>
              <a:spcAft>
                <a:spcPct val="15000"/>
              </a:spcAft>
              <a:defRPr/>
            </a:pPr>
            <a:r>
              <a:rPr lang="en-US" sz="2000" dirty="0">
                <a:solidFill>
                  <a:srgbClr val="283138">
                    <a:lumMod val="50000"/>
                  </a:srgbClr>
                </a:solidFill>
              </a:rPr>
              <a:t>API Enablement</a:t>
            </a:r>
          </a:p>
          <a:p>
            <a:pPr marL="0" marR="0" lvl="1" indent="0" defTabSz="533400" rtl="0" eaLnBrk="1" fontAlgn="auto" latinLnBrk="0" hangingPunct="1">
              <a:lnSpc>
                <a:spcPct val="150000"/>
              </a:lnSpc>
              <a:spcBef>
                <a:spcPct val="0"/>
              </a:spcBef>
              <a:spcAft>
                <a:spcPct val="15000"/>
              </a:spcAft>
              <a:buClrTx/>
              <a:buSzTx/>
              <a:buFontTx/>
              <a:buNone/>
              <a:tabLst/>
              <a:defRPr/>
            </a:pPr>
            <a:r>
              <a:rPr kumimoji="0" lang="en-US" sz="200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Mainframe Data Offload</a:t>
            </a:r>
            <a:endParaRPr kumimoji="0" lang="en-US" sz="200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a:p>
            <a:pPr marL="0" marR="0" lvl="1" indent="0" defTabSz="533400" rtl="0" eaLnBrk="1" fontAlgn="auto" latinLnBrk="0" hangingPunct="1">
              <a:lnSpc>
                <a:spcPct val="150000"/>
              </a:lnSpc>
              <a:spcBef>
                <a:spcPct val="0"/>
              </a:spcBef>
              <a:spcAft>
                <a:spcPct val="15000"/>
              </a:spcAft>
              <a:buClrTx/>
              <a:buSzTx/>
              <a:buFontTx/>
              <a:buNone/>
              <a:tabLst/>
              <a:defRPr/>
            </a:pPr>
            <a:r>
              <a:rPr kumimoji="0" lang="en-US" sz="200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Mainframe Re-engineering</a:t>
            </a:r>
          </a:p>
        </p:txBody>
      </p:sp>
      <p:sp>
        <p:nvSpPr>
          <p:cNvPr id="22" name="Title 1">
            <a:extLst>
              <a:ext uri="{FF2B5EF4-FFF2-40B4-BE49-F238E27FC236}">
                <a16:creationId xmlns:a16="http://schemas.microsoft.com/office/drawing/2014/main" id="{AB2B16D8-126A-48B0-A686-46DE1EF32754}"/>
              </a:ext>
            </a:extLst>
          </p:cNvPr>
          <p:cNvSpPr txBox="1">
            <a:spLocks/>
          </p:cNvSpPr>
          <p:nvPr/>
        </p:nvSpPr>
        <p:spPr>
          <a:xfrm>
            <a:off x="265783" y="200353"/>
            <a:ext cx="11630733" cy="6039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srgbClr val="000000"/>
                </a:solidFill>
                <a:latin typeface="Arial" panose="020B0604020202020204" pitchFamily="34" charset="0"/>
                <a:cs typeface="Arial" panose="020B0604020202020204" pitchFamily="34" charset="0"/>
              </a:rPr>
              <a:t>Mainframe Modernization – Operations Evolution</a:t>
            </a:r>
          </a:p>
        </p:txBody>
      </p:sp>
      <p:sp>
        <p:nvSpPr>
          <p:cNvPr id="2" name="Slide Number Placeholder 1">
            <a:extLst>
              <a:ext uri="{FF2B5EF4-FFF2-40B4-BE49-F238E27FC236}">
                <a16:creationId xmlns:a16="http://schemas.microsoft.com/office/drawing/2014/main" id="{120712B0-5F7F-4012-8DB4-F37EA13B99C7}"/>
              </a:ext>
            </a:extLst>
          </p:cNvPr>
          <p:cNvSpPr>
            <a:spLocks noGrp="1"/>
          </p:cNvSpPr>
          <p:nvPr>
            <p:ph type="sldNum" sz="quarter" idx="12"/>
          </p:nvPr>
        </p:nvSpPr>
        <p:spPr/>
        <p:txBody>
          <a:bodyPr/>
          <a:lstStyle/>
          <a:p>
            <a:fld id="{910603E9-62B6-4E5D-B9E4-D3B69751664A}" type="slidenum">
              <a:rPr lang="en-US" smtClean="0"/>
              <a:pPr/>
              <a:t>10</a:t>
            </a:fld>
            <a:endParaRPr lang="en-US" dirty="0"/>
          </a:p>
        </p:txBody>
      </p:sp>
    </p:spTree>
    <p:extLst>
      <p:ext uri="{BB962C8B-B14F-4D97-AF65-F5344CB8AC3E}">
        <p14:creationId xmlns:p14="http://schemas.microsoft.com/office/powerpoint/2010/main" val="3072857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21">
            <a:extLst>
              <a:ext uri="{FF2B5EF4-FFF2-40B4-BE49-F238E27FC236}">
                <a16:creationId xmlns:a16="http://schemas.microsoft.com/office/drawing/2014/main" id="{C5004B30-165E-483F-A704-A5A84F8DBB32}"/>
              </a:ext>
            </a:extLst>
          </p:cNvPr>
          <p:cNvGraphicFramePr>
            <a:graphicFrameLocks noGrp="1"/>
          </p:cNvGraphicFramePr>
          <p:nvPr>
            <p:extLst>
              <p:ext uri="{D42A27DB-BD31-4B8C-83A1-F6EECF244321}">
                <p14:modId xmlns:p14="http://schemas.microsoft.com/office/powerpoint/2010/main" val="2098529087"/>
              </p:ext>
            </p:extLst>
          </p:nvPr>
        </p:nvGraphicFramePr>
        <p:xfrm>
          <a:off x="1034365" y="1668589"/>
          <a:ext cx="10312869" cy="4908308"/>
        </p:xfrm>
        <a:graphic>
          <a:graphicData uri="http://schemas.openxmlformats.org/drawingml/2006/table">
            <a:tbl>
              <a:tblPr firstRow="1" bandRow="1">
                <a:tableStyleId>{5940675A-B579-460E-94D1-54222C63F5DA}</a:tableStyleId>
              </a:tblPr>
              <a:tblGrid>
                <a:gridCol w="2142888">
                  <a:extLst>
                    <a:ext uri="{9D8B030D-6E8A-4147-A177-3AD203B41FA5}">
                      <a16:colId xmlns:a16="http://schemas.microsoft.com/office/drawing/2014/main" val="2077656039"/>
                    </a:ext>
                  </a:extLst>
                </a:gridCol>
                <a:gridCol w="2114394">
                  <a:extLst>
                    <a:ext uri="{9D8B030D-6E8A-4147-A177-3AD203B41FA5}">
                      <a16:colId xmlns:a16="http://schemas.microsoft.com/office/drawing/2014/main" val="4130582299"/>
                    </a:ext>
                  </a:extLst>
                </a:gridCol>
                <a:gridCol w="2059500">
                  <a:extLst>
                    <a:ext uri="{9D8B030D-6E8A-4147-A177-3AD203B41FA5}">
                      <a16:colId xmlns:a16="http://schemas.microsoft.com/office/drawing/2014/main" val="1559459138"/>
                    </a:ext>
                  </a:extLst>
                </a:gridCol>
                <a:gridCol w="1987725">
                  <a:extLst>
                    <a:ext uri="{9D8B030D-6E8A-4147-A177-3AD203B41FA5}">
                      <a16:colId xmlns:a16="http://schemas.microsoft.com/office/drawing/2014/main" val="2285140629"/>
                    </a:ext>
                  </a:extLst>
                </a:gridCol>
                <a:gridCol w="2008362">
                  <a:extLst>
                    <a:ext uri="{9D8B030D-6E8A-4147-A177-3AD203B41FA5}">
                      <a16:colId xmlns:a16="http://schemas.microsoft.com/office/drawing/2014/main" val="2358891654"/>
                    </a:ext>
                  </a:extLst>
                </a:gridCol>
              </a:tblGrid>
              <a:tr h="6642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Active inventory identification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Business Glossary</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500" kern="1200" dirty="0">
                          <a:solidFill>
                            <a:schemeClr val="tx1">
                              <a:lumMod val="65000"/>
                              <a:lumOff val="35000"/>
                            </a:schemeClr>
                          </a:solidFill>
                          <a:latin typeface="+mn-lt"/>
                          <a:ea typeface="+mn-ea"/>
                          <a:cs typeface="+mn-cs"/>
                        </a:rPr>
                        <a:t>NFR  discovery</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To-Be process model creation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Prepare &amp; Plan – App/Data/Server</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876102"/>
                  </a:ext>
                </a:extLst>
              </a:tr>
              <a:tr h="4762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As-is process model creation</a:t>
                      </a:r>
                      <a:endParaRPr lang="en-US" sz="1500" dirty="0">
                        <a:solidFill>
                          <a:schemeClr val="tx1">
                            <a:lumMod val="65000"/>
                            <a:lumOff val="35000"/>
                          </a:schemeClr>
                        </a:solidFill>
                        <a:latin typeface="+mn-lt"/>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Dynamic call dependencies</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rPr>
                        <a:t>Schema migration / conversion to RDBMS or NoSQL</a:t>
                      </a:r>
                    </a:p>
                    <a:p>
                      <a:endParaRPr lang="en-US" sz="1500" kern="1200" dirty="0">
                        <a:solidFill>
                          <a:schemeClr val="tx1">
                            <a:lumMod val="65000"/>
                            <a:lumOff val="35000"/>
                          </a:schemeClr>
                        </a:solidFill>
                        <a:latin typeface="+mn-lt"/>
                        <a:ea typeface="+mn-ea"/>
                        <a:cs typeface="+mn-cs"/>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Architecture definition &amp; environment provisioning</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Backup source code and data</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078793"/>
                  </a:ext>
                </a:extLst>
              </a:tr>
              <a:tr h="6642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Seed programs mapping</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Rules extraction &amp; categorization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rPr>
                        <a:t>Database code conversion</a:t>
                      </a:r>
                    </a:p>
                    <a:p>
                      <a:endParaRPr lang="en-US" sz="1500" kern="1200" dirty="0">
                        <a:solidFill>
                          <a:schemeClr val="tx1">
                            <a:lumMod val="65000"/>
                            <a:lumOff val="35000"/>
                          </a:schemeClr>
                        </a:solidFill>
                        <a:latin typeface="+mn-lt"/>
                        <a:ea typeface="+mn-ea"/>
                        <a:cs typeface="+mn-cs"/>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500" kern="1200" dirty="0">
                          <a:solidFill>
                            <a:schemeClr val="tx1">
                              <a:lumMod val="65000"/>
                              <a:lumOff val="35000"/>
                            </a:schemeClr>
                          </a:solidFill>
                          <a:latin typeface="+mn-lt"/>
                          <a:ea typeface="+mn-ea"/>
                          <a:cs typeface="+mn-cs"/>
                        </a:rPr>
                        <a:t>UI prototyping &amp; design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Turn off Services – App/Logs</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951238"/>
                  </a:ext>
                </a:extLst>
              </a:tr>
              <a:tr h="6642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cap="none" spc="0" normalizeH="0" baseline="0" dirty="0">
                          <a:ln>
                            <a:noFill/>
                          </a:ln>
                          <a:solidFill>
                            <a:schemeClr val="tx1">
                              <a:lumMod val="65000"/>
                              <a:lumOff val="35000"/>
                            </a:schemeClr>
                          </a:solidFill>
                          <a:effectLst/>
                          <a:uFillTx/>
                          <a:latin typeface="+mn-lt"/>
                          <a:cs typeface="Arial" panose="020B0604020202020204" pitchFamily="34" charset="0"/>
                          <a:sym typeface="Calibri"/>
                        </a:rPr>
                        <a:t>Baseline inventory &amp; smart allocation for BRE</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cap="none" spc="0" normalizeH="0" baseline="0" dirty="0">
                          <a:ln>
                            <a:noFill/>
                          </a:ln>
                          <a:solidFill>
                            <a:schemeClr val="tx1">
                              <a:lumMod val="65000"/>
                              <a:lumOff val="35000"/>
                            </a:schemeClr>
                          </a:solidFill>
                          <a:effectLst/>
                          <a:uFillTx/>
                          <a:latin typeface="+mn-lt"/>
                          <a:cs typeface="Arial" panose="020B0604020202020204" pitchFamily="34" charset="0"/>
                          <a:sym typeface="Calibri"/>
                        </a:rPr>
                        <a:t>Rule chaining, review &amp; rule repository creation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Data migration &amp; testing</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Microservice &amp; UI code creation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Release  Licenses and Hardware</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8666824"/>
                  </a:ext>
                </a:extLst>
              </a:tr>
              <a:tr h="4762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dirty="0">
                        <a:ln>
                          <a:noFill/>
                        </a:ln>
                        <a:solidFill>
                          <a:schemeClr val="tx1">
                            <a:lumMod val="65000"/>
                            <a:lumOff val="35000"/>
                          </a:schemeClr>
                        </a:solidFill>
                        <a:effectLst/>
                        <a:uFillTx/>
                        <a:latin typeface="+mn-lt"/>
                        <a:ea typeface="+mn-ea"/>
                        <a:cs typeface="Arial" panose="020B0604020202020204" pitchFamily="34" charset="0"/>
                        <a:sym typeface="Calibri"/>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dirty="0">
                          <a:ln>
                            <a:noFill/>
                          </a:ln>
                          <a:solidFill>
                            <a:schemeClr val="tx1">
                              <a:lumMod val="65000"/>
                              <a:lumOff val="35000"/>
                            </a:schemeClr>
                          </a:solidFill>
                          <a:effectLst/>
                          <a:uFillTx/>
                          <a:latin typeface="+mn-lt"/>
                          <a:ea typeface="+mn-ea"/>
                          <a:cs typeface="Arial" panose="020B0604020202020204" pitchFamily="34" charset="0"/>
                        </a:rPr>
                        <a:t>Database schema and code reverse engineering</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dirty="0">
                          <a:ln>
                            <a:noFill/>
                          </a:ln>
                          <a:solidFill>
                            <a:schemeClr val="tx1">
                              <a:lumMod val="65000"/>
                              <a:lumOff val="35000"/>
                            </a:schemeClr>
                          </a:solidFill>
                          <a:effectLst/>
                          <a:uFillTx/>
                          <a:latin typeface="+mn-lt"/>
                          <a:ea typeface="+mn-ea"/>
                          <a:cs typeface="Arial" panose="020B0604020202020204" pitchFamily="34" charset="0"/>
                        </a:rPr>
                        <a:t>NFR validation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dirty="0">
                          <a:ln>
                            <a:noFill/>
                          </a:ln>
                          <a:solidFill>
                            <a:schemeClr val="tx1">
                              <a:lumMod val="65000"/>
                              <a:lumOff val="35000"/>
                            </a:schemeClr>
                          </a:solidFill>
                          <a:effectLst/>
                          <a:uFillTx/>
                          <a:latin typeface="+mn-lt"/>
                          <a:ea typeface="+mn-ea"/>
                          <a:cs typeface="Arial" panose="020B0604020202020204" pitchFamily="34" charset="0"/>
                        </a:rPr>
                        <a:t>DevSecOps pipeline creation</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Update CMDB/ITSM Tools</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4813553"/>
                  </a:ext>
                </a:extLst>
              </a:tr>
              <a:tr h="784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cap="none" spc="0" normalizeH="0" baseline="0" dirty="0">
                        <a:ln>
                          <a:noFill/>
                        </a:ln>
                        <a:solidFill>
                          <a:schemeClr val="tx1">
                            <a:lumMod val="65000"/>
                            <a:lumOff val="35000"/>
                          </a:schemeClr>
                        </a:solidFill>
                        <a:effectLst/>
                        <a:uFillTx/>
                        <a:latin typeface="+mn-lt"/>
                        <a:cs typeface="Arial" panose="020B0604020202020204" pitchFamily="34" charset="0"/>
                        <a:sym typeface="Calibri"/>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lumMod val="65000"/>
                              <a:lumOff val="35000"/>
                            </a:srgbClr>
                          </a:solidFill>
                          <a:effectLst/>
                          <a:uLnTx/>
                          <a:uFillTx/>
                          <a:latin typeface="+mn-lt"/>
                          <a:cs typeface="Arial" panose="020B0604020202020204" pitchFamily="34" charset="0"/>
                          <a:sym typeface="Calibri"/>
                        </a:rPr>
                        <a:t>Produce FRD and BRD documents*</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rPr>
                        <a:t>Observability and telemetry</a:t>
                      </a: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500" dirty="0">
                        <a:solidFill>
                          <a:schemeClr val="tx1">
                            <a:lumMod val="65000"/>
                            <a:lumOff val="35000"/>
                          </a:schemeClr>
                        </a:solidFill>
                        <a:latin typeface="+mn-lt"/>
                      </a:endParaRPr>
                    </a:p>
                  </a:txBody>
                  <a:tcPr marL="243840" marR="243840" marT="60960" marB="60960" anchor="ctr">
                    <a:lnL w="6350" cap="flat" cmpd="sng" algn="ctr">
                      <a:solidFill>
                        <a:schemeClr val="tx1">
                          <a:lumMod val="50000"/>
                          <a:lumOff val="50000"/>
                        </a:schemeClr>
                      </a:solidFill>
                      <a:prstDash val="dot"/>
                      <a:round/>
                      <a:headEnd type="none" w="med" len="med"/>
                      <a:tailEnd type="none" w="med" len="med"/>
                    </a:lnL>
                    <a:lnR w="6350" cap="flat" cmpd="sng" algn="ctr">
                      <a:solidFill>
                        <a:schemeClr val="tx1">
                          <a:lumMod val="50000"/>
                          <a:lumOff val="50000"/>
                        </a:schemeClr>
                      </a:solidFill>
                      <a:prstDash val="dot"/>
                      <a:round/>
                      <a:headEnd type="none" w="med" len="med"/>
                      <a:tailEnd type="none" w="med" len="med"/>
                    </a:lnR>
                    <a:lnT w="6350" cap="flat" cmpd="sng" algn="ctr">
                      <a:solidFill>
                        <a:schemeClr val="tx1">
                          <a:lumMod val="50000"/>
                          <a:lumOff val="50000"/>
                        </a:schemeClr>
                      </a:solidFill>
                      <a:prstDash val="dot"/>
                      <a:round/>
                      <a:headEnd type="none" w="med" len="med"/>
                      <a:tailEnd type="none" w="med" len="med"/>
                    </a:lnT>
                    <a:lnB w="6350" cap="flat" cmpd="sng" algn="ctr">
                      <a:solidFill>
                        <a:schemeClr val="tx1">
                          <a:lumMod val="50000"/>
                          <a:lumOff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9394087"/>
                  </a:ext>
                </a:extLst>
              </a:tr>
            </a:tbl>
          </a:graphicData>
        </a:graphic>
      </p:graphicFrame>
      <p:sp>
        <p:nvSpPr>
          <p:cNvPr id="11" name="Rectangle 10">
            <a:extLst>
              <a:ext uri="{FF2B5EF4-FFF2-40B4-BE49-F238E27FC236}">
                <a16:creationId xmlns:a16="http://schemas.microsoft.com/office/drawing/2014/main" id="{D556808B-39C0-4F6A-99F7-DDC277B47081}"/>
              </a:ext>
            </a:extLst>
          </p:cNvPr>
          <p:cNvSpPr/>
          <p:nvPr/>
        </p:nvSpPr>
        <p:spPr>
          <a:xfrm>
            <a:off x="1361357" y="768850"/>
            <a:ext cx="9087875" cy="369332"/>
          </a:xfrm>
          <a:prstGeom prst="rect">
            <a:avLst/>
          </a:prstGeom>
        </p:spPr>
        <p:txBody>
          <a:bodyPr anchor="t">
            <a:noAutofit/>
          </a:bodyPr>
          <a:lstStyle/>
          <a:p>
            <a:endParaRPr lang="en-US" sz="2667" b="1" dirty="0">
              <a:cs typeface="Arial"/>
              <a:sym typeface="Arial"/>
            </a:endParaRPr>
          </a:p>
        </p:txBody>
      </p:sp>
      <p:sp>
        <p:nvSpPr>
          <p:cNvPr id="21" name="TextBox 20">
            <a:extLst>
              <a:ext uri="{FF2B5EF4-FFF2-40B4-BE49-F238E27FC236}">
                <a16:creationId xmlns:a16="http://schemas.microsoft.com/office/drawing/2014/main" id="{C81FF1DB-4B20-4FFE-8925-8CB2E7660E11}"/>
              </a:ext>
            </a:extLst>
          </p:cNvPr>
          <p:cNvSpPr txBox="1"/>
          <p:nvPr/>
        </p:nvSpPr>
        <p:spPr>
          <a:xfrm rot="16200000">
            <a:off x="-26682" y="2299013"/>
            <a:ext cx="1294778" cy="584775"/>
          </a:xfrm>
          <a:prstGeom prst="rect">
            <a:avLst/>
          </a:prstGeom>
          <a:noFill/>
        </p:spPr>
        <p:txBody>
          <a:bodyPr wrap="none" rtlCol="0">
            <a:spAutoFit/>
          </a:bodyPr>
          <a:lstStyle/>
          <a:p>
            <a:r>
              <a:rPr lang="en-US" sz="1600" b="1" dirty="0">
                <a:latin typeface="Arial Nova Cond Light" panose="020B0306020202020204" pitchFamily="34" charset="0"/>
                <a:cs typeface="Arial" panose="020B0604020202020204" pitchFamily="34" charset="0"/>
              </a:rPr>
              <a:t>MONOLITHIC</a:t>
            </a:r>
          </a:p>
          <a:p>
            <a:r>
              <a:rPr lang="en-US" sz="1600" b="1" dirty="0">
                <a:latin typeface="Arial Nova Cond Light" panose="020B0306020202020204" pitchFamily="34" charset="0"/>
                <a:cs typeface="Arial" panose="020B0604020202020204" pitchFamily="34" charset="0"/>
              </a:rPr>
              <a:t>APPLICATIONS</a:t>
            </a:r>
          </a:p>
        </p:txBody>
      </p:sp>
      <p:sp>
        <p:nvSpPr>
          <p:cNvPr id="65" name="Pentagon 64"/>
          <p:cNvSpPr/>
          <p:nvPr/>
        </p:nvSpPr>
        <p:spPr>
          <a:xfrm>
            <a:off x="7302" y="4408170"/>
            <a:ext cx="1017611" cy="755485"/>
          </a:xfrm>
          <a:prstGeom prst="homePlate">
            <a:avLst/>
          </a:prstGeom>
          <a:solidFill>
            <a:srgbClr val="8497B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85" hangingPunct="0"/>
            <a:r>
              <a:rPr lang="en-US" sz="1400" dirty="0">
                <a:solidFill>
                  <a:schemeClr val="bg1"/>
                </a:solidFill>
                <a:cs typeface="Arial" panose="020B0604020202020204" pitchFamily="34" charset="0"/>
                <a:sym typeface="Calibri"/>
              </a:rPr>
              <a:t>Steps involved</a:t>
            </a:r>
            <a:endParaRPr lang="en-US" sz="1400" b="1" dirty="0">
              <a:solidFill>
                <a:srgbClr val="00B050"/>
              </a:solidFill>
              <a:cs typeface="Arial" panose="020B0604020202020204" pitchFamily="34" charset="0"/>
              <a:sym typeface="Calibri"/>
            </a:endParaRPr>
          </a:p>
        </p:txBody>
      </p:sp>
      <p:pic>
        <p:nvPicPr>
          <p:cNvPr id="1030" name="Picture 6" descr="http://mplus/sites/default/files/microsite/icondownload/Digital-transformation.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7233" y="1026235"/>
            <a:ext cx="844767" cy="844767"/>
          </a:xfrm>
          <a:prstGeom prst="rect">
            <a:avLst/>
          </a:prstGeom>
          <a:noFill/>
          <a:extLst>
            <a:ext uri="{909E8E84-426E-40DD-AFC4-6F175D3DCCD1}">
              <a14:hiddenFill xmlns:a14="http://schemas.microsoft.com/office/drawing/2010/main">
                <a:solidFill>
                  <a:srgbClr val="FFFFFF"/>
                </a:solidFill>
              </a14:hiddenFill>
            </a:ext>
          </a:extLst>
        </p:spPr>
      </p:pic>
      <p:sp>
        <p:nvSpPr>
          <p:cNvPr id="43" name="Chevron 2">
            <a:extLst>
              <a:ext uri="{FF2B5EF4-FFF2-40B4-BE49-F238E27FC236}">
                <a16:creationId xmlns:a16="http://schemas.microsoft.com/office/drawing/2014/main" id="{4805586C-62CE-47F2-B29F-0A41979DF963}"/>
              </a:ext>
            </a:extLst>
          </p:cNvPr>
          <p:cNvSpPr/>
          <p:nvPr/>
        </p:nvSpPr>
        <p:spPr>
          <a:xfrm>
            <a:off x="1015689" y="1125890"/>
            <a:ext cx="2286000" cy="518808"/>
          </a:xfrm>
          <a:prstGeom prst="chevron">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ANALYSIS</a:t>
            </a:r>
          </a:p>
        </p:txBody>
      </p:sp>
      <p:sp>
        <p:nvSpPr>
          <p:cNvPr id="51" name="Chevron 27">
            <a:extLst>
              <a:ext uri="{FF2B5EF4-FFF2-40B4-BE49-F238E27FC236}">
                <a16:creationId xmlns:a16="http://schemas.microsoft.com/office/drawing/2014/main" id="{30265EFC-2DC8-4B35-9FD7-20E9B8CEB0EB}"/>
              </a:ext>
            </a:extLst>
          </p:cNvPr>
          <p:cNvSpPr/>
          <p:nvPr/>
        </p:nvSpPr>
        <p:spPr>
          <a:xfrm>
            <a:off x="3056689" y="1125890"/>
            <a:ext cx="2286000" cy="518808"/>
          </a:xfrm>
          <a:prstGeom prst="chevron">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HYBRID REVERSE ENGINEERING</a:t>
            </a:r>
          </a:p>
        </p:txBody>
      </p:sp>
      <p:sp>
        <p:nvSpPr>
          <p:cNvPr id="54" name="Chevron 30">
            <a:extLst>
              <a:ext uri="{FF2B5EF4-FFF2-40B4-BE49-F238E27FC236}">
                <a16:creationId xmlns:a16="http://schemas.microsoft.com/office/drawing/2014/main" id="{6C4C48D6-4A01-4288-AF6C-0FFC3E48D776}"/>
              </a:ext>
            </a:extLst>
          </p:cNvPr>
          <p:cNvSpPr/>
          <p:nvPr/>
        </p:nvSpPr>
        <p:spPr>
          <a:xfrm>
            <a:off x="5097690" y="1125890"/>
            <a:ext cx="2286000" cy="518808"/>
          </a:xfrm>
          <a:prstGeom prst="chevron">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DATABASE MIGRATION</a:t>
            </a:r>
          </a:p>
        </p:txBody>
      </p:sp>
      <p:sp>
        <p:nvSpPr>
          <p:cNvPr id="59" name="Chevron 30">
            <a:extLst>
              <a:ext uri="{FF2B5EF4-FFF2-40B4-BE49-F238E27FC236}">
                <a16:creationId xmlns:a16="http://schemas.microsoft.com/office/drawing/2014/main" id="{9E86A3B6-82F7-4A95-B297-08AA6A28947D}"/>
              </a:ext>
            </a:extLst>
          </p:cNvPr>
          <p:cNvSpPr/>
          <p:nvPr/>
        </p:nvSpPr>
        <p:spPr>
          <a:xfrm>
            <a:off x="7141911" y="1125890"/>
            <a:ext cx="2286000" cy="518808"/>
          </a:xfrm>
          <a:prstGeom prst="chevr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FORWARD ENGINEERING</a:t>
            </a:r>
          </a:p>
        </p:txBody>
      </p:sp>
      <p:pic>
        <p:nvPicPr>
          <p:cNvPr id="25" name="Picture 24" descr="A picture containing computer&#10;&#10;Description automatically generated">
            <a:extLst>
              <a:ext uri="{FF2B5EF4-FFF2-40B4-BE49-F238E27FC236}">
                <a16:creationId xmlns:a16="http://schemas.microsoft.com/office/drawing/2014/main" id="{5ED1C226-8D4F-4C29-B042-032B5B8CF717}"/>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34273" y="1045579"/>
            <a:ext cx="844767" cy="844767"/>
          </a:xfrm>
          <a:prstGeom prst="rect">
            <a:avLst/>
          </a:prstGeom>
        </p:spPr>
      </p:pic>
      <p:sp>
        <p:nvSpPr>
          <p:cNvPr id="67" name="TextBox 66">
            <a:extLst>
              <a:ext uri="{FF2B5EF4-FFF2-40B4-BE49-F238E27FC236}">
                <a16:creationId xmlns:a16="http://schemas.microsoft.com/office/drawing/2014/main" id="{3920B37B-AD5B-4B5E-B651-2E7588AE351C}"/>
              </a:ext>
            </a:extLst>
          </p:cNvPr>
          <p:cNvSpPr txBox="1"/>
          <p:nvPr/>
        </p:nvSpPr>
        <p:spPr>
          <a:xfrm rot="5400000">
            <a:off x="11001401" y="2581343"/>
            <a:ext cx="1619467" cy="338554"/>
          </a:xfrm>
          <a:prstGeom prst="rect">
            <a:avLst/>
          </a:prstGeom>
          <a:noFill/>
        </p:spPr>
        <p:txBody>
          <a:bodyPr wrap="square" rtlCol="0">
            <a:spAutoFit/>
          </a:bodyPr>
          <a:lstStyle/>
          <a:p>
            <a:r>
              <a:rPr lang="en-US" sz="1600" b="1" dirty="0">
                <a:latin typeface="Arial Nova Cond Light" panose="020B0306020202020204" pitchFamily="34" charset="0"/>
                <a:cs typeface="Arial" panose="020B0604020202020204" pitchFamily="34" charset="0"/>
              </a:rPr>
              <a:t>MICROSERVICES</a:t>
            </a:r>
          </a:p>
        </p:txBody>
      </p:sp>
      <p:sp>
        <p:nvSpPr>
          <p:cNvPr id="15" name="TextBox 14">
            <a:extLst>
              <a:ext uri="{FF2B5EF4-FFF2-40B4-BE49-F238E27FC236}">
                <a16:creationId xmlns:a16="http://schemas.microsoft.com/office/drawing/2014/main" id="{0D8E0B45-9901-44B7-8AAF-F0AE7B9B7136}"/>
              </a:ext>
            </a:extLst>
          </p:cNvPr>
          <p:cNvSpPr txBox="1"/>
          <p:nvPr/>
        </p:nvSpPr>
        <p:spPr>
          <a:xfrm>
            <a:off x="84049" y="68310"/>
            <a:ext cx="10583964"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Mainframe Modernization – Key Activities</a:t>
            </a:r>
          </a:p>
        </p:txBody>
      </p:sp>
      <p:sp>
        <p:nvSpPr>
          <p:cNvPr id="2" name="Slide Number Placeholder 1">
            <a:extLst>
              <a:ext uri="{FF2B5EF4-FFF2-40B4-BE49-F238E27FC236}">
                <a16:creationId xmlns:a16="http://schemas.microsoft.com/office/drawing/2014/main" id="{E4E9A20C-7849-44A3-95AE-5D3355AF6989}"/>
              </a:ext>
            </a:extLst>
          </p:cNvPr>
          <p:cNvSpPr>
            <a:spLocks noGrp="1"/>
          </p:cNvSpPr>
          <p:nvPr>
            <p:ph type="sldNum" sz="quarter" idx="12"/>
          </p:nvPr>
        </p:nvSpPr>
        <p:spPr/>
        <p:txBody>
          <a:bodyPr/>
          <a:lstStyle/>
          <a:p>
            <a:fld id="{910603E9-62B6-4E5D-B9E4-D3B69751664A}" type="slidenum">
              <a:rPr lang="en-US" smtClean="0"/>
              <a:t>11</a:t>
            </a:fld>
            <a:endParaRPr lang="en-US" dirty="0"/>
          </a:p>
        </p:txBody>
      </p:sp>
      <p:sp>
        <p:nvSpPr>
          <p:cNvPr id="16" name="Chevron 2">
            <a:extLst>
              <a:ext uri="{FF2B5EF4-FFF2-40B4-BE49-F238E27FC236}">
                <a16:creationId xmlns:a16="http://schemas.microsoft.com/office/drawing/2014/main" id="{79E6AE92-2F26-4C10-88C0-94EFD6D5C0EE}"/>
              </a:ext>
            </a:extLst>
          </p:cNvPr>
          <p:cNvSpPr/>
          <p:nvPr/>
        </p:nvSpPr>
        <p:spPr>
          <a:xfrm>
            <a:off x="9179691" y="1125890"/>
            <a:ext cx="2286000" cy="518808"/>
          </a:xfrm>
          <a:prstGeom prst="chevron">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DECOMMISSION*</a:t>
            </a:r>
          </a:p>
        </p:txBody>
      </p:sp>
      <p:sp>
        <p:nvSpPr>
          <p:cNvPr id="3" name="TextBox 2">
            <a:extLst>
              <a:ext uri="{FF2B5EF4-FFF2-40B4-BE49-F238E27FC236}">
                <a16:creationId xmlns:a16="http://schemas.microsoft.com/office/drawing/2014/main" id="{AD55C374-3F27-4221-8A36-AF6E3FCA6405}"/>
              </a:ext>
            </a:extLst>
          </p:cNvPr>
          <p:cNvSpPr txBox="1"/>
          <p:nvPr/>
        </p:nvSpPr>
        <p:spPr>
          <a:xfrm>
            <a:off x="913095" y="6630562"/>
            <a:ext cx="10268193" cy="276999"/>
          </a:xfrm>
          <a:prstGeom prst="rect">
            <a:avLst/>
          </a:prstGeom>
          <a:noFill/>
        </p:spPr>
        <p:txBody>
          <a:bodyPr wrap="square" rtlCol="0">
            <a:spAutoFit/>
          </a:bodyPr>
          <a:lstStyle/>
          <a:p>
            <a:r>
              <a:rPr lang="en-US" sz="1200" b="1" dirty="0"/>
              <a:t>Platforms involved</a:t>
            </a:r>
            <a:r>
              <a:rPr lang="en-US" sz="1200" dirty="0"/>
              <a:t>: Mainframe Modernization, Cloud Native Development, Cloud Modernization, Database Migration</a:t>
            </a:r>
          </a:p>
        </p:txBody>
      </p:sp>
    </p:spTree>
    <p:extLst>
      <p:ext uri="{BB962C8B-B14F-4D97-AF65-F5344CB8AC3E}">
        <p14:creationId xmlns:p14="http://schemas.microsoft.com/office/powerpoint/2010/main" val="409696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95161" y="23207"/>
            <a:ext cx="9728245" cy="851452"/>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Mainframe Application Modernization Platform</a:t>
            </a:r>
          </a:p>
          <a:p>
            <a:endParaRPr lang="en-US" sz="2133" dirty="0">
              <a:solidFill>
                <a:schemeClr val="bg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12"/>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12</a:t>
            </a:fld>
            <a:endParaRPr lang="en-US" dirty="0"/>
          </a:p>
        </p:txBody>
      </p:sp>
      <p:sp>
        <p:nvSpPr>
          <p:cNvPr id="65" name="Rectangle 64">
            <a:extLst>
              <a:ext uri="{FF2B5EF4-FFF2-40B4-BE49-F238E27FC236}">
                <a16:creationId xmlns:a16="http://schemas.microsoft.com/office/drawing/2014/main" id="{4B6C7951-4814-45F3-A9AE-C55C6D75BE07}"/>
              </a:ext>
            </a:extLst>
          </p:cNvPr>
          <p:cNvSpPr/>
          <p:nvPr/>
        </p:nvSpPr>
        <p:spPr>
          <a:xfrm>
            <a:off x="1925710" y="562398"/>
            <a:ext cx="10266289" cy="4505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6" name="Rectangle 65">
            <a:extLst>
              <a:ext uri="{FF2B5EF4-FFF2-40B4-BE49-F238E27FC236}">
                <a16:creationId xmlns:a16="http://schemas.microsoft.com/office/drawing/2014/main" id="{859EBB05-1B11-4AA3-BE2F-08C29EEC3BBD}"/>
              </a:ext>
            </a:extLst>
          </p:cNvPr>
          <p:cNvSpPr/>
          <p:nvPr/>
        </p:nvSpPr>
        <p:spPr>
          <a:xfrm>
            <a:off x="-10160" y="562399"/>
            <a:ext cx="1935870" cy="45058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67" name="Rectangle 66">
            <a:extLst>
              <a:ext uri="{FF2B5EF4-FFF2-40B4-BE49-F238E27FC236}">
                <a16:creationId xmlns:a16="http://schemas.microsoft.com/office/drawing/2014/main" id="{5BCC7ACC-DF1B-4261-BE22-11FE05FB3341}"/>
              </a:ext>
            </a:extLst>
          </p:cNvPr>
          <p:cNvSpPr/>
          <p:nvPr/>
        </p:nvSpPr>
        <p:spPr>
          <a:xfrm>
            <a:off x="-10160" y="1601921"/>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70" name="TextBox 69">
            <a:extLst>
              <a:ext uri="{FF2B5EF4-FFF2-40B4-BE49-F238E27FC236}">
                <a16:creationId xmlns:a16="http://schemas.microsoft.com/office/drawing/2014/main" id="{00FC4B4E-24F2-4F0B-9480-AEF3E06B53AF}"/>
              </a:ext>
            </a:extLst>
          </p:cNvPr>
          <p:cNvSpPr txBox="1"/>
          <p:nvPr/>
        </p:nvSpPr>
        <p:spPr>
          <a:xfrm>
            <a:off x="2039180" y="584190"/>
            <a:ext cx="10027902" cy="430887"/>
          </a:xfrm>
          <a:prstGeom prst="rect">
            <a:avLst/>
          </a:prstGeom>
          <a:noFill/>
        </p:spPr>
        <p:txBody>
          <a:bodyPr wrap="square" lIns="0" tIns="0" rIns="0" bIns="0" rtlCol="0">
            <a:spAutoFit/>
          </a:bodyPr>
          <a:lstStyle/>
          <a:p>
            <a:pPr>
              <a:spcAft>
                <a:spcPts val="800"/>
              </a:spcAft>
            </a:pPr>
            <a:r>
              <a:rPr lang="en-US" sz="1400" dirty="0">
                <a:latin typeface="Arial" panose="020B0604020202020204" pitchFamily="34" charset="0"/>
                <a:cs typeface="Arial" panose="020B0604020202020204" pitchFamily="34" charset="0"/>
              </a:rPr>
              <a:t>To build a platform that parses and ingests all type of legacy code and non code artifacts and derives meaningful insights. Accelerates legacy system understanding by 50% and automated conversions [simple use cases] by 80%  </a:t>
            </a:r>
          </a:p>
        </p:txBody>
      </p:sp>
      <p:sp>
        <p:nvSpPr>
          <p:cNvPr id="71" name="Rectangle 70">
            <a:extLst>
              <a:ext uri="{FF2B5EF4-FFF2-40B4-BE49-F238E27FC236}">
                <a16:creationId xmlns:a16="http://schemas.microsoft.com/office/drawing/2014/main" id="{DA44E328-8ECD-4DEB-BBBC-0BA72A4EE88B}"/>
              </a:ext>
            </a:extLst>
          </p:cNvPr>
          <p:cNvSpPr/>
          <p:nvPr/>
        </p:nvSpPr>
        <p:spPr>
          <a:xfrm>
            <a:off x="96940" y="5604106"/>
            <a:ext cx="1364466" cy="350953"/>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 </a:t>
            </a:r>
          </a:p>
        </p:txBody>
      </p:sp>
      <p:sp>
        <p:nvSpPr>
          <p:cNvPr id="75" name="Rectangle 74">
            <a:extLst>
              <a:ext uri="{FF2B5EF4-FFF2-40B4-BE49-F238E27FC236}">
                <a16:creationId xmlns:a16="http://schemas.microsoft.com/office/drawing/2014/main" id="{099BA98D-BDA0-4FE5-958F-8E8A503B593D}"/>
              </a:ext>
            </a:extLst>
          </p:cNvPr>
          <p:cNvSpPr/>
          <p:nvPr/>
        </p:nvSpPr>
        <p:spPr>
          <a:xfrm>
            <a:off x="-10160" y="1081263"/>
            <a:ext cx="1925711" cy="450580"/>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dirty="0"/>
              <a:t>Modernization Paths</a:t>
            </a:r>
          </a:p>
        </p:txBody>
      </p:sp>
      <p:sp>
        <p:nvSpPr>
          <p:cNvPr id="76" name="Rectangle 75">
            <a:extLst>
              <a:ext uri="{FF2B5EF4-FFF2-40B4-BE49-F238E27FC236}">
                <a16:creationId xmlns:a16="http://schemas.microsoft.com/office/drawing/2014/main" id="{3BEF7C61-1DEC-4D4A-8018-1260DE1EC9A0}"/>
              </a:ext>
            </a:extLst>
          </p:cNvPr>
          <p:cNvSpPr/>
          <p:nvPr/>
        </p:nvSpPr>
        <p:spPr>
          <a:xfrm>
            <a:off x="1915551" y="1086874"/>
            <a:ext cx="10266289" cy="4391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01" name="Rectangle 100">
            <a:extLst>
              <a:ext uri="{FF2B5EF4-FFF2-40B4-BE49-F238E27FC236}">
                <a16:creationId xmlns:a16="http://schemas.microsoft.com/office/drawing/2014/main" id="{4E2C0867-BE45-410D-A179-3F18475E6F2B}"/>
              </a:ext>
            </a:extLst>
          </p:cNvPr>
          <p:cNvSpPr/>
          <p:nvPr/>
        </p:nvSpPr>
        <p:spPr>
          <a:xfrm>
            <a:off x="2299647" y="2295085"/>
            <a:ext cx="1207008" cy="521208"/>
          </a:xfrm>
          <a:prstGeom prst="rect">
            <a:avLst/>
          </a:prstGeom>
        </p:spPr>
        <p:txBody>
          <a:bodyPr wrap="square">
            <a:spAutoFit/>
          </a:bodyPr>
          <a:lstStyle/>
          <a:p>
            <a:r>
              <a:rPr lang="en-US" sz="1400" b="1" dirty="0"/>
              <a:t>STATIC CODE ANALYSIS</a:t>
            </a:r>
          </a:p>
        </p:txBody>
      </p:sp>
      <p:sp>
        <p:nvSpPr>
          <p:cNvPr id="102" name="Rectangle 101">
            <a:extLst>
              <a:ext uri="{FF2B5EF4-FFF2-40B4-BE49-F238E27FC236}">
                <a16:creationId xmlns:a16="http://schemas.microsoft.com/office/drawing/2014/main" id="{CBAA4A2B-45DB-44EE-AAAC-020E5CE1D6A2}"/>
              </a:ext>
            </a:extLst>
          </p:cNvPr>
          <p:cNvSpPr/>
          <p:nvPr/>
        </p:nvSpPr>
        <p:spPr>
          <a:xfrm>
            <a:off x="2315108" y="3023533"/>
            <a:ext cx="1207008" cy="521208"/>
          </a:xfrm>
          <a:prstGeom prst="rect">
            <a:avLst/>
          </a:prstGeom>
        </p:spPr>
        <p:txBody>
          <a:bodyPr wrap="square">
            <a:spAutoFit/>
          </a:bodyPr>
          <a:lstStyle/>
          <a:p>
            <a:r>
              <a:rPr lang="en-US" sz="1400" b="1" dirty="0"/>
              <a:t>HYBRID CODE ANALYSIS</a:t>
            </a:r>
          </a:p>
        </p:txBody>
      </p:sp>
      <p:sp>
        <p:nvSpPr>
          <p:cNvPr id="130" name="Rectangle 129">
            <a:extLst>
              <a:ext uri="{FF2B5EF4-FFF2-40B4-BE49-F238E27FC236}">
                <a16:creationId xmlns:a16="http://schemas.microsoft.com/office/drawing/2014/main" id="{292F1887-164C-47F0-BA93-495A65C829F4}"/>
              </a:ext>
            </a:extLst>
          </p:cNvPr>
          <p:cNvSpPr/>
          <p:nvPr/>
        </p:nvSpPr>
        <p:spPr>
          <a:xfrm>
            <a:off x="2315108" y="3889794"/>
            <a:ext cx="1207008" cy="521208"/>
          </a:xfrm>
          <a:prstGeom prst="rect">
            <a:avLst/>
          </a:prstGeom>
        </p:spPr>
        <p:txBody>
          <a:bodyPr wrap="square">
            <a:spAutoFit/>
          </a:bodyPr>
          <a:lstStyle/>
          <a:p>
            <a:r>
              <a:rPr lang="en-US" sz="1400" b="1" dirty="0"/>
              <a:t>LOG ANALYSIS/ NFRs</a:t>
            </a:r>
          </a:p>
        </p:txBody>
      </p:sp>
      <p:sp>
        <p:nvSpPr>
          <p:cNvPr id="131" name="Rectangle 130">
            <a:extLst>
              <a:ext uri="{FF2B5EF4-FFF2-40B4-BE49-F238E27FC236}">
                <a16:creationId xmlns:a16="http://schemas.microsoft.com/office/drawing/2014/main" id="{34A33944-EC42-4615-9DC4-CD31F1CDBF3E}"/>
              </a:ext>
            </a:extLst>
          </p:cNvPr>
          <p:cNvSpPr/>
          <p:nvPr/>
        </p:nvSpPr>
        <p:spPr>
          <a:xfrm>
            <a:off x="2319121" y="5007799"/>
            <a:ext cx="1207008" cy="521208"/>
          </a:xfrm>
          <a:prstGeom prst="rect">
            <a:avLst/>
          </a:prstGeom>
        </p:spPr>
        <p:txBody>
          <a:bodyPr wrap="square">
            <a:spAutoFit/>
          </a:bodyPr>
          <a:lstStyle/>
          <a:p>
            <a:r>
              <a:rPr lang="en-US" sz="1400" b="1" dirty="0"/>
              <a:t>BUSINESS RULES EXTRACTION</a:t>
            </a:r>
          </a:p>
        </p:txBody>
      </p:sp>
      <p:sp>
        <p:nvSpPr>
          <p:cNvPr id="132" name="Rectangle 131">
            <a:extLst>
              <a:ext uri="{FF2B5EF4-FFF2-40B4-BE49-F238E27FC236}">
                <a16:creationId xmlns:a16="http://schemas.microsoft.com/office/drawing/2014/main" id="{E0BB2214-86A7-40A9-B2B7-CFD123CCE20F}"/>
              </a:ext>
            </a:extLst>
          </p:cNvPr>
          <p:cNvSpPr/>
          <p:nvPr/>
        </p:nvSpPr>
        <p:spPr>
          <a:xfrm>
            <a:off x="3582111" y="2096024"/>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Inventory Baseline*</a:t>
            </a:r>
          </a:p>
        </p:txBody>
      </p:sp>
      <p:sp>
        <p:nvSpPr>
          <p:cNvPr id="133" name="Rectangle 132">
            <a:extLst>
              <a:ext uri="{FF2B5EF4-FFF2-40B4-BE49-F238E27FC236}">
                <a16:creationId xmlns:a16="http://schemas.microsoft.com/office/drawing/2014/main" id="{A377AC08-F441-418D-9D95-9C79FD2CD10D}"/>
              </a:ext>
            </a:extLst>
          </p:cNvPr>
          <p:cNvSpPr/>
          <p:nvPr/>
        </p:nvSpPr>
        <p:spPr>
          <a:xfrm>
            <a:off x="6974107" y="2516765"/>
            <a:ext cx="1645920" cy="365760"/>
          </a:xfrm>
          <a:prstGeom prst="rect">
            <a:avLst/>
          </a:prstGeom>
          <a:solidFill>
            <a:schemeClr val="accent3">
              <a:lumMod val="20000"/>
              <a:lumOff val="80000"/>
            </a:schemeClr>
          </a:solid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ROI Calculation</a:t>
            </a:r>
          </a:p>
        </p:txBody>
      </p:sp>
      <p:sp>
        <p:nvSpPr>
          <p:cNvPr id="134" name="Rectangle 133">
            <a:extLst>
              <a:ext uri="{FF2B5EF4-FFF2-40B4-BE49-F238E27FC236}">
                <a16:creationId xmlns:a16="http://schemas.microsoft.com/office/drawing/2014/main" id="{6F549C4C-1212-4BD0-A2B5-27852AD6052C}"/>
              </a:ext>
            </a:extLst>
          </p:cNvPr>
          <p:cNvSpPr/>
          <p:nvPr/>
        </p:nvSpPr>
        <p:spPr>
          <a:xfrm>
            <a:off x="3582111" y="3164150"/>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Dynamic calls from programs</a:t>
            </a:r>
          </a:p>
        </p:txBody>
      </p:sp>
      <p:sp>
        <p:nvSpPr>
          <p:cNvPr id="135" name="Rectangle 134">
            <a:extLst>
              <a:ext uri="{FF2B5EF4-FFF2-40B4-BE49-F238E27FC236}">
                <a16:creationId xmlns:a16="http://schemas.microsoft.com/office/drawing/2014/main" id="{787338F5-979C-4360-9B53-B5B3D342EC3D}"/>
              </a:ext>
            </a:extLst>
          </p:cNvPr>
          <p:cNvSpPr/>
          <p:nvPr/>
        </p:nvSpPr>
        <p:spPr>
          <a:xfrm>
            <a:off x="5265586" y="5954716"/>
            <a:ext cx="1645920" cy="365760"/>
          </a:xfrm>
          <a:prstGeom prst="rect">
            <a:avLst/>
          </a:prstGeom>
          <a:solidFill>
            <a:schemeClr val="accent3">
              <a:lumMod val="20000"/>
              <a:lumOff val="80000"/>
            </a:schemeClr>
          </a:solid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Utilities replacement</a:t>
            </a:r>
          </a:p>
        </p:txBody>
      </p:sp>
      <p:sp>
        <p:nvSpPr>
          <p:cNvPr id="136" name="Rectangle 135">
            <a:extLst>
              <a:ext uri="{FF2B5EF4-FFF2-40B4-BE49-F238E27FC236}">
                <a16:creationId xmlns:a16="http://schemas.microsoft.com/office/drawing/2014/main" id="{B7816B35-C2B5-4721-BBA4-B50E7E225567}"/>
              </a:ext>
            </a:extLst>
          </p:cNvPr>
          <p:cNvSpPr/>
          <p:nvPr/>
        </p:nvSpPr>
        <p:spPr>
          <a:xfrm>
            <a:off x="5274824" y="2096024"/>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Call Chain/ Dependencies *</a:t>
            </a:r>
          </a:p>
        </p:txBody>
      </p:sp>
      <p:sp>
        <p:nvSpPr>
          <p:cNvPr id="137" name="Rectangle 136">
            <a:extLst>
              <a:ext uri="{FF2B5EF4-FFF2-40B4-BE49-F238E27FC236}">
                <a16:creationId xmlns:a16="http://schemas.microsoft.com/office/drawing/2014/main" id="{F09D33DC-D57B-4E7E-852F-43D8DADFC354}"/>
              </a:ext>
            </a:extLst>
          </p:cNvPr>
          <p:cNvSpPr/>
          <p:nvPr/>
        </p:nvSpPr>
        <p:spPr>
          <a:xfrm>
            <a:off x="3582111" y="3818359"/>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Critical &amp; SLA bound jobs</a:t>
            </a:r>
          </a:p>
        </p:txBody>
      </p:sp>
      <p:sp>
        <p:nvSpPr>
          <p:cNvPr id="138" name="Rectangle 137">
            <a:extLst>
              <a:ext uri="{FF2B5EF4-FFF2-40B4-BE49-F238E27FC236}">
                <a16:creationId xmlns:a16="http://schemas.microsoft.com/office/drawing/2014/main" id="{0BE74165-7CB1-422F-AEE1-F46745BD1291}"/>
              </a:ext>
            </a:extLst>
          </p:cNvPr>
          <p:cNvSpPr/>
          <p:nvPr/>
        </p:nvSpPr>
        <p:spPr>
          <a:xfrm>
            <a:off x="8947097" y="2096024"/>
            <a:ext cx="1612025"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Bidirectional traceability</a:t>
            </a:r>
          </a:p>
        </p:txBody>
      </p:sp>
      <p:sp>
        <p:nvSpPr>
          <p:cNvPr id="139" name="Rectangle 138">
            <a:extLst>
              <a:ext uri="{FF2B5EF4-FFF2-40B4-BE49-F238E27FC236}">
                <a16:creationId xmlns:a16="http://schemas.microsoft.com/office/drawing/2014/main" id="{DF103751-264C-4648-9CEF-3096EE610E0C}"/>
              </a:ext>
            </a:extLst>
          </p:cNvPr>
          <p:cNvSpPr/>
          <p:nvPr/>
        </p:nvSpPr>
        <p:spPr>
          <a:xfrm>
            <a:off x="6967538" y="2096024"/>
            <a:ext cx="1645920" cy="365760"/>
          </a:xfrm>
          <a:prstGeom prst="rect">
            <a:avLst/>
          </a:prstGeom>
          <a:solidFill>
            <a:schemeClr val="accent3">
              <a:lumMod val="20000"/>
              <a:lumOff val="80000"/>
            </a:schemeClr>
          </a:solid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latin typeface="Arial" panose="020B0604020202020204" pitchFamily="34" charset="0"/>
                <a:cs typeface="Arial" panose="020B0604020202020204" pitchFamily="34" charset="0"/>
                <a:sym typeface="Calibri"/>
              </a:rPr>
              <a:t>Rehost complexity*</a:t>
            </a:r>
          </a:p>
        </p:txBody>
      </p:sp>
      <p:sp>
        <p:nvSpPr>
          <p:cNvPr id="141" name="Rectangle 140">
            <a:extLst>
              <a:ext uri="{FF2B5EF4-FFF2-40B4-BE49-F238E27FC236}">
                <a16:creationId xmlns:a16="http://schemas.microsoft.com/office/drawing/2014/main" id="{A700D8CE-DBF8-4B1B-903C-CA3B26BA06A7}"/>
              </a:ext>
            </a:extLst>
          </p:cNvPr>
          <p:cNvSpPr/>
          <p:nvPr/>
        </p:nvSpPr>
        <p:spPr>
          <a:xfrm>
            <a:off x="2319121" y="6000955"/>
            <a:ext cx="1207008" cy="307777"/>
          </a:xfrm>
          <a:prstGeom prst="rect">
            <a:avLst/>
          </a:prstGeom>
        </p:spPr>
        <p:txBody>
          <a:bodyPr wrap="square">
            <a:spAutoFit/>
          </a:bodyPr>
          <a:lstStyle/>
          <a:p>
            <a:r>
              <a:rPr lang="en-US" sz="1400" b="1" dirty="0"/>
              <a:t>MIGRATION</a:t>
            </a:r>
          </a:p>
        </p:txBody>
      </p:sp>
      <p:sp>
        <p:nvSpPr>
          <p:cNvPr id="142" name="Rectangle 141">
            <a:extLst>
              <a:ext uri="{FF2B5EF4-FFF2-40B4-BE49-F238E27FC236}">
                <a16:creationId xmlns:a16="http://schemas.microsoft.com/office/drawing/2014/main" id="{1D6A7A81-3F97-4948-A48A-ABBB116E76D8}"/>
              </a:ext>
            </a:extLst>
          </p:cNvPr>
          <p:cNvSpPr/>
          <p:nvPr/>
        </p:nvSpPr>
        <p:spPr>
          <a:xfrm>
            <a:off x="3563633" y="5954716"/>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PL/1 to Java</a:t>
            </a:r>
          </a:p>
        </p:txBody>
      </p:sp>
      <p:sp>
        <p:nvSpPr>
          <p:cNvPr id="143" name="TextBox 142">
            <a:extLst>
              <a:ext uri="{FF2B5EF4-FFF2-40B4-BE49-F238E27FC236}">
                <a16:creationId xmlns:a16="http://schemas.microsoft.com/office/drawing/2014/main" id="{E152CE8B-DF68-44D6-8112-E96E77E258FB}"/>
              </a:ext>
            </a:extLst>
          </p:cNvPr>
          <p:cNvSpPr txBox="1"/>
          <p:nvPr/>
        </p:nvSpPr>
        <p:spPr>
          <a:xfrm>
            <a:off x="5284883" y="1543327"/>
            <a:ext cx="1300807" cy="369332"/>
          </a:xfrm>
          <a:prstGeom prst="rect">
            <a:avLst/>
          </a:prstGeom>
          <a:noFill/>
        </p:spPr>
        <p:txBody>
          <a:bodyPr wrap="square" rtlCol="0">
            <a:spAutoFit/>
          </a:bodyPr>
          <a:lstStyle/>
          <a:p>
            <a:r>
              <a:rPr lang="en-US" b="1" dirty="0"/>
              <a:t>Existing</a:t>
            </a:r>
          </a:p>
        </p:txBody>
      </p:sp>
      <p:sp>
        <p:nvSpPr>
          <p:cNvPr id="144" name="TextBox 143">
            <a:extLst>
              <a:ext uri="{FF2B5EF4-FFF2-40B4-BE49-F238E27FC236}">
                <a16:creationId xmlns:a16="http://schemas.microsoft.com/office/drawing/2014/main" id="{2A57BCD1-45BD-4A35-9976-2A27244BEBE7}"/>
              </a:ext>
            </a:extLst>
          </p:cNvPr>
          <p:cNvSpPr txBox="1"/>
          <p:nvPr/>
        </p:nvSpPr>
        <p:spPr>
          <a:xfrm>
            <a:off x="9506279" y="1559351"/>
            <a:ext cx="1300807" cy="369332"/>
          </a:xfrm>
          <a:prstGeom prst="rect">
            <a:avLst/>
          </a:prstGeom>
          <a:noFill/>
        </p:spPr>
        <p:txBody>
          <a:bodyPr wrap="square" rtlCol="0">
            <a:spAutoFit/>
          </a:bodyPr>
          <a:lstStyle/>
          <a:p>
            <a:r>
              <a:rPr lang="en-US" b="1" dirty="0"/>
              <a:t>Upcoming</a:t>
            </a:r>
          </a:p>
        </p:txBody>
      </p:sp>
      <p:sp>
        <p:nvSpPr>
          <p:cNvPr id="145" name="Rectangle 144">
            <a:extLst>
              <a:ext uri="{FF2B5EF4-FFF2-40B4-BE49-F238E27FC236}">
                <a16:creationId xmlns:a16="http://schemas.microsoft.com/office/drawing/2014/main" id="{5E0D400E-A0FC-4872-97C8-E0C1CD6AEB83}"/>
              </a:ext>
            </a:extLst>
          </p:cNvPr>
          <p:cNvSpPr/>
          <p:nvPr/>
        </p:nvSpPr>
        <p:spPr>
          <a:xfrm>
            <a:off x="6967538" y="5954716"/>
            <a:ext cx="1645920" cy="365760"/>
          </a:xfrm>
          <a:prstGeom prst="rect">
            <a:avLst/>
          </a:prstGeom>
          <a:solidFill>
            <a:schemeClr val="accent3">
              <a:lumMod val="20000"/>
              <a:lumOff val="80000"/>
            </a:schemeClr>
          </a:solid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Translate code for rehost</a:t>
            </a:r>
          </a:p>
        </p:txBody>
      </p:sp>
      <p:sp>
        <p:nvSpPr>
          <p:cNvPr id="146" name="Rectangle 145">
            <a:extLst>
              <a:ext uri="{FF2B5EF4-FFF2-40B4-BE49-F238E27FC236}">
                <a16:creationId xmlns:a16="http://schemas.microsoft.com/office/drawing/2014/main" id="{641AD147-1E04-4D4B-9DFE-F0EAE4BABF28}"/>
              </a:ext>
            </a:extLst>
          </p:cNvPr>
          <p:cNvSpPr/>
          <p:nvPr/>
        </p:nvSpPr>
        <p:spPr>
          <a:xfrm>
            <a:off x="5274824" y="3818359"/>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Frequently run jobs</a:t>
            </a:r>
          </a:p>
        </p:txBody>
      </p:sp>
      <p:sp>
        <p:nvSpPr>
          <p:cNvPr id="147" name="Rectangle 146">
            <a:extLst>
              <a:ext uri="{FF2B5EF4-FFF2-40B4-BE49-F238E27FC236}">
                <a16:creationId xmlns:a16="http://schemas.microsoft.com/office/drawing/2014/main" id="{63F08B22-B4BC-429A-B458-7A8C8D0C4D5D}"/>
              </a:ext>
            </a:extLst>
          </p:cNvPr>
          <p:cNvSpPr/>
          <p:nvPr/>
        </p:nvSpPr>
        <p:spPr>
          <a:xfrm>
            <a:off x="3582111" y="4281214"/>
            <a:ext cx="16375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Storage, memory &amp; perf. testing needs</a:t>
            </a:r>
          </a:p>
        </p:txBody>
      </p:sp>
      <p:sp>
        <p:nvSpPr>
          <p:cNvPr id="148" name="Rectangle 147">
            <a:extLst>
              <a:ext uri="{FF2B5EF4-FFF2-40B4-BE49-F238E27FC236}">
                <a16:creationId xmlns:a16="http://schemas.microsoft.com/office/drawing/2014/main" id="{7D505E6F-032C-4484-8B4A-F2227F6336E6}"/>
              </a:ext>
            </a:extLst>
          </p:cNvPr>
          <p:cNvSpPr/>
          <p:nvPr/>
        </p:nvSpPr>
        <p:spPr>
          <a:xfrm>
            <a:off x="6967538" y="3818359"/>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Active Vs Inactive inventory</a:t>
            </a:r>
          </a:p>
        </p:txBody>
      </p:sp>
      <p:sp>
        <p:nvSpPr>
          <p:cNvPr id="149" name="TextBox 148">
            <a:extLst>
              <a:ext uri="{FF2B5EF4-FFF2-40B4-BE49-F238E27FC236}">
                <a16:creationId xmlns:a16="http://schemas.microsoft.com/office/drawing/2014/main" id="{9AE7ED52-D8A1-4554-B33F-E4C4A64A2D4E}"/>
              </a:ext>
            </a:extLst>
          </p:cNvPr>
          <p:cNvSpPr txBox="1"/>
          <p:nvPr/>
        </p:nvSpPr>
        <p:spPr>
          <a:xfrm>
            <a:off x="352660" y="6560682"/>
            <a:ext cx="5529575" cy="261610"/>
          </a:xfrm>
          <a:prstGeom prst="rect">
            <a:avLst/>
          </a:prstGeom>
          <a:noFill/>
        </p:spPr>
        <p:txBody>
          <a:bodyPr wrap="square" rtlCol="0">
            <a:spAutoFit/>
          </a:bodyPr>
          <a:lstStyle/>
          <a:p>
            <a:r>
              <a:rPr lang="en-US" sz="1100" i="1" dirty="0"/>
              <a:t>* Present both in Infosys IP and 3</a:t>
            </a:r>
            <a:r>
              <a:rPr lang="en-US" sz="1100" i="1" baseline="30000" dirty="0"/>
              <a:t>rd</a:t>
            </a:r>
            <a:r>
              <a:rPr lang="en-US" sz="1100" i="1" dirty="0"/>
              <a:t> Party tools</a:t>
            </a:r>
            <a:endParaRPr lang="en-US" sz="1100" i="1" dirty="0">
              <a:solidFill>
                <a:srgbClr val="FF0000"/>
              </a:solidFill>
            </a:endParaRPr>
          </a:p>
        </p:txBody>
      </p:sp>
      <p:cxnSp>
        <p:nvCxnSpPr>
          <p:cNvPr id="150" name="Straight Connector 149">
            <a:extLst>
              <a:ext uri="{FF2B5EF4-FFF2-40B4-BE49-F238E27FC236}">
                <a16:creationId xmlns:a16="http://schemas.microsoft.com/office/drawing/2014/main" id="{E31700C5-FC81-4A80-BDC7-7174C1E01CFC}"/>
              </a:ext>
            </a:extLst>
          </p:cNvPr>
          <p:cNvCxnSpPr/>
          <p:nvPr/>
        </p:nvCxnSpPr>
        <p:spPr>
          <a:xfrm>
            <a:off x="2319121" y="3014620"/>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9C732D3-1AAB-4C8D-B3DE-C936D8112425}"/>
              </a:ext>
            </a:extLst>
          </p:cNvPr>
          <p:cNvCxnSpPr/>
          <p:nvPr/>
        </p:nvCxnSpPr>
        <p:spPr>
          <a:xfrm>
            <a:off x="2319122" y="3713203"/>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642059-FC85-4E82-B956-9AFFFE83D83D}"/>
              </a:ext>
            </a:extLst>
          </p:cNvPr>
          <p:cNvCxnSpPr/>
          <p:nvPr/>
        </p:nvCxnSpPr>
        <p:spPr>
          <a:xfrm>
            <a:off x="2319122" y="4756056"/>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215B505-1D1F-4D02-873F-2D8BD2CEA0BE}"/>
              </a:ext>
            </a:extLst>
          </p:cNvPr>
          <p:cNvCxnSpPr/>
          <p:nvPr/>
        </p:nvCxnSpPr>
        <p:spPr>
          <a:xfrm>
            <a:off x="2319122" y="5811700"/>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0B37786-472C-405A-8B00-F83AD7A57C03}"/>
              </a:ext>
            </a:extLst>
          </p:cNvPr>
          <p:cNvCxnSpPr/>
          <p:nvPr/>
        </p:nvCxnSpPr>
        <p:spPr>
          <a:xfrm>
            <a:off x="8764364" y="1961966"/>
            <a:ext cx="0" cy="4425185"/>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CAACE02-1F43-4173-8311-F7A3CB792302}"/>
              </a:ext>
            </a:extLst>
          </p:cNvPr>
          <p:cNvCxnSpPr/>
          <p:nvPr/>
        </p:nvCxnSpPr>
        <p:spPr>
          <a:xfrm>
            <a:off x="2319122" y="1961966"/>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579D52D8-F895-45CC-A785-7CC7FB3105E5}"/>
              </a:ext>
            </a:extLst>
          </p:cNvPr>
          <p:cNvSpPr/>
          <p:nvPr/>
        </p:nvSpPr>
        <p:spPr>
          <a:xfrm>
            <a:off x="8947097" y="2545331"/>
            <a:ext cx="1612025"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DDLs for VSAM/ Files</a:t>
            </a:r>
          </a:p>
        </p:txBody>
      </p:sp>
      <p:sp>
        <p:nvSpPr>
          <p:cNvPr id="157" name="Rectangle 156">
            <a:extLst>
              <a:ext uri="{FF2B5EF4-FFF2-40B4-BE49-F238E27FC236}">
                <a16:creationId xmlns:a16="http://schemas.microsoft.com/office/drawing/2014/main" id="{381575B9-DB95-44D5-A41A-D1B5669226FE}"/>
              </a:ext>
            </a:extLst>
          </p:cNvPr>
          <p:cNvSpPr/>
          <p:nvPr/>
        </p:nvSpPr>
        <p:spPr>
          <a:xfrm>
            <a:off x="8947097" y="3164150"/>
            <a:ext cx="1118405"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AS-IS process flow</a:t>
            </a:r>
          </a:p>
        </p:txBody>
      </p:sp>
      <p:sp>
        <p:nvSpPr>
          <p:cNvPr id="158" name="Rectangle 157">
            <a:extLst>
              <a:ext uri="{FF2B5EF4-FFF2-40B4-BE49-F238E27FC236}">
                <a16:creationId xmlns:a16="http://schemas.microsoft.com/office/drawing/2014/main" id="{7E7BD232-D341-4A3E-A480-D134627EF649}"/>
              </a:ext>
            </a:extLst>
          </p:cNvPr>
          <p:cNvSpPr/>
          <p:nvPr/>
        </p:nvSpPr>
        <p:spPr>
          <a:xfrm>
            <a:off x="10141711" y="3164150"/>
            <a:ext cx="1264162" cy="35980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Dynamic Jobs discovery</a:t>
            </a:r>
          </a:p>
        </p:txBody>
      </p:sp>
      <p:sp>
        <p:nvSpPr>
          <p:cNvPr id="159" name="Rectangle 158">
            <a:extLst>
              <a:ext uri="{FF2B5EF4-FFF2-40B4-BE49-F238E27FC236}">
                <a16:creationId xmlns:a16="http://schemas.microsoft.com/office/drawing/2014/main" id="{EFB0E9DC-0590-40E4-BE14-867F184409B5}"/>
              </a:ext>
            </a:extLst>
          </p:cNvPr>
          <p:cNvSpPr/>
          <p:nvPr/>
        </p:nvSpPr>
        <p:spPr>
          <a:xfrm>
            <a:off x="8947097" y="3818359"/>
            <a:ext cx="2458776"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Scheduler dependencies (Control-M)</a:t>
            </a:r>
          </a:p>
        </p:txBody>
      </p:sp>
      <p:sp>
        <p:nvSpPr>
          <p:cNvPr id="160" name="Rectangle 159">
            <a:extLst>
              <a:ext uri="{FF2B5EF4-FFF2-40B4-BE49-F238E27FC236}">
                <a16:creationId xmlns:a16="http://schemas.microsoft.com/office/drawing/2014/main" id="{03B01E41-F2F3-4D98-B357-F0DD038DC2CA}"/>
              </a:ext>
            </a:extLst>
          </p:cNvPr>
          <p:cNvSpPr/>
          <p:nvPr/>
        </p:nvSpPr>
        <p:spPr>
          <a:xfrm>
            <a:off x="8947097" y="4281214"/>
            <a:ext cx="1612025"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Batch workflow</a:t>
            </a:r>
          </a:p>
        </p:txBody>
      </p:sp>
      <p:sp>
        <p:nvSpPr>
          <p:cNvPr id="161" name="Rectangle 160">
            <a:extLst>
              <a:ext uri="{FF2B5EF4-FFF2-40B4-BE49-F238E27FC236}">
                <a16:creationId xmlns:a16="http://schemas.microsoft.com/office/drawing/2014/main" id="{B524F344-25C9-418A-914A-19D15567485A}"/>
              </a:ext>
            </a:extLst>
          </p:cNvPr>
          <p:cNvSpPr/>
          <p:nvPr/>
        </p:nvSpPr>
        <p:spPr>
          <a:xfrm>
            <a:off x="3573690" y="485348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Capability level grouping*</a:t>
            </a:r>
          </a:p>
        </p:txBody>
      </p:sp>
      <p:sp>
        <p:nvSpPr>
          <p:cNvPr id="162" name="Rectangle 161">
            <a:extLst>
              <a:ext uri="{FF2B5EF4-FFF2-40B4-BE49-F238E27FC236}">
                <a16:creationId xmlns:a16="http://schemas.microsoft.com/office/drawing/2014/main" id="{EB30ECBF-55DF-4B8B-89A1-FB20841EB10B}"/>
              </a:ext>
            </a:extLst>
          </p:cNvPr>
          <p:cNvSpPr/>
          <p:nvPr/>
        </p:nvSpPr>
        <p:spPr>
          <a:xfrm>
            <a:off x="5266403" y="485348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Rule chaining*</a:t>
            </a:r>
          </a:p>
        </p:txBody>
      </p:sp>
      <p:sp>
        <p:nvSpPr>
          <p:cNvPr id="163" name="Rectangle 162">
            <a:extLst>
              <a:ext uri="{FF2B5EF4-FFF2-40B4-BE49-F238E27FC236}">
                <a16:creationId xmlns:a16="http://schemas.microsoft.com/office/drawing/2014/main" id="{811E2CF6-6C0D-41FE-86D4-89E4ECE6F639}"/>
              </a:ext>
            </a:extLst>
          </p:cNvPr>
          <p:cNvSpPr/>
          <p:nvPr/>
        </p:nvSpPr>
        <p:spPr>
          <a:xfrm>
            <a:off x="3573690" y="5311548"/>
            <a:ext cx="1654342"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Business Rules repository</a:t>
            </a:r>
          </a:p>
        </p:txBody>
      </p:sp>
      <p:sp>
        <p:nvSpPr>
          <p:cNvPr id="164" name="Rectangle 163">
            <a:extLst>
              <a:ext uri="{FF2B5EF4-FFF2-40B4-BE49-F238E27FC236}">
                <a16:creationId xmlns:a16="http://schemas.microsoft.com/office/drawing/2014/main" id="{F5CD727D-6248-4A00-A129-81886A93D140}"/>
              </a:ext>
            </a:extLst>
          </p:cNvPr>
          <p:cNvSpPr/>
          <p:nvPr/>
        </p:nvSpPr>
        <p:spPr>
          <a:xfrm>
            <a:off x="6959117" y="485348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Rules coverage*</a:t>
            </a:r>
          </a:p>
        </p:txBody>
      </p:sp>
      <p:sp>
        <p:nvSpPr>
          <p:cNvPr id="165" name="Rectangle 164">
            <a:extLst>
              <a:ext uri="{FF2B5EF4-FFF2-40B4-BE49-F238E27FC236}">
                <a16:creationId xmlns:a16="http://schemas.microsoft.com/office/drawing/2014/main" id="{812AF226-F4C1-49C5-8B8D-CD3743DD0CAE}"/>
              </a:ext>
            </a:extLst>
          </p:cNvPr>
          <p:cNvSpPr/>
          <p:nvPr/>
        </p:nvSpPr>
        <p:spPr>
          <a:xfrm>
            <a:off x="8947097" y="5311548"/>
            <a:ext cx="1113967"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Rules flowchart</a:t>
            </a:r>
          </a:p>
        </p:txBody>
      </p:sp>
      <p:sp>
        <p:nvSpPr>
          <p:cNvPr id="166" name="Rectangle 165">
            <a:extLst>
              <a:ext uri="{FF2B5EF4-FFF2-40B4-BE49-F238E27FC236}">
                <a16:creationId xmlns:a16="http://schemas.microsoft.com/office/drawing/2014/main" id="{72D0B75C-0B5D-4021-98B8-AEB17D7C579E}"/>
              </a:ext>
            </a:extLst>
          </p:cNvPr>
          <p:cNvSpPr/>
          <p:nvPr/>
        </p:nvSpPr>
        <p:spPr>
          <a:xfrm>
            <a:off x="10180923" y="5311548"/>
            <a:ext cx="1206621"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Annotate code/ text for FE</a:t>
            </a:r>
          </a:p>
        </p:txBody>
      </p:sp>
      <p:sp>
        <p:nvSpPr>
          <p:cNvPr id="167" name="Rectangle 166">
            <a:extLst>
              <a:ext uri="{FF2B5EF4-FFF2-40B4-BE49-F238E27FC236}">
                <a16:creationId xmlns:a16="http://schemas.microsoft.com/office/drawing/2014/main" id="{515A1A47-5710-4FEE-B085-B438022E2A33}"/>
              </a:ext>
            </a:extLst>
          </p:cNvPr>
          <p:cNvSpPr/>
          <p:nvPr/>
        </p:nvSpPr>
        <p:spPr>
          <a:xfrm>
            <a:off x="5265586" y="3164150"/>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Disentanglement</a:t>
            </a:r>
          </a:p>
        </p:txBody>
      </p:sp>
      <p:sp>
        <p:nvSpPr>
          <p:cNvPr id="168" name="Rectangle 167">
            <a:extLst>
              <a:ext uri="{FF2B5EF4-FFF2-40B4-BE49-F238E27FC236}">
                <a16:creationId xmlns:a16="http://schemas.microsoft.com/office/drawing/2014/main" id="{E491316A-30C0-4225-B8B5-CBD45EE9B218}"/>
              </a:ext>
            </a:extLst>
          </p:cNvPr>
          <p:cNvSpPr/>
          <p:nvPr/>
        </p:nvSpPr>
        <p:spPr>
          <a:xfrm>
            <a:off x="8947097" y="4853488"/>
            <a:ext cx="2458776"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Auto classification of rules</a:t>
            </a:r>
          </a:p>
        </p:txBody>
      </p:sp>
      <p:sp>
        <p:nvSpPr>
          <p:cNvPr id="105" name="Rectangle 104">
            <a:extLst>
              <a:ext uri="{FF2B5EF4-FFF2-40B4-BE49-F238E27FC236}">
                <a16:creationId xmlns:a16="http://schemas.microsoft.com/office/drawing/2014/main" id="{C49CD6CA-5791-4D3B-944A-1936A2BA7518}"/>
              </a:ext>
            </a:extLst>
          </p:cNvPr>
          <p:cNvSpPr/>
          <p:nvPr/>
        </p:nvSpPr>
        <p:spPr>
          <a:xfrm>
            <a:off x="5274824" y="5311548"/>
            <a:ext cx="163586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 Lineage</a:t>
            </a:r>
          </a:p>
        </p:txBody>
      </p:sp>
      <p:sp>
        <p:nvSpPr>
          <p:cNvPr id="106" name="Rectangle 105">
            <a:extLst>
              <a:ext uri="{FF2B5EF4-FFF2-40B4-BE49-F238E27FC236}">
                <a16:creationId xmlns:a16="http://schemas.microsoft.com/office/drawing/2014/main" id="{9863EC16-21D1-489D-B122-EC438B72A3B3}"/>
              </a:ext>
            </a:extLst>
          </p:cNvPr>
          <p:cNvSpPr/>
          <p:nvPr/>
        </p:nvSpPr>
        <p:spPr>
          <a:xfrm>
            <a:off x="6971748" y="5311548"/>
            <a:ext cx="163586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PII data search</a:t>
            </a:r>
          </a:p>
        </p:txBody>
      </p:sp>
      <p:sp>
        <p:nvSpPr>
          <p:cNvPr id="107" name="Rectangle 106">
            <a:extLst>
              <a:ext uri="{FF2B5EF4-FFF2-40B4-BE49-F238E27FC236}">
                <a16:creationId xmlns:a16="http://schemas.microsoft.com/office/drawing/2014/main" id="{8F59EF71-DA7D-4AC7-92C9-6C28CF581053}"/>
              </a:ext>
            </a:extLst>
          </p:cNvPr>
          <p:cNvSpPr/>
          <p:nvPr/>
        </p:nvSpPr>
        <p:spPr>
          <a:xfrm>
            <a:off x="1836848" y="1115449"/>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Application </a:t>
            </a:r>
          </a:p>
          <a:p>
            <a:pPr algn="ctr" defTabSz="609555" hangingPunct="0"/>
            <a:r>
              <a:rPr lang="en-US" sz="1400" dirty="0">
                <a:solidFill>
                  <a:srgbClr val="000000"/>
                </a:solidFill>
                <a:cs typeface="Arial" panose="020B0604020202020204" pitchFamily="34" charset="0"/>
                <a:sym typeface="Calibri"/>
              </a:rPr>
              <a:t>Transformation</a:t>
            </a:r>
          </a:p>
        </p:txBody>
      </p:sp>
      <p:sp>
        <p:nvSpPr>
          <p:cNvPr id="108" name="Rectangle 107">
            <a:extLst>
              <a:ext uri="{FF2B5EF4-FFF2-40B4-BE49-F238E27FC236}">
                <a16:creationId xmlns:a16="http://schemas.microsoft.com/office/drawing/2014/main" id="{DC5E9070-6CF3-4D09-AB93-D0A29969AADB}"/>
              </a:ext>
            </a:extLst>
          </p:cNvPr>
          <p:cNvSpPr/>
          <p:nvPr/>
        </p:nvSpPr>
        <p:spPr>
          <a:xfrm>
            <a:off x="3459651" y="1115449"/>
            <a:ext cx="1229686"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Rehosting</a:t>
            </a:r>
          </a:p>
        </p:txBody>
      </p:sp>
      <p:sp>
        <p:nvSpPr>
          <p:cNvPr id="109" name="Rectangle 108">
            <a:extLst>
              <a:ext uri="{FF2B5EF4-FFF2-40B4-BE49-F238E27FC236}">
                <a16:creationId xmlns:a16="http://schemas.microsoft.com/office/drawing/2014/main" id="{4AF25D73-0C10-4DF7-AEBF-9C25C08814B5}"/>
              </a:ext>
            </a:extLst>
          </p:cNvPr>
          <p:cNvSpPr/>
          <p:nvPr/>
        </p:nvSpPr>
        <p:spPr>
          <a:xfrm>
            <a:off x="4669732" y="1115449"/>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API enablement/ Refactor</a:t>
            </a:r>
          </a:p>
        </p:txBody>
      </p:sp>
      <p:sp>
        <p:nvSpPr>
          <p:cNvPr id="110" name="Rectangle 109">
            <a:extLst>
              <a:ext uri="{FF2B5EF4-FFF2-40B4-BE49-F238E27FC236}">
                <a16:creationId xmlns:a16="http://schemas.microsoft.com/office/drawing/2014/main" id="{CCA4CE6C-16FB-466C-A3C3-A973EDF9FECA}"/>
              </a:ext>
            </a:extLst>
          </p:cNvPr>
          <p:cNvSpPr/>
          <p:nvPr/>
        </p:nvSpPr>
        <p:spPr>
          <a:xfrm>
            <a:off x="7555455" y="1117100"/>
            <a:ext cx="2099163"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Mainframe </a:t>
            </a:r>
          </a:p>
          <a:p>
            <a:pPr algn="ctr" defTabSz="609555" hangingPunct="0"/>
            <a:r>
              <a:rPr lang="en-US" sz="1400" dirty="0">
                <a:solidFill>
                  <a:srgbClr val="000000"/>
                </a:solidFill>
                <a:cs typeface="Arial" panose="020B0604020202020204" pitchFamily="34" charset="0"/>
                <a:sym typeface="Calibri"/>
              </a:rPr>
              <a:t>Data offload</a:t>
            </a:r>
          </a:p>
        </p:txBody>
      </p:sp>
      <p:sp>
        <p:nvSpPr>
          <p:cNvPr id="111" name="Rectangle 110">
            <a:extLst>
              <a:ext uri="{FF2B5EF4-FFF2-40B4-BE49-F238E27FC236}">
                <a16:creationId xmlns:a16="http://schemas.microsoft.com/office/drawing/2014/main" id="{16ACC167-EA97-453D-B140-0D36D2B5EE64}"/>
              </a:ext>
            </a:extLst>
          </p:cNvPr>
          <p:cNvSpPr/>
          <p:nvPr/>
        </p:nvSpPr>
        <p:spPr>
          <a:xfrm>
            <a:off x="9131171" y="1123928"/>
            <a:ext cx="1641504"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err="1">
                <a:solidFill>
                  <a:srgbClr val="000000"/>
                </a:solidFill>
                <a:cs typeface="Arial" panose="020B0604020202020204" pitchFamily="34" charset="0"/>
                <a:sym typeface="Calibri"/>
              </a:rPr>
              <a:t>DevSecOps</a:t>
            </a:r>
            <a:endParaRPr lang="en-US" sz="1400" dirty="0">
              <a:solidFill>
                <a:srgbClr val="FF0000"/>
              </a:solidFill>
              <a:cs typeface="Arial" panose="020B0604020202020204" pitchFamily="34" charset="0"/>
              <a:sym typeface="Calibri"/>
            </a:endParaRPr>
          </a:p>
        </p:txBody>
      </p:sp>
      <p:sp>
        <p:nvSpPr>
          <p:cNvPr id="112" name="Rectangle 111">
            <a:extLst>
              <a:ext uri="{FF2B5EF4-FFF2-40B4-BE49-F238E27FC236}">
                <a16:creationId xmlns:a16="http://schemas.microsoft.com/office/drawing/2014/main" id="{0B4E2E6D-0F30-4C45-9841-B7A34D3E6E9A}"/>
              </a:ext>
            </a:extLst>
          </p:cNvPr>
          <p:cNvSpPr/>
          <p:nvPr/>
        </p:nvSpPr>
        <p:spPr>
          <a:xfrm>
            <a:off x="6245448" y="1115449"/>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Application Migration</a:t>
            </a:r>
          </a:p>
        </p:txBody>
      </p:sp>
      <p:grpSp>
        <p:nvGrpSpPr>
          <p:cNvPr id="178" name="Group 177">
            <a:extLst>
              <a:ext uri="{FF2B5EF4-FFF2-40B4-BE49-F238E27FC236}">
                <a16:creationId xmlns:a16="http://schemas.microsoft.com/office/drawing/2014/main" id="{619C168A-020F-42DD-B3F4-AF5F089D92D6}"/>
              </a:ext>
            </a:extLst>
          </p:cNvPr>
          <p:cNvGrpSpPr/>
          <p:nvPr/>
        </p:nvGrpSpPr>
        <p:grpSpPr>
          <a:xfrm>
            <a:off x="113886" y="49797"/>
            <a:ext cx="586435" cy="486013"/>
            <a:chOff x="4189439" y="1684593"/>
            <a:chExt cx="3846910" cy="3196749"/>
          </a:xfrm>
        </p:grpSpPr>
        <p:grpSp>
          <p:nvGrpSpPr>
            <p:cNvPr id="179" name="Group 178">
              <a:extLst>
                <a:ext uri="{FF2B5EF4-FFF2-40B4-BE49-F238E27FC236}">
                  <a16:creationId xmlns:a16="http://schemas.microsoft.com/office/drawing/2014/main" id="{9958D531-80D3-456F-8F99-0B7D47FA483A}"/>
                </a:ext>
              </a:extLst>
            </p:cNvPr>
            <p:cNvGrpSpPr/>
            <p:nvPr/>
          </p:nvGrpSpPr>
          <p:grpSpPr>
            <a:xfrm>
              <a:off x="4189439" y="1684593"/>
              <a:ext cx="3846910" cy="3196749"/>
              <a:chOff x="2870539" y="971311"/>
              <a:chExt cx="3329808" cy="2724282"/>
            </a:xfrm>
          </p:grpSpPr>
          <p:grpSp>
            <p:nvGrpSpPr>
              <p:cNvPr id="182" name="Group 181">
                <a:extLst>
                  <a:ext uri="{FF2B5EF4-FFF2-40B4-BE49-F238E27FC236}">
                    <a16:creationId xmlns:a16="http://schemas.microsoft.com/office/drawing/2014/main" id="{096678D2-CF7E-4C4B-962A-4FBA43D7493A}"/>
                  </a:ext>
                </a:extLst>
              </p:cNvPr>
              <p:cNvGrpSpPr/>
              <p:nvPr/>
            </p:nvGrpSpPr>
            <p:grpSpPr>
              <a:xfrm>
                <a:off x="2883040" y="1000182"/>
                <a:ext cx="1327506" cy="891004"/>
                <a:chOff x="2639696" y="1185025"/>
                <a:chExt cx="1327506" cy="891004"/>
              </a:xfrm>
            </p:grpSpPr>
            <p:sp>
              <p:nvSpPr>
                <p:cNvPr id="204" name="Freeform 15">
                  <a:extLst>
                    <a:ext uri="{FF2B5EF4-FFF2-40B4-BE49-F238E27FC236}">
                      <a16:creationId xmlns:a16="http://schemas.microsoft.com/office/drawing/2014/main" id="{45D9F0D7-24CC-4748-9E97-660E5C6EA997}"/>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205" name="Freeform 16">
                  <a:extLst>
                    <a:ext uri="{FF2B5EF4-FFF2-40B4-BE49-F238E27FC236}">
                      <a16:creationId xmlns:a16="http://schemas.microsoft.com/office/drawing/2014/main" id="{96C3C32F-D28A-4DA1-870B-F57AFCD66E14}"/>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206" name="Freeform 17">
                  <a:extLst>
                    <a:ext uri="{FF2B5EF4-FFF2-40B4-BE49-F238E27FC236}">
                      <a16:creationId xmlns:a16="http://schemas.microsoft.com/office/drawing/2014/main" id="{23A1A37D-BE63-413E-BB67-D6E181B6733C}"/>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207" name="Picture 2" descr="http://mplus/sites/default/files/microsite/icondownload/Mainframe-modernization_0.png">
                  <a:extLst>
                    <a:ext uri="{FF2B5EF4-FFF2-40B4-BE49-F238E27FC236}">
                      <a16:creationId xmlns:a16="http://schemas.microsoft.com/office/drawing/2014/main" id="{7D2F600D-631B-41E3-96DB-211A32E54100}"/>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3" name="Group 182">
                <a:extLst>
                  <a:ext uri="{FF2B5EF4-FFF2-40B4-BE49-F238E27FC236}">
                    <a16:creationId xmlns:a16="http://schemas.microsoft.com/office/drawing/2014/main" id="{219B6843-D598-451F-AABF-4E9F5829AE99}"/>
                  </a:ext>
                </a:extLst>
              </p:cNvPr>
              <p:cNvGrpSpPr/>
              <p:nvPr/>
            </p:nvGrpSpPr>
            <p:grpSpPr>
              <a:xfrm>
                <a:off x="4888590" y="971311"/>
                <a:ext cx="1311757" cy="922504"/>
                <a:chOff x="4954956" y="1178276"/>
                <a:chExt cx="1311757" cy="922504"/>
              </a:xfrm>
            </p:grpSpPr>
            <p:sp>
              <p:nvSpPr>
                <p:cNvPr id="201" name="Freeform 6">
                  <a:extLst>
                    <a:ext uri="{FF2B5EF4-FFF2-40B4-BE49-F238E27FC236}">
                      <a16:creationId xmlns:a16="http://schemas.microsoft.com/office/drawing/2014/main" id="{D75C8127-2503-4C39-8E0B-191783F501EA}"/>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202" name="Freeform 7">
                  <a:extLst>
                    <a:ext uri="{FF2B5EF4-FFF2-40B4-BE49-F238E27FC236}">
                      <a16:creationId xmlns:a16="http://schemas.microsoft.com/office/drawing/2014/main" id="{0B758B52-69A4-4FEA-8859-DB48EE1E71EB}"/>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203" name="Freeform 8">
                  <a:extLst>
                    <a:ext uri="{FF2B5EF4-FFF2-40B4-BE49-F238E27FC236}">
                      <a16:creationId xmlns:a16="http://schemas.microsoft.com/office/drawing/2014/main" id="{EBEA166F-8951-4380-8722-CFDFD6C8FB86}"/>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84" name="Group 183">
                <a:extLst>
                  <a:ext uri="{FF2B5EF4-FFF2-40B4-BE49-F238E27FC236}">
                    <a16:creationId xmlns:a16="http://schemas.microsoft.com/office/drawing/2014/main" id="{24C3BB4E-EDFF-4195-947A-E26DF5B370A4}"/>
                  </a:ext>
                </a:extLst>
              </p:cNvPr>
              <p:cNvGrpSpPr/>
              <p:nvPr/>
            </p:nvGrpSpPr>
            <p:grpSpPr>
              <a:xfrm>
                <a:off x="4125810" y="2383836"/>
                <a:ext cx="922504" cy="1311757"/>
                <a:chOff x="3993078" y="2598175"/>
                <a:chExt cx="922504" cy="1311757"/>
              </a:xfrm>
            </p:grpSpPr>
            <p:grpSp>
              <p:nvGrpSpPr>
                <p:cNvPr id="197" name="Group 196">
                  <a:extLst>
                    <a:ext uri="{FF2B5EF4-FFF2-40B4-BE49-F238E27FC236}">
                      <a16:creationId xmlns:a16="http://schemas.microsoft.com/office/drawing/2014/main" id="{9EE50497-DECF-403A-B71D-1C7977B48F55}"/>
                    </a:ext>
                  </a:extLst>
                </p:cNvPr>
                <p:cNvGrpSpPr/>
                <p:nvPr/>
              </p:nvGrpSpPr>
              <p:grpSpPr>
                <a:xfrm rot="17571916">
                  <a:off x="3798451" y="2792802"/>
                  <a:ext cx="1311757" cy="922504"/>
                  <a:chOff x="3620180" y="2516827"/>
                  <a:chExt cx="1791935" cy="1260194"/>
                </a:xfrm>
              </p:grpSpPr>
              <p:sp>
                <p:nvSpPr>
                  <p:cNvPr id="199" name="Freeform 13">
                    <a:extLst>
                      <a:ext uri="{FF2B5EF4-FFF2-40B4-BE49-F238E27FC236}">
                        <a16:creationId xmlns:a16="http://schemas.microsoft.com/office/drawing/2014/main" id="{2C3DCCDA-B0B4-491B-A72C-7B2A7A6B9F8D}"/>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200" name="Freeform 14">
                    <a:extLst>
                      <a:ext uri="{FF2B5EF4-FFF2-40B4-BE49-F238E27FC236}">
                        <a16:creationId xmlns:a16="http://schemas.microsoft.com/office/drawing/2014/main" id="{A6C1DDA8-FD3F-4F08-A13E-42933E3761CC}"/>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98" name="Picture 197" descr="A picture containing looking, computer, computer, shirt&#10;&#10;Description automatically generated">
                  <a:extLst>
                    <a:ext uri="{FF2B5EF4-FFF2-40B4-BE49-F238E27FC236}">
                      <a16:creationId xmlns:a16="http://schemas.microsoft.com/office/drawing/2014/main" id="{51EA55D4-42EB-434E-81D5-BF0E94AC2380}"/>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85" name="Group 184">
                <a:extLst>
                  <a:ext uri="{FF2B5EF4-FFF2-40B4-BE49-F238E27FC236}">
                    <a16:creationId xmlns:a16="http://schemas.microsoft.com/office/drawing/2014/main" id="{D078F86A-8F4E-4198-9B29-E2D05CB8F27C}"/>
                  </a:ext>
                </a:extLst>
              </p:cNvPr>
              <p:cNvGrpSpPr/>
              <p:nvPr/>
            </p:nvGrpSpPr>
            <p:grpSpPr>
              <a:xfrm>
                <a:off x="2870539" y="2006315"/>
                <a:ext cx="1311757" cy="922504"/>
                <a:chOff x="2641945" y="2213280"/>
                <a:chExt cx="1311757" cy="922504"/>
              </a:xfrm>
            </p:grpSpPr>
            <p:sp>
              <p:nvSpPr>
                <p:cNvPr id="193" name="Freeform 12">
                  <a:extLst>
                    <a:ext uri="{FF2B5EF4-FFF2-40B4-BE49-F238E27FC236}">
                      <a16:creationId xmlns:a16="http://schemas.microsoft.com/office/drawing/2014/main" id="{37F710BF-51E7-4D76-A35C-05DE03F6C104}"/>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94" name="Group 193">
                  <a:extLst>
                    <a:ext uri="{FF2B5EF4-FFF2-40B4-BE49-F238E27FC236}">
                      <a16:creationId xmlns:a16="http://schemas.microsoft.com/office/drawing/2014/main" id="{8C631A4A-320A-498F-890F-432B7731D2B8}"/>
                    </a:ext>
                  </a:extLst>
                </p:cNvPr>
                <p:cNvGrpSpPr/>
                <p:nvPr/>
              </p:nvGrpSpPr>
              <p:grpSpPr>
                <a:xfrm>
                  <a:off x="2641945" y="2213280"/>
                  <a:ext cx="1311757" cy="922504"/>
                  <a:chOff x="3620180" y="2516827"/>
                  <a:chExt cx="1791935" cy="1260194"/>
                </a:xfrm>
              </p:grpSpPr>
              <p:sp>
                <p:nvSpPr>
                  <p:cNvPr id="195" name="Freeform 13">
                    <a:extLst>
                      <a:ext uri="{FF2B5EF4-FFF2-40B4-BE49-F238E27FC236}">
                        <a16:creationId xmlns:a16="http://schemas.microsoft.com/office/drawing/2014/main" id="{EFA316F6-C7E8-43AA-8537-3E1FABCF8F53}"/>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96" name="Freeform 14">
                    <a:extLst>
                      <a:ext uri="{FF2B5EF4-FFF2-40B4-BE49-F238E27FC236}">
                        <a16:creationId xmlns:a16="http://schemas.microsoft.com/office/drawing/2014/main" id="{73D5B13E-1FBC-4B8D-B564-DE1C50F13CDC}"/>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86" name="Group 185">
                <a:extLst>
                  <a:ext uri="{FF2B5EF4-FFF2-40B4-BE49-F238E27FC236}">
                    <a16:creationId xmlns:a16="http://schemas.microsoft.com/office/drawing/2014/main" id="{05E493C0-7660-4C6D-9295-315F28F31C27}"/>
                  </a:ext>
                </a:extLst>
              </p:cNvPr>
              <p:cNvGrpSpPr/>
              <p:nvPr/>
            </p:nvGrpSpPr>
            <p:grpSpPr>
              <a:xfrm>
                <a:off x="4860342" y="2031065"/>
                <a:ext cx="1327506" cy="891004"/>
                <a:chOff x="4941456" y="2238030"/>
                <a:chExt cx="1327506" cy="891004"/>
              </a:xfrm>
            </p:grpSpPr>
            <p:sp>
              <p:nvSpPr>
                <p:cNvPr id="189" name="Freeform 9">
                  <a:extLst>
                    <a:ext uri="{FF2B5EF4-FFF2-40B4-BE49-F238E27FC236}">
                      <a16:creationId xmlns:a16="http://schemas.microsoft.com/office/drawing/2014/main" id="{7BDDE3C2-5311-40A7-B09C-9A5F1F596AFA}"/>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90" name="Freeform 10">
                  <a:extLst>
                    <a:ext uri="{FF2B5EF4-FFF2-40B4-BE49-F238E27FC236}">
                      <a16:creationId xmlns:a16="http://schemas.microsoft.com/office/drawing/2014/main" id="{E62A9FB2-B70F-4040-A4E6-846A50C2E56B}"/>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91" name="Freeform 11">
                  <a:extLst>
                    <a:ext uri="{FF2B5EF4-FFF2-40B4-BE49-F238E27FC236}">
                      <a16:creationId xmlns:a16="http://schemas.microsoft.com/office/drawing/2014/main" id="{97AFD7F8-8252-45B2-809A-3F20380B36B1}"/>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92" name="Picture 8" descr="http://mplus/sites/default/files/microsite/icondownload/Cloud-migration-thumb.png">
                  <a:extLst>
                    <a:ext uri="{FF2B5EF4-FFF2-40B4-BE49-F238E27FC236}">
                      <a16:creationId xmlns:a16="http://schemas.microsoft.com/office/drawing/2014/main" id="{2C4132BB-3227-40B9-BD2F-F09D0EA8043D}"/>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87" name="Freeform 5">
                <a:extLst>
                  <a:ext uri="{FF2B5EF4-FFF2-40B4-BE49-F238E27FC236}">
                    <a16:creationId xmlns:a16="http://schemas.microsoft.com/office/drawing/2014/main" id="{898125C8-F96B-4205-BAFE-771F8065B565}"/>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88" name="Picture 187" descr="A picture containing shirt&#10;&#10;Description automatically generated">
                <a:extLst>
                  <a:ext uri="{FF2B5EF4-FFF2-40B4-BE49-F238E27FC236}">
                    <a16:creationId xmlns:a16="http://schemas.microsoft.com/office/drawing/2014/main" id="{0E72B9AD-E588-4592-80F7-7BA2DD1F5DBC}"/>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80" name="Picture 6" descr="http://mplus/sites/default/files/microsite/icondownload/Transformation_0.png">
              <a:extLst>
                <a:ext uri="{FF2B5EF4-FFF2-40B4-BE49-F238E27FC236}">
                  <a16:creationId xmlns:a16="http://schemas.microsoft.com/office/drawing/2014/main" id="{2A831CDB-A132-49FC-92E3-91D41330FADF}"/>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http://mplus/sites/default/files/microsite/icondownload/Cloud-operation-system.png">
              <a:extLst>
                <a:ext uri="{FF2B5EF4-FFF2-40B4-BE49-F238E27FC236}">
                  <a16:creationId xmlns:a16="http://schemas.microsoft.com/office/drawing/2014/main" id="{C739DA54-D941-4EEB-8AF1-E63D544BC826}"/>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74216" y="1801421"/>
              <a:ext cx="629786" cy="639670"/>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16" descr="Kmart - Wikipedia">
            <a:extLst>
              <a:ext uri="{FF2B5EF4-FFF2-40B4-BE49-F238E27FC236}">
                <a16:creationId xmlns:a16="http://schemas.microsoft.com/office/drawing/2014/main" id="{4D05D0B5-05D1-438E-BA00-BA591ED5C5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740" y="4157612"/>
            <a:ext cx="334732" cy="33473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a:extLst>
              <a:ext uri="{FF2B5EF4-FFF2-40B4-BE49-F238E27FC236}">
                <a16:creationId xmlns:a16="http://schemas.microsoft.com/office/drawing/2014/main" id="{85838D8C-60A3-4FB3-A6D4-02F5E6B243D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7508" y="1972859"/>
            <a:ext cx="811196" cy="81119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American Express - Newsroom - Media Library - Brand Imagery - Brand imagery">
            <a:extLst>
              <a:ext uri="{FF2B5EF4-FFF2-40B4-BE49-F238E27FC236}">
                <a16:creationId xmlns:a16="http://schemas.microsoft.com/office/drawing/2014/main" id="{22558854-BCC3-45CC-A524-B1653B1A1E0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2660" y="2505422"/>
            <a:ext cx="1046433" cy="57717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8" descr="Job Application for Senior Full-Stack Engineer at AB InBev">
            <a:extLst>
              <a:ext uri="{FF2B5EF4-FFF2-40B4-BE49-F238E27FC236}">
                <a16:creationId xmlns:a16="http://schemas.microsoft.com/office/drawing/2014/main" id="{CD21478D-988C-426D-9900-929F553ECB5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4990" y="2885511"/>
            <a:ext cx="811196" cy="53855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Northwestern-Mutual-LOGO - Engage for Good">
            <a:extLst>
              <a:ext uri="{FF2B5EF4-FFF2-40B4-BE49-F238E27FC236}">
                <a16:creationId xmlns:a16="http://schemas.microsoft.com/office/drawing/2014/main" id="{8F57F889-4629-4369-B5A1-B20F917371A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4774" y="4579278"/>
            <a:ext cx="1286469" cy="35355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6027BD22-AC8C-4758-A597-9E8EA9DD68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8106" y="3830712"/>
            <a:ext cx="784964" cy="20796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Rite Aid Logo Vector (.AI) Free Download">
            <a:extLst>
              <a:ext uri="{FF2B5EF4-FFF2-40B4-BE49-F238E27FC236}">
                <a16:creationId xmlns:a16="http://schemas.microsoft.com/office/drawing/2014/main" id="{1D4E28F2-09FE-40E3-B68D-FA3254B85D3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4024" y="3349086"/>
            <a:ext cx="425040" cy="3641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anguard Careers">
            <a:extLst>
              <a:ext uri="{FF2B5EF4-FFF2-40B4-BE49-F238E27FC236}">
                <a16:creationId xmlns:a16="http://schemas.microsoft.com/office/drawing/2014/main" id="{CED916FA-FCDD-40D9-BE2B-1215330C69B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882" y="4903802"/>
            <a:ext cx="1286469" cy="469061"/>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F177B25-0C23-4E1E-BB9D-B6834DA5C52C}"/>
              </a:ext>
            </a:extLst>
          </p:cNvPr>
          <p:cNvSpPr/>
          <p:nvPr/>
        </p:nvSpPr>
        <p:spPr>
          <a:xfrm>
            <a:off x="10500335" y="1115449"/>
            <a:ext cx="1641504"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cs typeface="Arial" panose="020B0604020202020204" pitchFamily="34" charset="0"/>
                <a:sym typeface="Calibri"/>
              </a:rPr>
              <a:t>Application Decommissioning</a:t>
            </a:r>
          </a:p>
        </p:txBody>
      </p:sp>
      <p:sp>
        <p:nvSpPr>
          <p:cNvPr id="2" name="Rectangle 1">
            <a:extLst>
              <a:ext uri="{FF2B5EF4-FFF2-40B4-BE49-F238E27FC236}">
                <a16:creationId xmlns:a16="http://schemas.microsoft.com/office/drawing/2014/main" id="{BD098D03-F419-455D-A273-FA8DDDB27AD7}"/>
              </a:ext>
            </a:extLst>
          </p:cNvPr>
          <p:cNvSpPr/>
          <p:nvPr/>
        </p:nvSpPr>
        <p:spPr>
          <a:xfrm>
            <a:off x="2299647" y="2011274"/>
            <a:ext cx="6388501" cy="373079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182CE7-DA13-4392-A623-E976DD69D9F7}"/>
              </a:ext>
            </a:extLst>
          </p:cNvPr>
          <p:cNvSpPr txBox="1"/>
          <p:nvPr/>
        </p:nvSpPr>
        <p:spPr>
          <a:xfrm>
            <a:off x="2048483" y="3014619"/>
            <a:ext cx="246221" cy="1993179"/>
          </a:xfrm>
          <a:prstGeom prst="rect">
            <a:avLst/>
          </a:prstGeom>
          <a:noFill/>
        </p:spPr>
        <p:txBody>
          <a:bodyPr vert="vert270" wrap="square" lIns="45720" tIns="45720" rIns="45720" rtlCol="0">
            <a:spAutoFit/>
          </a:bodyPr>
          <a:lstStyle/>
          <a:p>
            <a:r>
              <a:rPr lang="en-US" sz="1000" dirty="0">
                <a:latin typeface="Arial" panose="020B0604020202020204" pitchFamily="34" charset="0"/>
                <a:cs typeface="Arial" panose="020B0604020202020204" pitchFamily="34" charset="0"/>
              </a:rPr>
              <a:t>Knowledge Curation</a:t>
            </a:r>
          </a:p>
        </p:txBody>
      </p:sp>
      <p:sp>
        <p:nvSpPr>
          <p:cNvPr id="103" name="Rectangle 102">
            <a:extLst>
              <a:ext uri="{FF2B5EF4-FFF2-40B4-BE49-F238E27FC236}">
                <a16:creationId xmlns:a16="http://schemas.microsoft.com/office/drawing/2014/main" id="{26FDE156-2278-43D0-896A-3BE513726C38}"/>
              </a:ext>
            </a:extLst>
          </p:cNvPr>
          <p:cNvSpPr/>
          <p:nvPr/>
        </p:nvSpPr>
        <p:spPr>
          <a:xfrm>
            <a:off x="97887" y="6034040"/>
            <a:ext cx="1363520" cy="365760"/>
          </a:xfrm>
          <a:prstGeom prst="rect">
            <a:avLst/>
          </a:prstGeom>
          <a:solidFill>
            <a:schemeClr val="accent3">
              <a:lumMod val="20000"/>
              <a:lumOff val="80000"/>
            </a:schemeClr>
          </a:solid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Specific to Rehost</a:t>
            </a:r>
          </a:p>
        </p:txBody>
      </p:sp>
    </p:spTree>
    <p:extLst>
      <p:ext uri="{BB962C8B-B14F-4D97-AF65-F5344CB8AC3E}">
        <p14:creationId xmlns:p14="http://schemas.microsoft.com/office/powerpoint/2010/main" val="393126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F414C-77CE-4FE7-B131-B35E31361D36}"/>
              </a:ext>
            </a:extLst>
          </p:cNvPr>
          <p:cNvSpPr txBox="1"/>
          <p:nvPr/>
        </p:nvSpPr>
        <p:spPr>
          <a:xfrm>
            <a:off x="990332" y="15090"/>
            <a:ext cx="10436828"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Mainframe Application Modernization Platform</a:t>
            </a:r>
          </a:p>
        </p:txBody>
      </p:sp>
      <p:sp>
        <p:nvSpPr>
          <p:cNvPr id="37" name="Rectangle: Rounded Corners 36">
            <a:extLst>
              <a:ext uri="{FF2B5EF4-FFF2-40B4-BE49-F238E27FC236}">
                <a16:creationId xmlns:a16="http://schemas.microsoft.com/office/drawing/2014/main" id="{850474E1-6AE2-4922-A0A9-A1B2837B09A8}"/>
              </a:ext>
            </a:extLst>
          </p:cNvPr>
          <p:cNvSpPr/>
          <p:nvPr/>
        </p:nvSpPr>
        <p:spPr>
          <a:xfrm>
            <a:off x="306355" y="3807308"/>
            <a:ext cx="11579289"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8" name="Rectangle: Rounded Corners 37">
            <a:extLst>
              <a:ext uri="{FF2B5EF4-FFF2-40B4-BE49-F238E27FC236}">
                <a16:creationId xmlns:a16="http://schemas.microsoft.com/office/drawing/2014/main" id="{A008A19E-BAF5-48D3-ADD3-46B928D7BC9B}"/>
              </a:ext>
            </a:extLst>
          </p:cNvPr>
          <p:cNvSpPr/>
          <p:nvPr/>
        </p:nvSpPr>
        <p:spPr>
          <a:xfrm>
            <a:off x="300936" y="817177"/>
            <a:ext cx="11584708"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5CCD7FD-9755-4619-8708-6113ECD6124A}"/>
              </a:ext>
            </a:extLst>
          </p:cNvPr>
          <p:cNvSpPr/>
          <p:nvPr/>
        </p:nvSpPr>
        <p:spPr>
          <a:xfrm>
            <a:off x="555501" y="697007"/>
            <a:ext cx="343127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50% AUTOMATION</a:t>
            </a:r>
          </a:p>
        </p:txBody>
      </p:sp>
      <p:sp>
        <p:nvSpPr>
          <p:cNvPr id="40" name="TextBox 39">
            <a:extLst>
              <a:ext uri="{FF2B5EF4-FFF2-40B4-BE49-F238E27FC236}">
                <a16:creationId xmlns:a16="http://schemas.microsoft.com/office/drawing/2014/main" id="{3C13B8D9-FED8-46B3-80F8-69256FC1B52B}"/>
              </a:ext>
            </a:extLst>
          </p:cNvPr>
          <p:cNvSpPr txBox="1"/>
          <p:nvPr/>
        </p:nvSpPr>
        <p:spPr>
          <a:xfrm>
            <a:off x="455249" y="4891978"/>
            <a:ext cx="2037030" cy="338554"/>
          </a:xfrm>
          <a:prstGeom prst="rect">
            <a:avLst/>
          </a:prstGeom>
          <a:noFill/>
        </p:spPr>
        <p:txBody>
          <a:bodyPr wrap="square" rtlCol="0">
            <a:spAutoFit/>
          </a:bodyPr>
          <a:lstStyle/>
          <a:p>
            <a:r>
              <a:rPr lang="en-US" sz="1600" b="1" dirty="0"/>
              <a:t>Why?</a:t>
            </a:r>
            <a:endParaRPr lang="en-US" sz="2000" b="1" dirty="0"/>
          </a:p>
        </p:txBody>
      </p:sp>
      <p:sp>
        <p:nvSpPr>
          <p:cNvPr id="41" name="TextBox 40">
            <a:extLst>
              <a:ext uri="{FF2B5EF4-FFF2-40B4-BE49-F238E27FC236}">
                <a16:creationId xmlns:a16="http://schemas.microsoft.com/office/drawing/2014/main" id="{BA2CD5FD-B605-46BC-961E-78F0A9EDCF05}"/>
              </a:ext>
            </a:extLst>
          </p:cNvPr>
          <p:cNvSpPr txBox="1"/>
          <p:nvPr/>
        </p:nvSpPr>
        <p:spPr>
          <a:xfrm>
            <a:off x="455249" y="5201626"/>
            <a:ext cx="3886200" cy="430887"/>
          </a:xfrm>
          <a:prstGeom prst="rect">
            <a:avLst/>
          </a:prstGeom>
          <a:noFill/>
        </p:spPr>
        <p:txBody>
          <a:bodyPr wrap="square" rtlCol="0">
            <a:spAutoFit/>
          </a:bodyPr>
          <a:lstStyle/>
          <a:p>
            <a:r>
              <a:rPr lang="en-US" sz="1100" dirty="0"/>
              <a:t> Batch processes play a crucial role in legacy systems. For e.g. ~90% of Vanguard legacy systems are batch oriented.</a:t>
            </a:r>
          </a:p>
        </p:txBody>
      </p:sp>
      <p:sp>
        <p:nvSpPr>
          <p:cNvPr id="46" name="Rectangle 45">
            <a:extLst>
              <a:ext uri="{FF2B5EF4-FFF2-40B4-BE49-F238E27FC236}">
                <a16:creationId xmlns:a16="http://schemas.microsoft.com/office/drawing/2014/main" id="{6C99F0CE-D669-428A-A949-036266C74EBC}"/>
              </a:ext>
            </a:extLst>
          </p:cNvPr>
          <p:cNvSpPr/>
          <p:nvPr/>
        </p:nvSpPr>
        <p:spPr>
          <a:xfrm>
            <a:off x="455249" y="4025929"/>
            <a:ext cx="2532492" cy="338554"/>
          </a:xfrm>
          <a:prstGeom prst="rect">
            <a:avLst/>
          </a:prstGeom>
          <a:noFill/>
        </p:spPr>
        <p:txBody>
          <a:bodyPr wrap="square">
            <a:spAutoFit/>
          </a:bodyPr>
          <a:lstStyle/>
          <a:p>
            <a:r>
              <a:rPr lang="en-US" sz="1600" b="1" dirty="0"/>
              <a:t>Scheduler Dependencies</a:t>
            </a:r>
            <a:endParaRPr lang="en-US" sz="1200" b="1" dirty="0"/>
          </a:p>
        </p:txBody>
      </p:sp>
      <p:sp>
        <p:nvSpPr>
          <p:cNvPr id="47" name="TextBox 46">
            <a:extLst>
              <a:ext uri="{FF2B5EF4-FFF2-40B4-BE49-F238E27FC236}">
                <a16:creationId xmlns:a16="http://schemas.microsoft.com/office/drawing/2014/main" id="{8351AC97-9D6D-421F-B86C-668D94B43029}"/>
              </a:ext>
            </a:extLst>
          </p:cNvPr>
          <p:cNvSpPr txBox="1"/>
          <p:nvPr/>
        </p:nvSpPr>
        <p:spPr>
          <a:xfrm>
            <a:off x="455249" y="4338811"/>
            <a:ext cx="3886200" cy="600164"/>
          </a:xfrm>
          <a:prstGeom prst="rect">
            <a:avLst/>
          </a:prstGeom>
          <a:noFill/>
        </p:spPr>
        <p:txBody>
          <a:bodyPr wrap="square" rtlCol="0">
            <a:spAutoFit/>
          </a:bodyPr>
          <a:lstStyle/>
          <a:p>
            <a:r>
              <a:rPr lang="en-US" sz="1100" dirty="0"/>
              <a:t>Enables analysts to understand the batch process flows and internal/ external dependencies better. It also helps in accelerating identification of inactive jobs.</a:t>
            </a:r>
          </a:p>
        </p:txBody>
      </p:sp>
      <p:sp>
        <p:nvSpPr>
          <p:cNvPr id="49" name="Rectangle 48">
            <a:extLst>
              <a:ext uri="{FF2B5EF4-FFF2-40B4-BE49-F238E27FC236}">
                <a16:creationId xmlns:a16="http://schemas.microsoft.com/office/drawing/2014/main" id="{5079FE2A-964F-4A66-AB32-6DF76D91A27B}"/>
              </a:ext>
            </a:extLst>
          </p:cNvPr>
          <p:cNvSpPr/>
          <p:nvPr/>
        </p:nvSpPr>
        <p:spPr>
          <a:xfrm>
            <a:off x="545189" y="3733370"/>
            <a:ext cx="510909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50" name="Rectangle 49">
            <a:extLst>
              <a:ext uri="{FF2B5EF4-FFF2-40B4-BE49-F238E27FC236}">
                <a16:creationId xmlns:a16="http://schemas.microsoft.com/office/drawing/2014/main" id="{1CDBC050-031A-4AE0-91B7-7CB8D3560A92}"/>
              </a:ext>
            </a:extLst>
          </p:cNvPr>
          <p:cNvSpPr/>
          <p:nvPr/>
        </p:nvSpPr>
        <p:spPr>
          <a:xfrm>
            <a:off x="4091736" y="4025929"/>
            <a:ext cx="3148513" cy="338554"/>
          </a:xfrm>
          <a:prstGeom prst="rect">
            <a:avLst/>
          </a:prstGeom>
          <a:noFill/>
        </p:spPr>
        <p:txBody>
          <a:bodyPr wrap="square">
            <a:spAutoFit/>
          </a:bodyPr>
          <a:lstStyle/>
          <a:p>
            <a:r>
              <a:rPr lang="en-US" sz="1600" b="1" dirty="0"/>
              <a:t>Dynamic Program Dependencies</a:t>
            </a:r>
          </a:p>
        </p:txBody>
      </p:sp>
      <p:sp>
        <p:nvSpPr>
          <p:cNvPr id="51" name="TextBox 50">
            <a:extLst>
              <a:ext uri="{FF2B5EF4-FFF2-40B4-BE49-F238E27FC236}">
                <a16:creationId xmlns:a16="http://schemas.microsoft.com/office/drawing/2014/main" id="{9CE4073B-4585-43C7-9D90-49DD89264855}"/>
              </a:ext>
            </a:extLst>
          </p:cNvPr>
          <p:cNvSpPr txBox="1"/>
          <p:nvPr/>
        </p:nvSpPr>
        <p:spPr>
          <a:xfrm>
            <a:off x="455249" y="5620971"/>
            <a:ext cx="2037030" cy="338554"/>
          </a:xfrm>
          <a:prstGeom prst="rect">
            <a:avLst/>
          </a:prstGeom>
          <a:noFill/>
        </p:spPr>
        <p:txBody>
          <a:bodyPr wrap="square" rtlCol="0">
            <a:spAutoFit/>
          </a:bodyPr>
          <a:lstStyle/>
          <a:p>
            <a:r>
              <a:rPr lang="en-US" sz="1600" b="1" dirty="0"/>
              <a:t>Benefits</a:t>
            </a:r>
            <a:endParaRPr lang="en-US" sz="2000" b="1" dirty="0"/>
          </a:p>
        </p:txBody>
      </p:sp>
      <p:sp>
        <p:nvSpPr>
          <p:cNvPr id="52" name="TextBox 51">
            <a:extLst>
              <a:ext uri="{FF2B5EF4-FFF2-40B4-BE49-F238E27FC236}">
                <a16:creationId xmlns:a16="http://schemas.microsoft.com/office/drawing/2014/main" id="{21D3F4DF-5100-4107-B75B-74C8F9A2A936}"/>
              </a:ext>
            </a:extLst>
          </p:cNvPr>
          <p:cNvSpPr txBox="1"/>
          <p:nvPr/>
        </p:nvSpPr>
        <p:spPr>
          <a:xfrm>
            <a:off x="455249" y="5972697"/>
            <a:ext cx="3886200" cy="600164"/>
          </a:xfrm>
          <a:prstGeom prst="rect">
            <a:avLst/>
          </a:prstGeom>
          <a:noFill/>
        </p:spPr>
        <p:txBody>
          <a:bodyPr wrap="square" rtlCol="0">
            <a:spAutoFit/>
          </a:bodyPr>
          <a:lstStyle>
            <a:defPPr>
              <a:defRPr lang="en-US"/>
            </a:defPPr>
            <a:lvl1pPr>
              <a:defRPr sz="1200"/>
            </a:lvl1pPr>
          </a:lstStyle>
          <a:p>
            <a:r>
              <a:rPr lang="en-US" sz="1100" dirty="0"/>
              <a:t>Accelerates understanding of AS-IS batch workflows. Effort reduction of ~ 30% in batch analysis, if an all-in-one view is provided</a:t>
            </a:r>
          </a:p>
        </p:txBody>
      </p:sp>
      <p:sp>
        <p:nvSpPr>
          <p:cNvPr id="53" name="TextBox 52">
            <a:extLst>
              <a:ext uri="{FF2B5EF4-FFF2-40B4-BE49-F238E27FC236}">
                <a16:creationId xmlns:a16="http://schemas.microsoft.com/office/drawing/2014/main" id="{E5C8BB61-6490-49C6-B38C-789E12FC7D5E}"/>
              </a:ext>
            </a:extLst>
          </p:cNvPr>
          <p:cNvSpPr txBox="1"/>
          <p:nvPr/>
        </p:nvSpPr>
        <p:spPr>
          <a:xfrm>
            <a:off x="4103670" y="4338811"/>
            <a:ext cx="3886200" cy="600164"/>
          </a:xfrm>
          <a:prstGeom prst="rect">
            <a:avLst/>
          </a:prstGeom>
          <a:noFill/>
        </p:spPr>
        <p:txBody>
          <a:bodyPr wrap="square" rtlCol="0">
            <a:spAutoFit/>
          </a:bodyPr>
          <a:lstStyle>
            <a:defPPr>
              <a:defRPr lang="en-US"/>
            </a:defPPr>
            <a:lvl1pPr>
              <a:defRPr sz="1000"/>
            </a:lvl1pPr>
          </a:lstStyle>
          <a:p>
            <a:r>
              <a:rPr lang="en-US" sz="1100" dirty="0"/>
              <a:t>Ability to identify potential dynamically called programs and submitted jobs, by intelligent parsing of code based on patterns fed to the platform</a:t>
            </a:r>
          </a:p>
        </p:txBody>
      </p:sp>
      <p:sp>
        <p:nvSpPr>
          <p:cNvPr id="54" name="TextBox 53">
            <a:extLst>
              <a:ext uri="{FF2B5EF4-FFF2-40B4-BE49-F238E27FC236}">
                <a16:creationId xmlns:a16="http://schemas.microsoft.com/office/drawing/2014/main" id="{0C2D207E-2337-481A-A8CE-BFA7ED018C32}"/>
              </a:ext>
            </a:extLst>
          </p:cNvPr>
          <p:cNvSpPr txBox="1"/>
          <p:nvPr/>
        </p:nvSpPr>
        <p:spPr>
          <a:xfrm>
            <a:off x="4130082" y="4891978"/>
            <a:ext cx="2037030" cy="338554"/>
          </a:xfrm>
          <a:prstGeom prst="rect">
            <a:avLst/>
          </a:prstGeom>
          <a:noFill/>
        </p:spPr>
        <p:txBody>
          <a:bodyPr wrap="square" rtlCol="0">
            <a:spAutoFit/>
          </a:bodyPr>
          <a:lstStyle/>
          <a:p>
            <a:r>
              <a:rPr lang="en-US" sz="1600" b="1" dirty="0"/>
              <a:t>Why?</a:t>
            </a:r>
            <a:endParaRPr lang="en-US" sz="2000" b="1" dirty="0"/>
          </a:p>
        </p:txBody>
      </p:sp>
      <p:sp>
        <p:nvSpPr>
          <p:cNvPr id="55" name="TextBox 54">
            <a:extLst>
              <a:ext uri="{FF2B5EF4-FFF2-40B4-BE49-F238E27FC236}">
                <a16:creationId xmlns:a16="http://schemas.microsoft.com/office/drawing/2014/main" id="{4754F58E-2554-43D6-9A90-88E0CFBBB449}"/>
              </a:ext>
            </a:extLst>
          </p:cNvPr>
          <p:cNvSpPr txBox="1"/>
          <p:nvPr/>
        </p:nvSpPr>
        <p:spPr>
          <a:xfrm>
            <a:off x="4130082" y="5620971"/>
            <a:ext cx="2037030" cy="338554"/>
          </a:xfrm>
          <a:prstGeom prst="rect">
            <a:avLst/>
          </a:prstGeom>
          <a:noFill/>
        </p:spPr>
        <p:txBody>
          <a:bodyPr wrap="square" rtlCol="0">
            <a:spAutoFit/>
          </a:bodyPr>
          <a:lstStyle/>
          <a:p>
            <a:r>
              <a:rPr lang="en-US" sz="1600" b="1" dirty="0"/>
              <a:t>Benefits</a:t>
            </a:r>
            <a:endParaRPr lang="en-US" sz="2000" b="1" dirty="0"/>
          </a:p>
        </p:txBody>
      </p:sp>
      <p:sp>
        <p:nvSpPr>
          <p:cNvPr id="56" name="TextBox 55">
            <a:extLst>
              <a:ext uri="{FF2B5EF4-FFF2-40B4-BE49-F238E27FC236}">
                <a16:creationId xmlns:a16="http://schemas.microsoft.com/office/drawing/2014/main" id="{F6B2B64D-49C4-4977-A572-A19E878F735D}"/>
              </a:ext>
            </a:extLst>
          </p:cNvPr>
          <p:cNvSpPr txBox="1"/>
          <p:nvPr/>
        </p:nvSpPr>
        <p:spPr>
          <a:xfrm>
            <a:off x="4135812" y="5201626"/>
            <a:ext cx="3886200" cy="430887"/>
          </a:xfrm>
          <a:prstGeom prst="rect">
            <a:avLst/>
          </a:prstGeom>
          <a:noFill/>
        </p:spPr>
        <p:txBody>
          <a:bodyPr wrap="square" rtlCol="0">
            <a:spAutoFit/>
          </a:bodyPr>
          <a:lstStyle/>
          <a:p>
            <a:r>
              <a:rPr lang="en-US" sz="1100" dirty="0"/>
              <a:t>Process flows and call chains are interrupted when dynamic calls are made from programs, which hinders analysis </a:t>
            </a:r>
          </a:p>
        </p:txBody>
      </p:sp>
      <p:sp>
        <p:nvSpPr>
          <p:cNvPr id="60" name="TextBox 59">
            <a:extLst>
              <a:ext uri="{FF2B5EF4-FFF2-40B4-BE49-F238E27FC236}">
                <a16:creationId xmlns:a16="http://schemas.microsoft.com/office/drawing/2014/main" id="{5E5FCDBD-C755-453B-8137-DC3CD9A1D396}"/>
              </a:ext>
            </a:extLst>
          </p:cNvPr>
          <p:cNvSpPr txBox="1"/>
          <p:nvPr/>
        </p:nvSpPr>
        <p:spPr>
          <a:xfrm>
            <a:off x="4135812" y="5972697"/>
            <a:ext cx="3886200" cy="430887"/>
          </a:xfrm>
          <a:prstGeom prst="rect">
            <a:avLst/>
          </a:prstGeom>
          <a:noFill/>
        </p:spPr>
        <p:txBody>
          <a:bodyPr wrap="square" rtlCol="0">
            <a:spAutoFit/>
          </a:bodyPr>
          <a:lstStyle/>
          <a:p>
            <a:r>
              <a:rPr lang="en-US" sz="1100" dirty="0"/>
              <a:t>Effort reduction of ~ 30% in capability level grouping exercise</a:t>
            </a:r>
          </a:p>
        </p:txBody>
      </p:sp>
      <p:sp>
        <p:nvSpPr>
          <p:cNvPr id="61" name="Rectangle 60">
            <a:extLst>
              <a:ext uri="{FF2B5EF4-FFF2-40B4-BE49-F238E27FC236}">
                <a16:creationId xmlns:a16="http://schemas.microsoft.com/office/drawing/2014/main" id="{0A68B411-F402-4CA8-B199-4A61A5CB8317}"/>
              </a:ext>
            </a:extLst>
          </p:cNvPr>
          <p:cNvSpPr/>
          <p:nvPr/>
        </p:nvSpPr>
        <p:spPr>
          <a:xfrm>
            <a:off x="510758" y="1041260"/>
            <a:ext cx="1424753" cy="523220"/>
          </a:xfrm>
          <a:prstGeom prst="rect">
            <a:avLst/>
          </a:prstGeom>
        </p:spPr>
        <p:txBody>
          <a:bodyPr wrap="square">
            <a:spAutoFit/>
          </a:bodyPr>
          <a:lstStyle/>
          <a:p>
            <a:pPr algn="ctr"/>
            <a:r>
              <a:rPr lang="en-US" sz="1400" b="1" dirty="0"/>
              <a:t>STATIC CODE ANALYSIS</a:t>
            </a:r>
          </a:p>
        </p:txBody>
      </p:sp>
      <p:sp>
        <p:nvSpPr>
          <p:cNvPr id="62" name="Rectangle 61">
            <a:extLst>
              <a:ext uri="{FF2B5EF4-FFF2-40B4-BE49-F238E27FC236}">
                <a16:creationId xmlns:a16="http://schemas.microsoft.com/office/drawing/2014/main" id="{7B383E21-3687-4DE3-973F-82CE24E2A43D}"/>
              </a:ext>
            </a:extLst>
          </p:cNvPr>
          <p:cNvSpPr/>
          <p:nvPr/>
        </p:nvSpPr>
        <p:spPr>
          <a:xfrm>
            <a:off x="2892752" y="1041259"/>
            <a:ext cx="1426464" cy="523220"/>
          </a:xfrm>
          <a:prstGeom prst="rect">
            <a:avLst/>
          </a:prstGeom>
        </p:spPr>
        <p:txBody>
          <a:bodyPr wrap="square">
            <a:spAutoFit/>
          </a:bodyPr>
          <a:lstStyle/>
          <a:p>
            <a:pPr algn="ctr"/>
            <a:r>
              <a:rPr lang="en-US" sz="1400" b="1" dirty="0"/>
              <a:t>DYNAMIC CODE ANALYSIS</a:t>
            </a:r>
          </a:p>
        </p:txBody>
      </p:sp>
      <p:sp>
        <p:nvSpPr>
          <p:cNvPr id="63" name="Rectangle 62">
            <a:extLst>
              <a:ext uri="{FF2B5EF4-FFF2-40B4-BE49-F238E27FC236}">
                <a16:creationId xmlns:a16="http://schemas.microsoft.com/office/drawing/2014/main" id="{44EBECFE-9408-4962-A224-FB987EF25334}"/>
              </a:ext>
            </a:extLst>
          </p:cNvPr>
          <p:cNvSpPr/>
          <p:nvPr/>
        </p:nvSpPr>
        <p:spPr>
          <a:xfrm>
            <a:off x="5058341" y="1041259"/>
            <a:ext cx="1426464" cy="523220"/>
          </a:xfrm>
          <a:prstGeom prst="rect">
            <a:avLst/>
          </a:prstGeom>
        </p:spPr>
        <p:txBody>
          <a:bodyPr wrap="square">
            <a:spAutoFit/>
          </a:bodyPr>
          <a:lstStyle/>
          <a:p>
            <a:pPr algn="ctr"/>
            <a:r>
              <a:rPr lang="en-US" sz="1400" b="1" dirty="0"/>
              <a:t>LOG ANALYSIS/ NFRs</a:t>
            </a:r>
          </a:p>
        </p:txBody>
      </p:sp>
      <p:sp>
        <p:nvSpPr>
          <p:cNvPr id="64" name="Rectangle 63">
            <a:extLst>
              <a:ext uri="{FF2B5EF4-FFF2-40B4-BE49-F238E27FC236}">
                <a16:creationId xmlns:a16="http://schemas.microsoft.com/office/drawing/2014/main" id="{223C7282-2AE6-4A6F-AA4F-BD479412DFAB}"/>
              </a:ext>
            </a:extLst>
          </p:cNvPr>
          <p:cNvSpPr/>
          <p:nvPr/>
        </p:nvSpPr>
        <p:spPr>
          <a:xfrm>
            <a:off x="7483550" y="1041259"/>
            <a:ext cx="1426464" cy="523220"/>
          </a:xfrm>
          <a:prstGeom prst="rect">
            <a:avLst/>
          </a:prstGeom>
        </p:spPr>
        <p:txBody>
          <a:bodyPr wrap="square">
            <a:spAutoFit/>
          </a:bodyPr>
          <a:lstStyle/>
          <a:p>
            <a:pPr algn="ctr"/>
            <a:r>
              <a:rPr lang="en-US" sz="1400" b="1" dirty="0"/>
              <a:t>BUSINESS RULE EXTRACTION</a:t>
            </a:r>
          </a:p>
        </p:txBody>
      </p:sp>
      <p:sp>
        <p:nvSpPr>
          <p:cNvPr id="65" name="Rectangle 64">
            <a:extLst>
              <a:ext uri="{FF2B5EF4-FFF2-40B4-BE49-F238E27FC236}">
                <a16:creationId xmlns:a16="http://schemas.microsoft.com/office/drawing/2014/main" id="{4DE25F0B-A339-4BD2-8CAC-41E4DF0F7CF8}"/>
              </a:ext>
            </a:extLst>
          </p:cNvPr>
          <p:cNvSpPr/>
          <p:nvPr/>
        </p:nvSpPr>
        <p:spPr>
          <a:xfrm>
            <a:off x="9816347" y="1032401"/>
            <a:ext cx="1426464" cy="307777"/>
          </a:xfrm>
          <a:prstGeom prst="rect">
            <a:avLst/>
          </a:prstGeom>
        </p:spPr>
        <p:txBody>
          <a:bodyPr wrap="square">
            <a:spAutoFit/>
          </a:bodyPr>
          <a:lstStyle/>
          <a:p>
            <a:pPr algn="ctr"/>
            <a:r>
              <a:rPr lang="en-US" sz="1400" b="1" dirty="0"/>
              <a:t>MIGRATION</a:t>
            </a:r>
          </a:p>
        </p:txBody>
      </p:sp>
      <p:sp>
        <p:nvSpPr>
          <p:cNvPr id="66" name="Arrow: Chevron 65">
            <a:extLst>
              <a:ext uri="{FF2B5EF4-FFF2-40B4-BE49-F238E27FC236}">
                <a16:creationId xmlns:a16="http://schemas.microsoft.com/office/drawing/2014/main" id="{C9F32034-936C-4F6B-9AE8-5CBB28F8197C}"/>
              </a:ext>
            </a:extLst>
          </p:cNvPr>
          <p:cNvSpPr/>
          <p:nvPr/>
        </p:nvSpPr>
        <p:spPr>
          <a:xfrm>
            <a:off x="2485696" y="1136812"/>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67" name="Arrow: Chevron 66">
            <a:extLst>
              <a:ext uri="{FF2B5EF4-FFF2-40B4-BE49-F238E27FC236}">
                <a16:creationId xmlns:a16="http://schemas.microsoft.com/office/drawing/2014/main" id="{F9E8815E-93E4-4E79-9C96-356BA4522BC1}"/>
              </a:ext>
            </a:extLst>
          </p:cNvPr>
          <p:cNvSpPr/>
          <p:nvPr/>
        </p:nvSpPr>
        <p:spPr>
          <a:xfrm>
            <a:off x="4596541" y="1128341"/>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68" name="Arrow: Chevron 67">
            <a:extLst>
              <a:ext uri="{FF2B5EF4-FFF2-40B4-BE49-F238E27FC236}">
                <a16:creationId xmlns:a16="http://schemas.microsoft.com/office/drawing/2014/main" id="{E0B43A36-6A1C-4362-8D0F-AF3732D363F5}"/>
              </a:ext>
            </a:extLst>
          </p:cNvPr>
          <p:cNvSpPr/>
          <p:nvPr/>
        </p:nvSpPr>
        <p:spPr>
          <a:xfrm>
            <a:off x="6964218" y="1117209"/>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69" name="Arrow: Chevron 68">
            <a:extLst>
              <a:ext uri="{FF2B5EF4-FFF2-40B4-BE49-F238E27FC236}">
                <a16:creationId xmlns:a16="http://schemas.microsoft.com/office/drawing/2014/main" id="{F09A4B80-37AE-4B16-BA0D-B51786CC2389}"/>
              </a:ext>
            </a:extLst>
          </p:cNvPr>
          <p:cNvSpPr/>
          <p:nvPr/>
        </p:nvSpPr>
        <p:spPr>
          <a:xfrm>
            <a:off x="9241114" y="1117209"/>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70" name="TextBox 69">
            <a:extLst>
              <a:ext uri="{FF2B5EF4-FFF2-40B4-BE49-F238E27FC236}">
                <a16:creationId xmlns:a16="http://schemas.microsoft.com/office/drawing/2014/main" id="{2EA55EB9-A7CD-4A81-AD1F-B0060FD3AF22}"/>
              </a:ext>
            </a:extLst>
          </p:cNvPr>
          <p:cNvSpPr txBox="1"/>
          <p:nvPr/>
        </p:nvSpPr>
        <p:spPr>
          <a:xfrm>
            <a:off x="516172" y="1574814"/>
            <a:ext cx="1878949" cy="748923"/>
          </a:xfrm>
          <a:prstGeom prst="rect">
            <a:avLst/>
          </a:prstGeom>
          <a:noFill/>
        </p:spPr>
        <p:txBody>
          <a:bodyPr wrap="square" rtlCol="0">
            <a:spAutoFit/>
          </a:bodyPr>
          <a:lstStyle/>
          <a:p>
            <a:pPr>
              <a:spcAft>
                <a:spcPts val="400"/>
              </a:spcAft>
            </a:pPr>
            <a:r>
              <a:rPr lang="en-US" sz="1200" dirty="0">
                <a:solidFill>
                  <a:schemeClr val="accent1">
                    <a:lumMod val="75000"/>
                  </a:schemeClr>
                </a:solidFill>
              </a:rPr>
              <a:t>Inventory Baseline</a:t>
            </a:r>
          </a:p>
          <a:p>
            <a:pPr>
              <a:spcAft>
                <a:spcPts val="400"/>
              </a:spcAft>
            </a:pPr>
            <a:r>
              <a:rPr lang="en-US" sz="1200" dirty="0">
                <a:solidFill>
                  <a:schemeClr val="accent1">
                    <a:lumMod val="75000"/>
                  </a:schemeClr>
                </a:solidFill>
              </a:rPr>
              <a:t>Call chain/ dependencies</a:t>
            </a:r>
          </a:p>
          <a:p>
            <a:pPr>
              <a:spcAft>
                <a:spcPts val="400"/>
              </a:spcAft>
            </a:pPr>
            <a:r>
              <a:rPr lang="en-US" sz="1200" dirty="0">
                <a:solidFill>
                  <a:schemeClr val="accent1">
                    <a:lumMod val="75000"/>
                  </a:schemeClr>
                </a:solidFill>
              </a:rPr>
              <a:t>Migration complexity</a:t>
            </a:r>
          </a:p>
        </p:txBody>
      </p:sp>
      <p:sp>
        <p:nvSpPr>
          <p:cNvPr id="71" name="TextBox 70">
            <a:extLst>
              <a:ext uri="{FF2B5EF4-FFF2-40B4-BE49-F238E27FC236}">
                <a16:creationId xmlns:a16="http://schemas.microsoft.com/office/drawing/2014/main" id="{B9497AC2-D19D-403E-974D-43BAD7205E23}"/>
              </a:ext>
            </a:extLst>
          </p:cNvPr>
          <p:cNvSpPr txBox="1"/>
          <p:nvPr/>
        </p:nvSpPr>
        <p:spPr>
          <a:xfrm>
            <a:off x="2743200" y="1596972"/>
            <a:ext cx="1951571" cy="1169551"/>
          </a:xfrm>
          <a:prstGeom prst="rect">
            <a:avLst/>
          </a:prstGeom>
          <a:noFill/>
        </p:spPr>
        <p:txBody>
          <a:bodyPr wrap="square" rtlCol="0">
            <a:spAutoFit/>
          </a:bodyPr>
          <a:lstStyle/>
          <a:p>
            <a:pPr>
              <a:spcAft>
                <a:spcPts val="400"/>
              </a:spcAft>
            </a:pPr>
            <a:r>
              <a:rPr lang="en-US" sz="1200" dirty="0">
                <a:solidFill>
                  <a:schemeClr val="accent1">
                    <a:lumMod val="75000"/>
                  </a:schemeClr>
                </a:solidFill>
              </a:rPr>
              <a:t>Dynamic program calls </a:t>
            </a:r>
          </a:p>
          <a:p>
            <a:pPr>
              <a:spcAft>
                <a:spcPts val="400"/>
              </a:spcAft>
            </a:pPr>
            <a:r>
              <a:rPr lang="en-US" sz="1200" dirty="0">
                <a:solidFill>
                  <a:schemeClr val="accent1">
                    <a:lumMod val="75000"/>
                  </a:schemeClr>
                </a:solidFill>
              </a:rPr>
              <a:t>Dynamic jobs discovery</a:t>
            </a:r>
          </a:p>
          <a:p>
            <a:pPr>
              <a:spcAft>
                <a:spcPts val="400"/>
              </a:spcAft>
            </a:pPr>
            <a:r>
              <a:rPr lang="en-US" sz="1200" dirty="0">
                <a:solidFill>
                  <a:schemeClr val="accent2">
                    <a:lumMod val="75000"/>
                  </a:schemeClr>
                </a:solidFill>
              </a:rPr>
              <a:t>Disentangle legacy entities to form application groups</a:t>
            </a:r>
          </a:p>
          <a:p>
            <a:pPr>
              <a:spcAft>
                <a:spcPts val="400"/>
              </a:spcAft>
            </a:pPr>
            <a:r>
              <a:rPr lang="en-US" sz="1200" dirty="0">
                <a:solidFill>
                  <a:schemeClr val="accent1">
                    <a:lumMod val="75000"/>
                  </a:schemeClr>
                </a:solidFill>
              </a:rPr>
              <a:t>As-is Process flows</a:t>
            </a:r>
          </a:p>
        </p:txBody>
      </p:sp>
      <p:sp>
        <p:nvSpPr>
          <p:cNvPr id="74" name="TextBox 73">
            <a:extLst>
              <a:ext uri="{FF2B5EF4-FFF2-40B4-BE49-F238E27FC236}">
                <a16:creationId xmlns:a16="http://schemas.microsoft.com/office/drawing/2014/main" id="{2B2E9C11-995D-4A7A-A296-8F27179D269C}"/>
              </a:ext>
            </a:extLst>
          </p:cNvPr>
          <p:cNvSpPr txBox="1"/>
          <p:nvPr/>
        </p:nvSpPr>
        <p:spPr>
          <a:xfrm>
            <a:off x="4923541" y="1585329"/>
            <a:ext cx="2424406" cy="748923"/>
          </a:xfrm>
          <a:prstGeom prst="rect">
            <a:avLst/>
          </a:prstGeom>
          <a:noFill/>
        </p:spPr>
        <p:txBody>
          <a:bodyPr wrap="square" rtlCol="0">
            <a:spAutoFit/>
          </a:bodyPr>
          <a:lstStyle/>
          <a:p>
            <a:pPr>
              <a:spcAft>
                <a:spcPts val="400"/>
              </a:spcAft>
            </a:pPr>
            <a:r>
              <a:rPr lang="en-US" sz="1200" dirty="0">
                <a:solidFill>
                  <a:schemeClr val="accent2">
                    <a:lumMod val="75000"/>
                  </a:schemeClr>
                </a:solidFill>
              </a:rPr>
              <a:t>Active Vs inactive inventory</a:t>
            </a:r>
          </a:p>
          <a:p>
            <a:pPr>
              <a:spcAft>
                <a:spcPts val="400"/>
              </a:spcAft>
            </a:pPr>
            <a:r>
              <a:rPr lang="en-US" sz="1200" dirty="0">
                <a:solidFill>
                  <a:schemeClr val="accent1">
                    <a:lumMod val="75000"/>
                  </a:schemeClr>
                </a:solidFill>
              </a:rPr>
              <a:t>Critical job identification</a:t>
            </a:r>
          </a:p>
          <a:p>
            <a:pPr>
              <a:spcAft>
                <a:spcPts val="400"/>
              </a:spcAft>
            </a:pPr>
            <a:r>
              <a:rPr lang="en-US" sz="1200" dirty="0">
                <a:solidFill>
                  <a:schemeClr val="accent1">
                    <a:lumMod val="75000"/>
                  </a:schemeClr>
                </a:solidFill>
              </a:rPr>
              <a:t>Scheduler dependencies</a:t>
            </a:r>
          </a:p>
        </p:txBody>
      </p:sp>
      <p:sp>
        <p:nvSpPr>
          <p:cNvPr id="75" name="TextBox 74">
            <a:extLst>
              <a:ext uri="{FF2B5EF4-FFF2-40B4-BE49-F238E27FC236}">
                <a16:creationId xmlns:a16="http://schemas.microsoft.com/office/drawing/2014/main" id="{714A5879-EE4C-4CE6-946F-E0AC76A66D57}"/>
              </a:ext>
            </a:extLst>
          </p:cNvPr>
          <p:cNvSpPr txBox="1"/>
          <p:nvPr/>
        </p:nvSpPr>
        <p:spPr>
          <a:xfrm>
            <a:off x="7382190" y="1585329"/>
            <a:ext cx="1816034" cy="748923"/>
          </a:xfrm>
          <a:prstGeom prst="rect">
            <a:avLst/>
          </a:prstGeom>
          <a:noFill/>
        </p:spPr>
        <p:txBody>
          <a:bodyPr wrap="square" rtlCol="0">
            <a:spAutoFit/>
          </a:bodyPr>
          <a:lstStyle/>
          <a:p>
            <a:pPr>
              <a:spcAft>
                <a:spcPts val="400"/>
              </a:spcAft>
            </a:pPr>
            <a:r>
              <a:rPr lang="en-US" sz="1200" dirty="0">
                <a:solidFill>
                  <a:schemeClr val="accent2">
                    <a:lumMod val="75000"/>
                  </a:schemeClr>
                </a:solidFill>
              </a:rPr>
              <a:t>Rules classification</a:t>
            </a:r>
          </a:p>
          <a:p>
            <a:pPr>
              <a:spcAft>
                <a:spcPts val="400"/>
              </a:spcAft>
            </a:pPr>
            <a:r>
              <a:rPr lang="en-US" sz="1200" dirty="0">
                <a:solidFill>
                  <a:schemeClr val="accent1">
                    <a:lumMod val="75000"/>
                  </a:schemeClr>
                </a:solidFill>
              </a:rPr>
              <a:t>Rules catalog &amp; chaining</a:t>
            </a:r>
          </a:p>
          <a:p>
            <a:pPr>
              <a:spcAft>
                <a:spcPts val="400"/>
              </a:spcAft>
            </a:pPr>
            <a:r>
              <a:rPr lang="en-US" sz="1200" dirty="0">
                <a:solidFill>
                  <a:schemeClr val="accent2">
                    <a:lumMod val="75000"/>
                  </a:schemeClr>
                </a:solidFill>
              </a:rPr>
              <a:t>Business rules repository</a:t>
            </a:r>
          </a:p>
        </p:txBody>
      </p:sp>
      <p:sp>
        <p:nvSpPr>
          <p:cNvPr id="76" name="TextBox 75">
            <a:extLst>
              <a:ext uri="{FF2B5EF4-FFF2-40B4-BE49-F238E27FC236}">
                <a16:creationId xmlns:a16="http://schemas.microsoft.com/office/drawing/2014/main" id="{0DD35B5E-9BD1-459A-BC2F-4B63FA0BDFEE}"/>
              </a:ext>
            </a:extLst>
          </p:cNvPr>
          <p:cNvSpPr txBox="1"/>
          <p:nvPr/>
        </p:nvSpPr>
        <p:spPr>
          <a:xfrm>
            <a:off x="9833337" y="1564479"/>
            <a:ext cx="1701120" cy="512961"/>
          </a:xfrm>
          <a:prstGeom prst="rect">
            <a:avLst/>
          </a:prstGeom>
          <a:noFill/>
        </p:spPr>
        <p:txBody>
          <a:bodyPr wrap="square" rtlCol="0">
            <a:spAutoFit/>
          </a:bodyPr>
          <a:lstStyle/>
          <a:p>
            <a:pPr>
              <a:spcAft>
                <a:spcPts val="400"/>
              </a:spcAft>
            </a:pPr>
            <a:r>
              <a:rPr lang="en-US" sz="1200" dirty="0">
                <a:solidFill>
                  <a:schemeClr val="accent2">
                    <a:lumMod val="75000"/>
                  </a:schemeClr>
                </a:solidFill>
              </a:rPr>
              <a:t>Utilities mapping</a:t>
            </a:r>
          </a:p>
          <a:p>
            <a:pPr>
              <a:spcAft>
                <a:spcPts val="400"/>
              </a:spcAft>
            </a:pPr>
            <a:r>
              <a:rPr lang="en-US" sz="1200" dirty="0">
                <a:solidFill>
                  <a:schemeClr val="accent1">
                    <a:lumMod val="75000"/>
                  </a:schemeClr>
                </a:solidFill>
              </a:rPr>
              <a:t>Clean compile &amp; test</a:t>
            </a:r>
          </a:p>
        </p:txBody>
      </p:sp>
      <p:sp>
        <p:nvSpPr>
          <p:cNvPr id="2" name="Slide Number Placeholder 1">
            <a:extLst>
              <a:ext uri="{FF2B5EF4-FFF2-40B4-BE49-F238E27FC236}">
                <a16:creationId xmlns:a16="http://schemas.microsoft.com/office/drawing/2014/main" id="{5178C007-0452-41A3-BBA8-57B5819980CA}"/>
              </a:ext>
            </a:extLst>
          </p:cNvPr>
          <p:cNvSpPr>
            <a:spLocks noGrp="1"/>
          </p:cNvSpPr>
          <p:nvPr>
            <p:ph type="sldNum" sz="quarter" idx="12"/>
          </p:nvPr>
        </p:nvSpPr>
        <p:spPr/>
        <p:txBody>
          <a:bodyPr/>
          <a:lstStyle/>
          <a:p>
            <a:fld id="{910603E9-62B6-4E5D-B9E4-D3B69751664A}" type="slidenum">
              <a:rPr lang="en-US" smtClean="0"/>
              <a:pPr/>
              <a:t>13</a:t>
            </a:fld>
            <a:endParaRPr lang="en-US" dirty="0"/>
          </a:p>
        </p:txBody>
      </p:sp>
      <p:grpSp>
        <p:nvGrpSpPr>
          <p:cNvPr id="98" name="Group 97">
            <a:extLst>
              <a:ext uri="{FF2B5EF4-FFF2-40B4-BE49-F238E27FC236}">
                <a16:creationId xmlns:a16="http://schemas.microsoft.com/office/drawing/2014/main" id="{04251BC9-43C6-4FAA-9D6C-DD48ABC8FD7F}"/>
              </a:ext>
            </a:extLst>
          </p:cNvPr>
          <p:cNvGrpSpPr/>
          <p:nvPr/>
        </p:nvGrpSpPr>
        <p:grpSpPr>
          <a:xfrm>
            <a:off x="113886" y="49797"/>
            <a:ext cx="586435" cy="486013"/>
            <a:chOff x="4189439" y="1684593"/>
            <a:chExt cx="3846910" cy="3196749"/>
          </a:xfrm>
        </p:grpSpPr>
        <p:grpSp>
          <p:nvGrpSpPr>
            <p:cNvPr id="106" name="Group 105">
              <a:extLst>
                <a:ext uri="{FF2B5EF4-FFF2-40B4-BE49-F238E27FC236}">
                  <a16:creationId xmlns:a16="http://schemas.microsoft.com/office/drawing/2014/main" id="{32AEC426-D5E8-42A4-8F81-5B6D7DD994DE}"/>
                </a:ext>
              </a:extLst>
            </p:cNvPr>
            <p:cNvGrpSpPr/>
            <p:nvPr/>
          </p:nvGrpSpPr>
          <p:grpSpPr>
            <a:xfrm>
              <a:off x="4189439" y="1684593"/>
              <a:ext cx="3846910" cy="3196749"/>
              <a:chOff x="2870539" y="971311"/>
              <a:chExt cx="3329808" cy="2724282"/>
            </a:xfrm>
          </p:grpSpPr>
          <p:grpSp>
            <p:nvGrpSpPr>
              <p:cNvPr id="109" name="Group 108">
                <a:extLst>
                  <a:ext uri="{FF2B5EF4-FFF2-40B4-BE49-F238E27FC236}">
                    <a16:creationId xmlns:a16="http://schemas.microsoft.com/office/drawing/2014/main" id="{79E3183C-C71A-456A-B7DB-B667B3A7D58A}"/>
                  </a:ext>
                </a:extLst>
              </p:cNvPr>
              <p:cNvGrpSpPr/>
              <p:nvPr/>
            </p:nvGrpSpPr>
            <p:grpSpPr>
              <a:xfrm>
                <a:off x="2883040" y="1000182"/>
                <a:ext cx="1327506" cy="891004"/>
                <a:chOff x="2639696" y="1185025"/>
                <a:chExt cx="1327506" cy="891004"/>
              </a:xfrm>
            </p:grpSpPr>
            <p:sp>
              <p:nvSpPr>
                <p:cNvPr id="131" name="Freeform 15">
                  <a:extLst>
                    <a:ext uri="{FF2B5EF4-FFF2-40B4-BE49-F238E27FC236}">
                      <a16:creationId xmlns:a16="http://schemas.microsoft.com/office/drawing/2014/main" id="{C8925E48-65DD-48B0-9769-46F5E3865969}"/>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2" name="Freeform 16">
                  <a:extLst>
                    <a:ext uri="{FF2B5EF4-FFF2-40B4-BE49-F238E27FC236}">
                      <a16:creationId xmlns:a16="http://schemas.microsoft.com/office/drawing/2014/main" id="{4ED2E61F-5ABD-4105-8236-64D4A3A6989B}"/>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3" name="Freeform 17">
                  <a:extLst>
                    <a:ext uri="{FF2B5EF4-FFF2-40B4-BE49-F238E27FC236}">
                      <a16:creationId xmlns:a16="http://schemas.microsoft.com/office/drawing/2014/main" id="{825C8C64-EBDD-431D-8102-F46FD9ADA0F9}"/>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34" name="Picture 2" descr="http://mplus/sites/default/files/microsite/icondownload/Mainframe-modernization_0.png">
                  <a:extLst>
                    <a:ext uri="{FF2B5EF4-FFF2-40B4-BE49-F238E27FC236}">
                      <a16:creationId xmlns:a16="http://schemas.microsoft.com/office/drawing/2014/main" id="{30108344-38AA-42AC-A12C-A40B9A15666F}"/>
                    </a:ext>
                  </a:extLst>
                </p:cNvPr>
                <p:cNvPicPr>
                  <a:picLocks noChangeAspect="1" noChangeArrowheads="1"/>
                </p:cNvPicPr>
                <p:nvPr/>
              </p:nvPicPr>
              <p:blipFill>
                <a:blip r:embed="rId2"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F77877E5-4DC6-4510-AC2A-91520AB40A8E}"/>
                  </a:ext>
                </a:extLst>
              </p:cNvPr>
              <p:cNvGrpSpPr/>
              <p:nvPr/>
            </p:nvGrpSpPr>
            <p:grpSpPr>
              <a:xfrm>
                <a:off x="4888590" y="971311"/>
                <a:ext cx="1311757" cy="922504"/>
                <a:chOff x="4954956" y="1178276"/>
                <a:chExt cx="1311757" cy="922504"/>
              </a:xfrm>
            </p:grpSpPr>
            <p:sp>
              <p:nvSpPr>
                <p:cNvPr id="128" name="Freeform 6">
                  <a:extLst>
                    <a:ext uri="{FF2B5EF4-FFF2-40B4-BE49-F238E27FC236}">
                      <a16:creationId xmlns:a16="http://schemas.microsoft.com/office/drawing/2014/main" id="{BD4524A6-D8DA-4D90-A2F5-C4077586405B}"/>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9" name="Freeform 7">
                  <a:extLst>
                    <a:ext uri="{FF2B5EF4-FFF2-40B4-BE49-F238E27FC236}">
                      <a16:creationId xmlns:a16="http://schemas.microsoft.com/office/drawing/2014/main" id="{A9635BC9-A996-445E-B279-EB51C5D8D79D}"/>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0" name="Freeform 8">
                  <a:extLst>
                    <a:ext uri="{FF2B5EF4-FFF2-40B4-BE49-F238E27FC236}">
                      <a16:creationId xmlns:a16="http://schemas.microsoft.com/office/drawing/2014/main" id="{85A00537-1D4D-4CE9-8C2D-7DE6057491D0}"/>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3BF2AF3A-67E4-4C19-A1B4-92489D395F8F}"/>
                  </a:ext>
                </a:extLst>
              </p:cNvPr>
              <p:cNvGrpSpPr/>
              <p:nvPr/>
            </p:nvGrpSpPr>
            <p:grpSpPr>
              <a:xfrm>
                <a:off x="4125810" y="2383836"/>
                <a:ext cx="922504" cy="1311757"/>
                <a:chOff x="3993078" y="2598175"/>
                <a:chExt cx="922504" cy="1311757"/>
              </a:xfrm>
            </p:grpSpPr>
            <p:grpSp>
              <p:nvGrpSpPr>
                <p:cNvPr id="124" name="Group 123">
                  <a:extLst>
                    <a:ext uri="{FF2B5EF4-FFF2-40B4-BE49-F238E27FC236}">
                      <a16:creationId xmlns:a16="http://schemas.microsoft.com/office/drawing/2014/main" id="{BF58DE22-308F-4A94-A4C9-1EF159CF8596}"/>
                    </a:ext>
                  </a:extLst>
                </p:cNvPr>
                <p:cNvGrpSpPr/>
                <p:nvPr/>
              </p:nvGrpSpPr>
              <p:grpSpPr>
                <a:xfrm rot="17571916">
                  <a:off x="3798451" y="2792802"/>
                  <a:ext cx="1311757" cy="922504"/>
                  <a:chOff x="3620180" y="2516827"/>
                  <a:chExt cx="1791935" cy="1260194"/>
                </a:xfrm>
              </p:grpSpPr>
              <p:sp>
                <p:nvSpPr>
                  <p:cNvPr id="126" name="Freeform 13">
                    <a:extLst>
                      <a:ext uri="{FF2B5EF4-FFF2-40B4-BE49-F238E27FC236}">
                        <a16:creationId xmlns:a16="http://schemas.microsoft.com/office/drawing/2014/main" id="{7DCA28D0-ADD9-418B-AEE2-2506CE10E2FD}"/>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7" name="Freeform 14">
                    <a:extLst>
                      <a:ext uri="{FF2B5EF4-FFF2-40B4-BE49-F238E27FC236}">
                        <a16:creationId xmlns:a16="http://schemas.microsoft.com/office/drawing/2014/main" id="{C081F8B5-D316-4216-A92E-E2CA6886EBC1}"/>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25" name="Picture 124" descr="A picture containing looking, computer, computer, shirt&#10;&#10;Description automatically generated">
                  <a:extLst>
                    <a:ext uri="{FF2B5EF4-FFF2-40B4-BE49-F238E27FC236}">
                      <a16:creationId xmlns:a16="http://schemas.microsoft.com/office/drawing/2014/main" id="{585BC92E-77F6-4B38-B236-70202E5ADB50}"/>
                    </a:ext>
                  </a:extLst>
                </p:cNvPr>
                <p:cNvPicPr>
                  <a:picLocks noChangeAspect="1"/>
                </p:cNvPicPr>
                <p:nvPr/>
              </p:nvPicPr>
              <p:blipFill>
                <a:blip r:embed="rId3"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12" name="Group 111">
                <a:extLst>
                  <a:ext uri="{FF2B5EF4-FFF2-40B4-BE49-F238E27FC236}">
                    <a16:creationId xmlns:a16="http://schemas.microsoft.com/office/drawing/2014/main" id="{6AF49204-F1B6-40F6-839C-8FCBD867E799}"/>
                  </a:ext>
                </a:extLst>
              </p:cNvPr>
              <p:cNvGrpSpPr/>
              <p:nvPr/>
            </p:nvGrpSpPr>
            <p:grpSpPr>
              <a:xfrm>
                <a:off x="2870539" y="2006315"/>
                <a:ext cx="1311757" cy="922504"/>
                <a:chOff x="2641945" y="2213280"/>
                <a:chExt cx="1311757" cy="922504"/>
              </a:xfrm>
            </p:grpSpPr>
            <p:sp>
              <p:nvSpPr>
                <p:cNvPr id="120" name="Freeform 12">
                  <a:extLst>
                    <a:ext uri="{FF2B5EF4-FFF2-40B4-BE49-F238E27FC236}">
                      <a16:creationId xmlns:a16="http://schemas.microsoft.com/office/drawing/2014/main" id="{245B80B3-4C3F-4417-BB6C-DE7BB3508965}"/>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EC0A2186-7BA2-4D57-B881-461F8FA77D13}"/>
                    </a:ext>
                  </a:extLst>
                </p:cNvPr>
                <p:cNvGrpSpPr/>
                <p:nvPr/>
              </p:nvGrpSpPr>
              <p:grpSpPr>
                <a:xfrm>
                  <a:off x="2641945" y="2213280"/>
                  <a:ext cx="1311757" cy="922504"/>
                  <a:chOff x="3620180" y="2516827"/>
                  <a:chExt cx="1791935" cy="1260194"/>
                </a:xfrm>
              </p:grpSpPr>
              <p:sp>
                <p:nvSpPr>
                  <p:cNvPr id="122" name="Freeform 13">
                    <a:extLst>
                      <a:ext uri="{FF2B5EF4-FFF2-40B4-BE49-F238E27FC236}">
                        <a16:creationId xmlns:a16="http://schemas.microsoft.com/office/drawing/2014/main" id="{ABF3E048-5ACB-42DC-A499-363E7E38F8BC}"/>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3" name="Freeform 14">
                    <a:extLst>
                      <a:ext uri="{FF2B5EF4-FFF2-40B4-BE49-F238E27FC236}">
                        <a16:creationId xmlns:a16="http://schemas.microsoft.com/office/drawing/2014/main" id="{5E38FFF6-B24B-406C-8430-20A33926755E}"/>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13" name="Group 112">
                <a:extLst>
                  <a:ext uri="{FF2B5EF4-FFF2-40B4-BE49-F238E27FC236}">
                    <a16:creationId xmlns:a16="http://schemas.microsoft.com/office/drawing/2014/main" id="{362E462F-DE0D-4D60-85F1-9E8439D94CFB}"/>
                  </a:ext>
                </a:extLst>
              </p:cNvPr>
              <p:cNvGrpSpPr/>
              <p:nvPr/>
            </p:nvGrpSpPr>
            <p:grpSpPr>
              <a:xfrm>
                <a:off x="4860342" y="2031065"/>
                <a:ext cx="1327506" cy="891004"/>
                <a:chOff x="4941456" y="2238030"/>
                <a:chExt cx="1327506" cy="891004"/>
              </a:xfrm>
            </p:grpSpPr>
            <p:sp>
              <p:nvSpPr>
                <p:cNvPr id="116" name="Freeform 9">
                  <a:extLst>
                    <a:ext uri="{FF2B5EF4-FFF2-40B4-BE49-F238E27FC236}">
                      <a16:creationId xmlns:a16="http://schemas.microsoft.com/office/drawing/2014/main" id="{770E7499-2F6D-47F2-B1EB-E387EFFB36DD}"/>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7" name="Freeform 10">
                  <a:extLst>
                    <a:ext uri="{FF2B5EF4-FFF2-40B4-BE49-F238E27FC236}">
                      <a16:creationId xmlns:a16="http://schemas.microsoft.com/office/drawing/2014/main" id="{FC9A6443-EE8A-4E92-AC7E-68AD6D64C944}"/>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8" name="Freeform 11">
                  <a:extLst>
                    <a:ext uri="{FF2B5EF4-FFF2-40B4-BE49-F238E27FC236}">
                      <a16:creationId xmlns:a16="http://schemas.microsoft.com/office/drawing/2014/main" id="{ABC013E7-A5A8-4D99-BE3F-B13F68988EA8}"/>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9" name="Picture 8" descr="http://mplus/sites/default/files/microsite/icondownload/Cloud-migration-thumb.png">
                  <a:extLst>
                    <a:ext uri="{FF2B5EF4-FFF2-40B4-BE49-F238E27FC236}">
                      <a16:creationId xmlns:a16="http://schemas.microsoft.com/office/drawing/2014/main" id="{0FFD60AA-C3E3-4071-B65D-54304862F965}"/>
                    </a:ext>
                  </a:extLst>
                </p:cNvPr>
                <p:cNvPicPr>
                  <a:picLocks noChangeAspect="1" noChangeArrowheads="1"/>
                </p:cNvPicPr>
                <p:nvPr/>
              </p:nvPicPr>
              <p:blipFill>
                <a:blip r:embed="rId4">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Freeform 5">
                <a:extLst>
                  <a:ext uri="{FF2B5EF4-FFF2-40B4-BE49-F238E27FC236}">
                    <a16:creationId xmlns:a16="http://schemas.microsoft.com/office/drawing/2014/main" id="{B1AE0B1C-00C8-4827-81D2-019DA2713E75}"/>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5" name="Picture 114" descr="A picture containing shirt&#10;&#10;Description automatically generated">
                <a:extLst>
                  <a:ext uri="{FF2B5EF4-FFF2-40B4-BE49-F238E27FC236}">
                    <a16:creationId xmlns:a16="http://schemas.microsoft.com/office/drawing/2014/main" id="{6F2E689C-7700-4C34-AA09-63D88FEE96A3}"/>
                  </a:ext>
                </a:extLst>
              </p:cNvPr>
              <p:cNvPicPr>
                <a:picLocks noChangeAspect="1"/>
              </p:cNvPicPr>
              <p:nvPr/>
            </p:nvPicPr>
            <p:blipFill>
              <a:blip r:embed="rId5"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07" name="Picture 6" descr="http://mplus/sites/default/files/microsite/icondownload/Transformation_0.png">
              <a:extLst>
                <a:ext uri="{FF2B5EF4-FFF2-40B4-BE49-F238E27FC236}">
                  <a16:creationId xmlns:a16="http://schemas.microsoft.com/office/drawing/2014/main" id="{AA52EA6E-E863-429E-B11C-5F8F3219206D}"/>
                </a:ext>
              </a:extLst>
            </p:cNvPr>
            <p:cNvPicPr>
              <a:picLocks noChangeAspect="1" noChangeArrowheads="1"/>
            </p:cNvPicPr>
            <p:nvPr/>
          </p:nvPicPr>
          <p:blipFill>
            <a:blip r:embed="rId6"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http://mplus/sites/default/files/microsite/icondownload/Cloud-operation-system.png">
              <a:extLst>
                <a:ext uri="{FF2B5EF4-FFF2-40B4-BE49-F238E27FC236}">
                  <a16:creationId xmlns:a16="http://schemas.microsoft.com/office/drawing/2014/main" id="{22611B9D-E504-4BDC-BCA9-B84D4BC6212C}"/>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7274216" y="1801421"/>
              <a:ext cx="629786" cy="639670"/>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27E5F04F-2455-43E5-8BFB-2B0471361452}"/>
              </a:ext>
            </a:extLst>
          </p:cNvPr>
          <p:cNvSpPr/>
          <p:nvPr/>
        </p:nvSpPr>
        <p:spPr>
          <a:xfrm>
            <a:off x="342907" y="2947648"/>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sp>
        <p:nvSpPr>
          <p:cNvPr id="73" name="Rectangle 72">
            <a:extLst>
              <a:ext uri="{FF2B5EF4-FFF2-40B4-BE49-F238E27FC236}">
                <a16:creationId xmlns:a16="http://schemas.microsoft.com/office/drawing/2014/main" id="{757F5E54-8BDF-4A8D-AD9D-6C556A18CF5C}"/>
              </a:ext>
            </a:extLst>
          </p:cNvPr>
          <p:cNvSpPr/>
          <p:nvPr/>
        </p:nvSpPr>
        <p:spPr>
          <a:xfrm>
            <a:off x="7948079" y="4025929"/>
            <a:ext cx="3736536" cy="338554"/>
          </a:xfrm>
          <a:prstGeom prst="rect">
            <a:avLst/>
          </a:prstGeom>
          <a:noFill/>
        </p:spPr>
        <p:txBody>
          <a:bodyPr wrap="square">
            <a:spAutoFit/>
          </a:bodyPr>
          <a:lstStyle/>
          <a:p>
            <a:r>
              <a:rPr lang="en-US" sz="1600" b="1" dirty="0"/>
              <a:t>Annotation based code generation</a:t>
            </a:r>
          </a:p>
        </p:txBody>
      </p:sp>
      <p:sp>
        <p:nvSpPr>
          <p:cNvPr id="77" name="TextBox 76">
            <a:extLst>
              <a:ext uri="{FF2B5EF4-FFF2-40B4-BE49-F238E27FC236}">
                <a16:creationId xmlns:a16="http://schemas.microsoft.com/office/drawing/2014/main" id="{E248A9BF-ACA9-4AD1-9971-9A22DD07425D}"/>
              </a:ext>
            </a:extLst>
          </p:cNvPr>
          <p:cNvSpPr txBox="1"/>
          <p:nvPr/>
        </p:nvSpPr>
        <p:spPr>
          <a:xfrm>
            <a:off x="7948079" y="4891978"/>
            <a:ext cx="2037030" cy="338554"/>
          </a:xfrm>
          <a:prstGeom prst="rect">
            <a:avLst/>
          </a:prstGeom>
          <a:noFill/>
        </p:spPr>
        <p:txBody>
          <a:bodyPr wrap="square" rtlCol="0">
            <a:spAutoFit/>
          </a:bodyPr>
          <a:lstStyle/>
          <a:p>
            <a:r>
              <a:rPr lang="en-US" sz="1600" b="1" dirty="0"/>
              <a:t>Why?</a:t>
            </a:r>
            <a:endParaRPr lang="en-US" sz="2000" b="1" dirty="0"/>
          </a:p>
        </p:txBody>
      </p:sp>
      <p:sp>
        <p:nvSpPr>
          <p:cNvPr id="78" name="TextBox 77">
            <a:extLst>
              <a:ext uri="{FF2B5EF4-FFF2-40B4-BE49-F238E27FC236}">
                <a16:creationId xmlns:a16="http://schemas.microsoft.com/office/drawing/2014/main" id="{348C16BF-C2C1-40AF-AAEC-60EDEFBC4FB4}"/>
              </a:ext>
            </a:extLst>
          </p:cNvPr>
          <p:cNvSpPr txBox="1"/>
          <p:nvPr/>
        </p:nvSpPr>
        <p:spPr>
          <a:xfrm>
            <a:off x="7948079" y="5620971"/>
            <a:ext cx="2037030" cy="338554"/>
          </a:xfrm>
          <a:prstGeom prst="rect">
            <a:avLst/>
          </a:prstGeom>
          <a:noFill/>
        </p:spPr>
        <p:txBody>
          <a:bodyPr wrap="square" rtlCol="0">
            <a:spAutoFit/>
          </a:bodyPr>
          <a:lstStyle/>
          <a:p>
            <a:r>
              <a:rPr lang="en-US" sz="1600" b="1" dirty="0"/>
              <a:t>Benefits</a:t>
            </a:r>
            <a:endParaRPr lang="en-US" sz="2000" b="1" dirty="0"/>
          </a:p>
        </p:txBody>
      </p:sp>
      <p:sp>
        <p:nvSpPr>
          <p:cNvPr id="79" name="TextBox 78">
            <a:extLst>
              <a:ext uri="{FF2B5EF4-FFF2-40B4-BE49-F238E27FC236}">
                <a16:creationId xmlns:a16="http://schemas.microsoft.com/office/drawing/2014/main" id="{81F91BF4-9831-44B1-8E53-BEAD2BDE32FF}"/>
              </a:ext>
            </a:extLst>
          </p:cNvPr>
          <p:cNvSpPr txBox="1"/>
          <p:nvPr/>
        </p:nvSpPr>
        <p:spPr>
          <a:xfrm>
            <a:off x="7948079" y="4338811"/>
            <a:ext cx="3658949" cy="430887"/>
          </a:xfrm>
          <a:prstGeom prst="rect">
            <a:avLst/>
          </a:prstGeom>
          <a:noFill/>
        </p:spPr>
        <p:txBody>
          <a:bodyPr wrap="square" rtlCol="0">
            <a:spAutoFit/>
          </a:bodyPr>
          <a:lstStyle>
            <a:defPPr>
              <a:defRPr lang="en-US"/>
            </a:defPPr>
            <a:lvl1pPr>
              <a:defRPr sz="1000"/>
            </a:lvl1pPr>
          </a:lstStyle>
          <a:p>
            <a:r>
              <a:rPr lang="en-US" sz="1100" dirty="0"/>
              <a:t>Annotate reverse engineered business logic and flow. Generate secured code from legacy to target technology</a:t>
            </a:r>
          </a:p>
        </p:txBody>
      </p:sp>
      <p:sp>
        <p:nvSpPr>
          <p:cNvPr id="80" name="TextBox 79">
            <a:extLst>
              <a:ext uri="{FF2B5EF4-FFF2-40B4-BE49-F238E27FC236}">
                <a16:creationId xmlns:a16="http://schemas.microsoft.com/office/drawing/2014/main" id="{EDF3FEAC-6949-448A-A5B5-0758CB1D8036}"/>
              </a:ext>
            </a:extLst>
          </p:cNvPr>
          <p:cNvSpPr txBox="1"/>
          <p:nvPr/>
        </p:nvSpPr>
        <p:spPr>
          <a:xfrm>
            <a:off x="7948080" y="5201626"/>
            <a:ext cx="3402332" cy="430887"/>
          </a:xfrm>
          <a:prstGeom prst="rect">
            <a:avLst/>
          </a:prstGeom>
          <a:noFill/>
        </p:spPr>
        <p:txBody>
          <a:bodyPr wrap="square" rtlCol="0">
            <a:spAutoFit/>
          </a:bodyPr>
          <a:lstStyle>
            <a:defPPr>
              <a:defRPr lang="en-US"/>
            </a:defPPr>
            <a:lvl1pPr>
              <a:defRPr sz="1000"/>
            </a:lvl1pPr>
          </a:lstStyle>
          <a:p>
            <a:r>
              <a:rPr lang="en-US" sz="1100" dirty="0"/>
              <a:t>Essential bridge to automated code development from legacy code and business logic. </a:t>
            </a:r>
          </a:p>
        </p:txBody>
      </p:sp>
      <p:sp>
        <p:nvSpPr>
          <p:cNvPr id="81" name="TextBox 80">
            <a:extLst>
              <a:ext uri="{FF2B5EF4-FFF2-40B4-BE49-F238E27FC236}">
                <a16:creationId xmlns:a16="http://schemas.microsoft.com/office/drawing/2014/main" id="{103A919B-6A30-4867-9691-3EC46CA99EC8}"/>
              </a:ext>
            </a:extLst>
          </p:cNvPr>
          <p:cNvSpPr txBox="1"/>
          <p:nvPr/>
        </p:nvSpPr>
        <p:spPr>
          <a:xfrm>
            <a:off x="7948079" y="5972697"/>
            <a:ext cx="3524167" cy="769441"/>
          </a:xfrm>
          <a:prstGeom prst="rect">
            <a:avLst/>
          </a:prstGeom>
          <a:noFill/>
        </p:spPr>
        <p:txBody>
          <a:bodyPr wrap="square" rtlCol="0">
            <a:spAutoFit/>
          </a:bodyPr>
          <a:lstStyle/>
          <a:p>
            <a:pPr lvl="0"/>
            <a:r>
              <a:rPr lang="en-US" sz="1100" dirty="0"/>
              <a:t>Enables creation of services for select code snippets with increases the code readability and maintainability</a:t>
            </a:r>
          </a:p>
          <a:p>
            <a:pPr lvl="0"/>
            <a:endParaRPr lang="en-US" sz="1100" dirty="0"/>
          </a:p>
          <a:p>
            <a:pPr lvl="0"/>
            <a:endParaRPr lang="en-US" sz="1100" dirty="0"/>
          </a:p>
        </p:txBody>
      </p:sp>
    </p:spTree>
    <p:extLst>
      <p:ext uri="{BB962C8B-B14F-4D97-AF65-F5344CB8AC3E}">
        <p14:creationId xmlns:p14="http://schemas.microsoft.com/office/powerpoint/2010/main" val="281222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59618" y="0"/>
            <a:ext cx="97243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latin typeface="Arial" panose="020B0604020202020204" pitchFamily="34" charset="0"/>
                <a:ea typeface="+mj-ea"/>
                <a:cs typeface="Arial" panose="020B0604020202020204" pitchFamily="34" charset="0"/>
              </a:rPr>
              <a:t>Cloud Native Development Platform – API &amp; Service Layer</a:t>
            </a:r>
          </a:p>
        </p:txBody>
      </p:sp>
      <p:sp>
        <p:nvSpPr>
          <p:cNvPr id="11" name="Rectangle 10">
            <a:extLst>
              <a:ext uri="{FF2B5EF4-FFF2-40B4-BE49-F238E27FC236}">
                <a16:creationId xmlns:a16="http://schemas.microsoft.com/office/drawing/2014/main" id="{CA5EBC04-C931-4907-9DE8-338D45A079C9}"/>
              </a:ext>
            </a:extLst>
          </p:cNvPr>
          <p:cNvSpPr/>
          <p:nvPr/>
        </p:nvSpPr>
        <p:spPr>
          <a:xfrm>
            <a:off x="1919393" y="516937"/>
            <a:ext cx="10266289" cy="4731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71478B2-DACD-44E7-9133-BDC0A899F80F}"/>
              </a:ext>
            </a:extLst>
          </p:cNvPr>
          <p:cNvSpPr/>
          <p:nvPr/>
        </p:nvSpPr>
        <p:spPr>
          <a:xfrm>
            <a:off x="-6390" y="516937"/>
            <a:ext cx="1935870" cy="486159"/>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5" name="Rectangle 14">
            <a:extLst>
              <a:ext uri="{FF2B5EF4-FFF2-40B4-BE49-F238E27FC236}">
                <a16:creationId xmlns:a16="http://schemas.microsoft.com/office/drawing/2014/main" id="{3A5B58E0-5E72-4934-A088-09A857885C8C}"/>
              </a:ext>
            </a:extLst>
          </p:cNvPr>
          <p:cNvSpPr/>
          <p:nvPr/>
        </p:nvSpPr>
        <p:spPr>
          <a:xfrm>
            <a:off x="-1" y="1640044"/>
            <a:ext cx="1925711" cy="445064"/>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Key Features</a:t>
            </a:r>
          </a:p>
        </p:txBody>
      </p:sp>
      <p:sp>
        <p:nvSpPr>
          <p:cNvPr id="19" name="TextBox 18">
            <a:extLst>
              <a:ext uri="{FF2B5EF4-FFF2-40B4-BE49-F238E27FC236}">
                <a16:creationId xmlns:a16="http://schemas.microsoft.com/office/drawing/2014/main" id="{AD0964D6-6058-4508-BFE0-1ACB330510ED}"/>
              </a:ext>
            </a:extLst>
          </p:cNvPr>
          <p:cNvSpPr txBox="1"/>
          <p:nvPr/>
        </p:nvSpPr>
        <p:spPr>
          <a:xfrm>
            <a:off x="2045030" y="548731"/>
            <a:ext cx="1014697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Build - Enable developers, testers  to focus on writing functional code by  generating non-functional code, test cases. Automation goal: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Arial" panose="020B0604020202020204" pitchFamily="34" charset="0"/>
              </a:rPr>
              <a:t>Operate – Simplify day 2 operations. Effort Savings Goal – 40%</a:t>
            </a:r>
          </a:p>
        </p:txBody>
      </p:sp>
      <p:sp>
        <p:nvSpPr>
          <p:cNvPr id="25" name="Rectangle 24">
            <a:extLst>
              <a:ext uri="{FF2B5EF4-FFF2-40B4-BE49-F238E27FC236}">
                <a16:creationId xmlns:a16="http://schemas.microsoft.com/office/drawing/2014/main" id="{1E7D283F-6344-49EC-BBE9-482FE67337E2}"/>
              </a:ext>
            </a:extLst>
          </p:cNvPr>
          <p:cNvSpPr/>
          <p:nvPr/>
        </p:nvSpPr>
        <p:spPr>
          <a:xfrm>
            <a:off x="2231217" y="1975058"/>
            <a:ext cx="106083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ASSESS</a:t>
            </a:r>
          </a:p>
        </p:txBody>
      </p:sp>
      <p:sp>
        <p:nvSpPr>
          <p:cNvPr id="26" name="Rectangle 25">
            <a:extLst>
              <a:ext uri="{FF2B5EF4-FFF2-40B4-BE49-F238E27FC236}">
                <a16:creationId xmlns:a16="http://schemas.microsoft.com/office/drawing/2014/main" id="{D2D93DB6-95A4-40CF-A39F-C817DA497CFB}"/>
              </a:ext>
            </a:extLst>
          </p:cNvPr>
          <p:cNvSpPr/>
          <p:nvPr/>
        </p:nvSpPr>
        <p:spPr>
          <a:xfrm>
            <a:off x="2231217" y="2592398"/>
            <a:ext cx="83979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DESIGN</a:t>
            </a:r>
          </a:p>
        </p:txBody>
      </p:sp>
      <p:sp>
        <p:nvSpPr>
          <p:cNvPr id="27" name="Rectangle 26">
            <a:extLst>
              <a:ext uri="{FF2B5EF4-FFF2-40B4-BE49-F238E27FC236}">
                <a16:creationId xmlns:a16="http://schemas.microsoft.com/office/drawing/2014/main" id="{C18777E8-4EDB-484D-A6D2-A0FC09103DE3}"/>
              </a:ext>
            </a:extLst>
          </p:cNvPr>
          <p:cNvSpPr/>
          <p:nvPr/>
        </p:nvSpPr>
        <p:spPr>
          <a:xfrm>
            <a:off x="2203993" y="3199229"/>
            <a:ext cx="106083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PROVISION</a:t>
            </a:r>
          </a:p>
        </p:txBody>
      </p:sp>
      <p:sp>
        <p:nvSpPr>
          <p:cNvPr id="28" name="Rectangle 27">
            <a:extLst>
              <a:ext uri="{FF2B5EF4-FFF2-40B4-BE49-F238E27FC236}">
                <a16:creationId xmlns:a16="http://schemas.microsoft.com/office/drawing/2014/main" id="{021041C3-9E90-4A91-9A8D-12DE2FBBAEAC}"/>
              </a:ext>
            </a:extLst>
          </p:cNvPr>
          <p:cNvSpPr/>
          <p:nvPr/>
        </p:nvSpPr>
        <p:spPr>
          <a:xfrm>
            <a:off x="2231217" y="3962702"/>
            <a:ext cx="94441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panose="020F0502020204030204"/>
              </a:rPr>
              <a:t>DEVELOP</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06C810F-72BE-44D4-9725-9812995A2084}"/>
              </a:ext>
            </a:extLst>
          </p:cNvPr>
          <p:cNvSpPr/>
          <p:nvPr/>
        </p:nvSpPr>
        <p:spPr>
          <a:xfrm>
            <a:off x="3494206" y="1923942"/>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OSS Evaluation</a:t>
            </a:r>
          </a:p>
        </p:txBody>
      </p:sp>
      <p:sp>
        <p:nvSpPr>
          <p:cNvPr id="31" name="Rectangle 30">
            <a:extLst>
              <a:ext uri="{FF2B5EF4-FFF2-40B4-BE49-F238E27FC236}">
                <a16:creationId xmlns:a16="http://schemas.microsoft.com/office/drawing/2014/main" id="{D5761FA6-BA69-487A-BCE7-64B1266FEE87}"/>
              </a:ext>
            </a:extLst>
          </p:cNvPr>
          <p:cNvSpPr/>
          <p:nvPr/>
        </p:nvSpPr>
        <p:spPr>
          <a:xfrm>
            <a:off x="3494206" y="2563406"/>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services  Designer</a:t>
            </a:r>
          </a:p>
        </p:txBody>
      </p:sp>
      <p:sp>
        <p:nvSpPr>
          <p:cNvPr id="36" name="Rectangle 35">
            <a:extLst>
              <a:ext uri="{FF2B5EF4-FFF2-40B4-BE49-F238E27FC236}">
                <a16:creationId xmlns:a16="http://schemas.microsoft.com/office/drawing/2014/main" id="{73FA5704-5AB5-4172-9477-A389D3800904}"/>
              </a:ext>
            </a:extLst>
          </p:cNvPr>
          <p:cNvSpPr/>
          <p:nvPr/>
        </p:nvSpPr>
        <p:spPr>
          <a:xfrm>
            <a:off x="3499744" y="4184987"/>
            <a:ext cx="1395372"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DevSecOps Integration</a:t>
            </a:r>
          </a:p>
        </p:txBody>
      </p:sp>
      <p:sp>
        <p:nvSpPr>
          <p:cNvPr id="38" name="Rectangle 37">
            <a:extLst>
              <a:ext uri="{FF2B5EF4-FFF2-40B4-BE49-F238E27FC236}">
                <a16:creationId xmlns:a16="http://schemas.microsoft.com/office/drawing/2014/main" id="{E2472319-77E9-40D7-9D8D-D726E3ADE1E2}"/>
              </a:ext>
            </a:extLst>
          </p:cNvPr>
          <p:cNvSpPr/>
          <p:nvPr/>
        </p:nvSpPr>
        <p:spPr>
          <a:xfrm>
            <a:off x="4940127" y="3727348"/>
            <a:ext cx="1247499"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 Binding</a:t>
            </a:r>
          </a:p>
        </p:txBody>
      </p:sp>
      <p:sp>
        <p:nvSpPr>
          <p:cNvPr id="39" name="Rectangle 38">
            <a:extLst>
              <a:ext uri="{FF2B5EF4-FFF2-40B4-BE49-F238E27FC236}">
                <a16:creationId xmlns:a16="http://schemas.microsoft.com/office/drawing/2014/main" id="{52D0AAAF-3EAF-4990-B755-BB7B2D483225}"/>
              </a:ext>
            </a:extLst>
          </p:cNvPr>
          <p:cNvSpPr/>
          <p:nvPr/>
        </p:nvSpPr>
        <p:spPr>
          <a:xfrm>
            <a:off x="6232637" y="3727348"/>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 Communication</a:t>
            </a:r>
          </a:p>
        </p:txBody>
      </p:sp>
      <p:sp>
        <p:nvSpPr>
          <p:cNvPr id="43" name="Rectangle 42">
            <a:extLst>
              <a:ext uri="{FF2B5EF4-FFF2-40B4-BE49-F238E27FC236}">
                <a16:creationId xmlns:a16="http://schemas.microsoft.com/office/drawing/2014/main" id="{343471EF-DACC-4531-B9C4-13FB8B077A42}"/>
              </a:ext>
            </a:extLst>
          </p:cNvPr>
          <p:cNvSpPr/>
          <p:nvPr/>
        </p:nvSpPr>
        <p:spPr>
          <a:xfrm>
            <a:off x="3495090" y="3727348"/>
            <a:ext cx="1400026"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Config based  </a:t>
            </a:r>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 generation</a:t>
            </a:r>
          </a:p>
        </p:txBody>
      </p:sp>
      <p:sp>
        <p:nvSpPr>
          <p:cNvPr id="49" name="Rectangle 48">
            <a:extLst>
              <a:ext uri="{FF2B5EF4-FFF2-40B4-BE49-F238E27FC236}">
                <a16:creationId xmlns:a16="http://schemas.microsoft.com/office/drawing/2014/main" id="{EFFA7815-58B8-490A-B5E4-CBE96489EBB4}"/>
              </a:ext>
            </a:extLst>
          </p:cNvPr>
          <p:cNvSpPr/>
          <p:nvPr/>
        </p:nvSpPr>
        <p:spPr>
          <a:xfrm>
            <a:off x="6232635" y="4184987"/>
            <a:ext cx="1188721"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Mono2Micro Traceability</a:t>
            </a:r>
          </a:p>
        </p:txBody>
      </p:sp>
      <p:sp>
        <p:nvSpPr>
          <p:cNvPr id="52" name="Rectangle 51">
            <a:extLst>
              <a:ext uri="{FF2B5EF4-FFF2-40B4-BE49-F238E27FC236}">
                <a16:creationId xmlns:a16="http://schemas.microsoft.com/office/drawing/2014/main" id="{01501317-078D-4EC5-A4D7-F6BAF1DE6C47}"/>
              </a:ext>
            </a:extLst>
          </p:cNvPr>
          <p:cNvSpPr/>
          <p:nvPr/>
        </p:nvSpPr>
        <p:spPr>
          <a:xfrm>
            <a:off x="4940127" y="4185078"/>
            <a:ext cx="1247498"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Utility functions</a:t>
            </a:r>
            <a:r>
              <a:rPr lang="en-US" sz="1100" baseline="30000" dirty="0">
                <a:solidFill>
                  <a:srgbClr val="000000"/>
                </a:solidFill>
                <a:latin typeface="Arial" panose="020B0604020202020204" pitchFamily="34" charset="0"/>
                <a:cs typeface="Arial" panose="020B0604020202020204" pitchFamily="34" charset="0"/>
                <a:sym typeface="Calibri"/>
              </a:rPr>
              <a:t>#</a:t>
            </a:r>
          </a:p>
        </p:txBody>
      </p:sp>
      <p:sp>
        <p:nvSpPr>
          <p:cNvPr id="50" name="Rectangle 49">
            <a:extLst>
              <a:ext uri="{FF2B5EF4-FFF2-40B4-BE49-F238E27FC236}">
                <a16:creationId xmlns:a16="http://schemas.microsoft.com/office/drawing/2014/main" id="{A916304C-AABC-42BE-95D1-13BA84B4D703}"/>
              </a:ext>
            </a:extLst>
          </p:cNvPr>
          <p:cNvSpPr/>
          <p:nvPr/>
        </p:nvSpPr>
        <p:spPr>
          <a:xfrm>
            <a:off x="5197101" y="1923942"/>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Native Application Assessment</a:t>
            </a:r>
          </a:p>
        </p:txBody>
      </p:sp>
      <p:sp>
        <p:nvSpPr>
          <p:cNvPr id="40" name="Rectangle 39">
            <a:extLst>
              <a:ext uri="{FF2B5EF4-FFF2-40B4-BE49-F238E27FC236}">
                <a16:creationId xmlns:a16="http://schemas.microsoft.com/office/drawing/2014/main" id="{3529F8B2-BAD9-4004-B36E-EC39EA717C96}"/>
              </a:ext>
            </a:extLst>
          </p:cNvPr>
          <p:cNvSpPr/>
          <p:nvPr/>
        </p:nvSpPr>
        <p:spPr>
          <a:xfrm>
            <a:off x="3494206" y="3127786"/>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K8s Cluster Provision</a:t>
            </a:r>
          </a:p>
        </p:txBody>
      </p:sp>
      <p:sp>
        <p:nvSpPr>
          <p:cNvPr id="56" name="Rectangle 55">
            <a:extLst>
              <a:ext uri="{FF2B5EF4-FFF2-40B4-BE49-F238E27FC236}">
                <a16:creationId xmlns:a16="http://schemas.microsoft.com/office/drawing/2014/main" id="{43821C29-B556-40B5-B6F4-971D43FA7618}"/>
              </a:ext>
            </a:extLst>
          </p:cNvPr>
          <p:cNvSpPr/>
          <p:nvPr/>
        </p:nvSpPr>
        <p:spPr>
          <a:xfrm>
            <a:off x="6879633" y="1923942"/>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Document Search, Extraction, Digitization</a:t>
            </a:r>
          </a:p>
        </p:txBody>
      </p:sp>
      <p:sp>
        <p:nvSpPr>
          <p:cNvPr id="98" name="Rectangle 97">
            <a:extLst>
              <a:ext uri="{FF2B5EF4-FFF2-40B4-BE49-F238E27FC236}">
                <a16:creationId xmlns:a16="http://schemas.microsoft.com/office/drawing/2014/main" id="{BE210A1A-D9D5-4598-AA5E-CC84733A9EE0}"/>
              </a:ext>
            </a:extLst>
          </p:cNvPr>
          <p:cNvSpPr/>
          <p:nvPr/>
        </p:nvSpPr>
        <p:spPr>
          <a:xfrm>
            <a:off x="63355" y="5845476"/>
            <a:ext cx="1364466" cy="350953"/>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a:t>
            </a:r>
          </a:p>
        </p:txBody>
      </p:sp>
      <p:sp>
        <p:nvSpPr>
          <p:cNvPr id="99" name="Rectangle 98">
            <a:extLst>
              <a:ext uri="{FF2B5EF4-FFF2-40B4-BE49-F238E27FC236}">
                <a16:creationId xmlns:a16="http://schemas.microsoft.com/office/drawing/2014/main" id="{01ACF82F-4AD5-473B-8AE8-34D8FF7725BE}"/>
              </a:ext>
            </a:extLst>
          </p:cNvPr>
          <p:cNvSpPr/>
          <p:nvPr/>
        </p:nvSpPr>
        <p:spPr>
          <a:xfrm>
            <a:off x="8868461" y="3127786"/>
            <a:ext cx="1269848"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Container Native Storage</a:t>
            </a:r>
          </a:p>
        </p:txBody>
      </p:sp>
      <p:sp>
        <p:nvSpPr>
          <p:cNvPr id="101" name="Rectangle 100">
            <a:extLst>
              <a:ext uri="{FF2B5EF4-FFF2-40B4-BE49-F238E27FC236}">
                <a16:creationId xmlns:a16="http://schemas.microsoft.com/office/drawing/2014/main" id="{5E430000-292B-4016-9178-C658010DAB05}"/>
              </a:ext>
            </a:extLst>
          </p:cNvPr>
          <p:cNvSpPr/>
          <p:nvPr/>
        </p:nvSpPr>
        <p:spPr>
          <a:xfrm>
            <a:off x="6879634" y="5362458"/>
            <a:ext cx="1645920" cy="365759"/>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OSS Observatory</a:t>
            </a:r>
          </a:p>
        </p:txBody>
      </p:sp>
      <p:sp>
        <p:nvSpPr>
          <p:cNvPr id="102" name="Rectangle 101">
            <a:extLst>
              <a:ext uri="{FF2B5EF4-FFF2-40B4-BE49-F238E27FC236}">
                <a16:creationId xmlns:a16="http://schemas.microsoft.com/office/drawing/2014/main" id="{2322EC20-C974-4255-9C4F-FF43EA1259A8}"/>
              </a:ext>
            </a:extLst>
          </p:cNvPr>
          <p:cNvSpPr/>
          <p:nvPr/>
        </p:nvSpPr>
        <p:spPr>
          <a:xfrm>
            <a:off x="5197101" y="5362458"/>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Observability</a:t>
            </a:r>
          </a:p>
        </p:txBody>
      </p:sp>
      <p:sp>
        <p:nvSpPr>
          <p:cNvPr id="66" name="Rectangle 65">
            <a:extLst>
              <a:ext uri="{FF2B5EF4-FFF2-40B4-BE49-F238E27FC236}">
                <a16:creationId xmlns:a16="http://schemas.microsoft.com/office/drawing/2014/main" id="{21E5F114-303C-4A4F-9198-152E187402D1}"/>
              </a:ext>
            </a:extLst>
          </p:cNvPr>
          <p:cNvSpPr/>
          <p:nvPr/>
        </p:nvSpPr>
        <p:spPr>
          <a:xfrm>
            <a:off x="3510693" y="5777702"/>
            <a:ext cx="1643586"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Container security*</a:t>
            </a:r>
          </a:p>
        </p:txBody>
      </p:sp>
      <p:sp>
        <p:nvSpPr>
          <p:cNvPr id="70" name="Rectangle 69">
            <a:extLst>
              <a:ext uri="{FF2B5EF4-FFF2-40B4-BE49-F238E27FC236}">
                <a16:creationId xmlns:a16="http://schemas.microsoft.com/office/drawing/2014/main" id="{61FC3EC2-858D-4376-ACAE-02B5F34F9644}"/>
              </a:ext>
            </a:extLst>
          </p:cNvPr>
          <p:cNvSpPr/>
          <p:nvPr/>
        </p:nvSpPr>
        <p:spPr>
          <a:xfrm>
            <a:off x="10204646" y="3127786"/>
            <a:ext cx="1256152"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S/W upgrade, Redeployment</a:t>
            </a:r>
          </a:p>
        </p:txBody>
      </p:sp>
      <p:sp>
        <p:nvSpPr>
          <p:cNvPr id="53" name="Rectangle 52">
            <a:extLst>
              <a:ext uri="{FF2B5EF4-FFF2-40B4-BE49-F238E27FC236}">
                <a16:creationId xmlns:a16="http://schemas.microsoft.com/office/drawing/2014/main" id="{BAB0450A-7817-41DD-97E0-71AFD4AB1F74}"/>
              </a:ext>
            </a:extLst>
          </p:cNvPr>
          <p:cNvSpPr/>
          <p:nvPr/>
        </p:nvSpPr>
        <p:spPr>
          <a:xfrm>
            <a:off x="2231217" y="4773762"/>
            <a:ext cx="94441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TEST</a:t>
            </a:r>
          </a:p>
        </p:txBody>
      </p:sp>
      <p:sp>
        <p:nvSpPr>
          <p:cNvPr id="54" name="Rectangle 53">
            <a:extLst>
              <a:ext uri="{FF2B5EF4-FFF2-40B4-BE49-F238E27FC236}">
                <a16:creationId xmlns:a16="http://schemas.microsoft.com/office/drawing/2014/main" id="{5F863046-2A7E-439C-B9B2-23638380F1FC}"/>
              </a:ext>
            </a:extLst>
          </p:cNvPr>
          <p:cNvSpPr/>
          <p:nvPr/>
        </p:nvSpPr>
        <p:spPr>
          <a:xfrm>
            <a:off x="3508359" y="5362458"/>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Metering</a:t>
            </a:r>
          </a:p>
        </p:txBody>
      </p:sp>
      <p:sp>
        <p:nvSpPr>
          <p:cNvPr id="57" name="TextBox 56">
            <a:extLst>
              <a:ext uri="{FF2B5EF4-FFF2-40B4-BE49-F238E27FC236}">
                <a16:creationId xmlns:a16="http://schemas.microsoft.com/office/drawing/2014/main" id="{938B7349-A4A8-4449-A467-BC0ED29415DA}"/>
              </a:ext>
            </a:extLst>
          </p:cNvPr>
          <p:cNvSpPr txBox="1"/>
          <p:nvPr/>
        </p:nvSpPr>
        <p:spPr>
          <a:xfrm>
            <a:off x="5197101" y="1502131"/>
            <a:ext cx="13008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Existing</a:t>
            </a:r>
          </a:p>
        </p:txBody>
      </p:sp>
      <p:sp>
        <p:nvSpPr>
          <p:cNvPr id="59" name="TextBox 58">
            <a:extLst>
              <a:ext uri="{FF2B5EF4-FFF2-40B4-BE49-F238E27FC236}">
                <a16:creationId xmlns:a16="http://schemas.microsoft.com/office/drawing/2014/main" id="{C73AA557-A220-466D-8531-EDAFC7337A0E}"/>
              </a:ext>
            </a:extLst>
          </p:cNvPr>
          <p:cNvSpPr txBox="1"/>
          <p:nvPr/>
        </p:nvSpPr>
        <p:spPr>
          <a:xfrm>
            <a:off x="9401447" y="1492043"/>
            <a:ext cx="13008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Upcoming</a:t>
            </a:r>
          </a:p>
        </p:txBody>
      </p:sp>
      <p:sp>
        <p:nvSpPr>
          <p:cNvPr id="75" name="Rectangle 74">
            <a:extLst>
              <a:ext uri="{FF2B5EF4-FFF2-40B4-BE49-F238E27FC236}">
                <a16:creationId xmlns:a16="http://schemas.microsoft.com/office/drawing/2014/main" id="{CA0E4685-703A-4CE8-9CEB-70CF3C5AA0A0}"/>
              </a:ext>
            </a:extLst>
          </p:cNvPr>
          <p:cNvSpPr/>
          <p:nvPr/>
        </p:nvSpPr>
        <p:spPr>
          <a:xfrm>
            <a:off x="5197101" y="3127786"/>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Software Provision</a:t>
            </a:r>
          </a:p>
        </p:txBody>
      </p:sp>
      <p:sp>
        <p:nvSpPr>
          <p:cNvPr id="76" name="Rectangle 75">
            <a:extLst>
              <a:ext uri="{FF2B5EF4-FFF2-40B4-BE49-F238E27FC236}">
                <a16:creationId xmlns:a16="http://schemas.microsoft.com/office/drawing/2014/main" id="{3797E33E-5C83-4DDE-B793-55BB7FEF18AD}"/>
              </a:ext>
            </a:extLst>
          </p:cNvPr>
          <p:cNvSpPr/>
          <p:nvPr/>
        </p:nvSpPr>
        <p:spPr>
          <a:xfrm>
            <a:off x="5203061" y="5777702"/>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Container Management*</a:t>
            </a:r>
          </a:p>
        </p:txBody>
      </p:sp>
      <p:sp>
        <p:nvSpPr>
          <p:cNvPr id="55" name="Rectangle 54">
            <a:extLst>
              <a:ext uri="{FF2B5EF4-FFF2-40B4-BE49-F238E27FC236}">
                <a16:creationId xmlns:a16="http://schemas.microsoft.com/office/drawing/2014/main" id="{C20BF5F3-B788-4148-B08F-C70D4FC43422}"/>
              </a:ext>
            </a:extLst>
          </p:cNvPr>
          <p:cNvSpPr/>
          <p:nvPr/>
        </p:nvSpPr>
        <p:spPr>
          <a:xfrm>
            <a:off x="6879633" y="3127786"/>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Service Mesh </a:t>
            </a: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12"/>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917086B5-75EE-495A-AF31-C6F3D4AF60CC}"/>
              </a:ext>
            </a:extLst>
          </p:cNvPr>
          <p:cNvCxnSpPr/>
          <p:nvPr/>
        </p:nvCxnSpPr>
        <p:spPr>
          <a:xfrm>
            <a:off x="2231217" y="2422070"/>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BB8AAC-1E8F-4937-823A-DA054A23D89E}"/>
              </a:ext>
            </a:extLst>
          </p:cNvPr>
          <p:cNvCxnSpPr/>
          <p:nvPr/>
        </p:nvCxnSpPr>
        <p:spPr>
          <a:xfrm>
            <a:off x="2231217" y="3037539"/>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00C033-ABA4-475F-A37F-CB48A32A150D}"/>
              </a:ext>
            </a:extLst>
          </p:cNvPr>
          <p:cNvCxnSpPr/>
          <p:nvPr/>
        </p:nvCxnSpPr>
        <p:spPr>
          <a:xfrm>
            <a:off x="2090522" y="3651854"/>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0E9A2EF-025A-4A4D-BF68-888E562E10C9}"/>
              </a:ext>
            </a:extLst>
          </p:cNvPr>
          <p:cNvCxnSpPr/>
          <p:nvPr/>
        </p:nvCxnSpPr>
        <p:spPr>
          <a:xfrm>
            <a:off x="2215098" y="4651394"/>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90DE5D-4675-4DA0-BFC0-E6AA09C68AA3}"/>
              </a:ext>
            </a:extLst>
          </p:cNvPr>
          <p:cNvCxnSpPr>
            <a:cxnSpLocks/>
          </p:cNvCxnSpPr>
          <p:nvPr/>
        </p:nvCxnSpPr>
        <p:spPr>
          <a:xfrm>
            <a:off x="8623451" y="1789884"/>
            <a:ext cx="42823" cy="479206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9032EE8-89A9-4D9C-9B77-C34C2D0F9DF2}"/>
              </a:ext>
            </a:extLst>
          </p:cNvPr>
          <p:cNvCxnSpPr/>
          <p:nvPr/>
        </p:nvCxnSpPr>
        <p:spPr>
          <a:xfrm>
            <a:off x="2231217" y="1789884"/>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D276413-C612-4B70-9BC0-41BD7640E508}"/>
              </a:ext>
            </a:extLst>
          </p:cNvPr>
          <p:cNvSpPr/>
          <p:nvPr/>
        </p:nvSpPr>
        <p:spPr>
          <a:xfrm>
            <a:off x="5197101" y="2563406"/>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API Designer</a:t>
            </a:r>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65" name="Rectangle 64">
            <a:extLst>
              <a:ext uri="{FF2B5EF4-FFF2-40B4-BE49-F238E27FC236}">
                <a16:creationId xmlns:a16="http://schemas.microsoft.com/office/drawing/2014/main" id="{2B379F27-A488-4092-AA61-3F0BEA629493}"/>
              </a:ext>
            </a:extLst>
          </p:cNvPr>
          <p:cNvSpPr/>
          <p:nvPr/>
        </p:nvSpPr>
        <p:spPr>
          <a:xfrm>
            <a:off x="6884518" y="2563406"/>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services  Workflow, Integration</a:t>
            </a:r>
          </a:p>
        </p:txBody>
      </p:sp>
      <p:sp>
        <p:nvSpPr>
          <p:cNvPr id="72" name="Rectangle 71">
            <a:extLst>
              <a:ext uri="{FF2B5EF4-FFF2-40B4-BE49-F238E27FC236}">
                <a16:creationId xmlns:a16="http://schemas.microsoft.com/office/drawing/2014/main" id="{C99D638E-499A-44C7-8D97-21EEF0B00B38}"/>
              </a:ext>
            </a:extLst>
          </p:cNvPr>
          <p:cNvSpPr/>
          <p:nvPr/>
        </p:nvSpPr>
        <p:spPr>
          <a:xfrm>
            <a:off x="7466366" y="4184987"/>
            <a:ext cx="1064071"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 Security</a:t>
            </a:r>
          </a:p>
        </p:txBody>
      </p:sp>
      <p:sp>
        <p:nvSpPr>
          <p:cNvPr id="80" name="Rectangle 79">
            <a:extLst>
              <a:ext uri="{FF2B5EF4-FFF2-40B4-BE49-F238E27FC236}">
                <a16:creationId xmlns:a16="http://schemas.microsoft.com/office/drawing/2014/main" id="{A39530F0-BD46-445F-900E-60BC55BB6533}"/>
              </a:ext>
            </a:extLst>
          </p:cNvPr>
          <p:cNvSpPr/>
          <p:nvPr/>
        </p:nvSpPr>
        <p:spPr>
          <a:xfrm>
            <a:off x="8868461" y="3727348"/>
            <a:ext cx="1269847"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Services Integration</a:t>
            </a:r>
          </a:p>
        </p:txBody>
      </p:sp>
      <p:sp>
        <p:nvSpPr>
          <p:cNvPr id="81" name="Rectangle 80">
            <a:extLst>
              <a:ext uri="{FF2B5EF4-FFF2-40B4-BE49-F238E27FC236}">
                <a16:creationId xmlns:a16="http://schemas.microsoft.com/office/drawing/2014/main" id="{C15BC846-1DA7-4211-A23F-54DA3EB4E85F}"/>
              </a:ext>
            </a:extLst>
          </p:cNvPr>
          <p:cNvSpPr/>
          <p:nvPr/>
        </p:nvSpPr>
        <p:spPr>
          <a:xfrm>
            <a:off x="8868461" y="4183552"/>
            <a:ext cx="1269847"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Knative, Quarkus support</a:t>
            </a:r>
          </a:p>
        </p:txBody>
      </p:sp>
      <p:sp>
        <p:nvSpPr>
          <p:cNvPr id="82" name="Rectangle 81">
            <a:extLst>
              <a:ext uri="{FF2B5EF4-FFF2-40B4-BE49-F238E27FC236}">
                <a16:creationId xmlns:a16="http://schemas.microsoft.com/office/drawing/2014/main" id="{7B75FA7F-20C3-41D9-9960-C98AED564727}"/>
              </a:ext>
            </a:extLst>
          </p:cNvPr>
          <p:cNvSpPr/>
          <p:nvPr/>
        </p:nvSpPr>
        <p:spPr>
          <a:xfrm>
            <a:off x="10204646" y="3727348"/>
            <a:ext cx="1256152"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Remote Container Debugging</a:t>
            </a:r>
          </a:p>
        </p:txBody>
      </p:sp>
      <p:sp>
        <p:nvSpPr>
          <p:cNvPr id="84" name="Rectangle 83">
            <a:extLst>
              <a:ext uri="{FF2B5EF4-FFF2-40B4-BE49-F238E27FC236}">
                <a16:creationId xmlns:a16="http://schemas.microsoft.com/office/drawing/2014/main" id="{D48AD8AF-748F-468D-BAC7-9AB6AD2F11D6}"/>
              </a:ext>
            </a:extLst>
          </p:cNvPr>
          <p:cNvSpPr/>
          <p:nvPr/>
        </p:nvSpPr>
        <p:spPr>
          <a:xfrm>
            <a:off x="8885062" y="2563406"/>
            <a:ext cx="1253246"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Batch Designer</a:t>
            </a:r>
          </a:p>
        </p:txBody>
      </p:sp>
      <p:sp>
        <p:nvSpPr>
          <p:cNvPr id="85" name="Rectangle 84">
            <a:extLst>
              <a:ext uri="{FF2B5EF4-FFF2-40B4-BE49-F238E27FC236}">
                <a16:creationId xmlns:a16="http://schemas.microsoft.com/office/drawing/2014/main" id="{BD6385DE-1E85-45E7-83D5-1E2703750AAF}"/>
              </a:ext>
            </a:extLst>
          </p:cNvPr>
          <p:cNvSpPr/>
          <p:nvPr/>
        </p:nvSpPr>
        <p:spPr>
          <a:xfrm>
            <a:off x="10204646" y="2563406"/>
            <a:ext cx="1253246"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µ</a:t>
            </a:r>
            <a:r>
              <a:rPr lang="en-US" sz="1100" dirty="0">
                <a:solidFill>
                  <a:srgbClr val="000000"/>
                </a:solidFill>
                <a:latin typeface="Arial" panose="020B0604020202020204" pitchFamily="34" charset="0"/>
                <a:cs typeface="Arial" panose="020B0604020202020204" pitchFamily="34" charset="0"/>
                <a:sym typeface="Calibri"/>
              </a:rPr>
              <a:t>services  Archetypes</a:t>
            </a:r>
          </a:p>
        </p:txBody>
      </p:sp>
      <p:sp>
        <p:nvSpPr>
          <p:cNvPr id="86" name="Rectangle 85">
            <a:extLst>
              <a:ext uri="{FF2B5EF4-FFF2-40B4-BE49-F238E27FC236}">
                <a16:creationId xmlns:a16="http://schemas.microsoft.com/office/drawing/2014/main" id="{4B918A9D-3AF3-4237-AC25-6C2EE8542100}"/>
              </a:ext>
            </a:extLst>
          </p:cNvPr>
          <p:cNvSpPr/>
          <p:nvPr/>
        </p:nvSpPr>
        <p:spPr>
          <a:xfrm>
            <a:off x="3499744" y="4736338"/>
            <a:ext cx="139223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Behavior-driven testing</a:t>
            </a:r>
          </a:p>
        </p:txBody>
      </p:sp>
      <p:sp>
        <p:nvSpPr>
          <p:cNvPr id="87" name="Rectangle 86">
            <a:extLst>
              <a:ext uri="{FF2B5EF4-FFF2-40B4-BE49-F238E27FC236}">
                <a16:creationId xmlns:a16="http://schemas.microsoft.com/office/drawing/2014/main" id="{937E5EB7-E98F-4F76-AB94-8204F0A9BB9F}"/>
              </a:ext>
            </a:extLst>
          </p:cNvPr>
          <p:cNvSpPr/>
          <p:nvPr/>
        </p:nvSpPr>
        <p:spPr>
          <a:xfrm>
            <a:off x="4940127" y="4736338"/>
            <a:ext cx="124435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Service virtualization</a:t>
            </a:r>
          </a:p>
        </p:txBody>
      </p:sp>
      <p:sp>
        <p:nvSpPr>
          <p:cNvPr id="88" name="Rectangle 87">
            <a:extLst>
              <a:ext uri="{FF2B5EF4-FFF2-40B4-BE49-F238E27FC236}">
                <a16:creationId xmlns:a16="http://schemas.microsoft.com/office/drawing/2014/main" id="{916478DB-D0A8-4ADA-8818-37F715F1049B}"/>
              </a:ext>
            </a:extLst>
          </p:cNvPr>
          <p:cNvSpPr/>
          <p:nvPr/>
        </p:nvSpPr>
        <p:spPr>
          <a:xfrm>
            <a:off x="6232634" y="4736338"/>
            <a:ext cx="1188721"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Unit testing</a:t>
            </a:r>
          </a:p>
        </p:txBody>
      </p:sp>
      <p:sp>
        <p:nvSpPr>
          <p:cNvPr id="89" name="Rectangle 88">
            <a:extLst>
              <a:ext uri="{FF2B5EF4-FFF2-40B4-BE49-F238E27FC236}">
                <a16:creationId xmlns:a16="http://schemas.microsoft.com/office/drawing/2014/main" id="{8BB54D16-FBD9-4F98-9813-9CE5BEC99C97}"/>
              </a:ext>
            </a:extLst>
          </p:cNvPr>
          <p:cNvSpPr/>
          <p:nvPr/>
        </p:nvSpPr>
        <p:spPr>
          <a:xfrm>
            <a:off x="7466365" y="4736338"/>
            <a:ext cx="1062895"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Performance testing</a:t>
            </a:r>
          </a:p>
        </p:txBody>
      </p:sp>
      <p:sp>
        <p:nvSpPr>
          <p:cNvPr id="90" name="Rectangle 89">
            <a:extLst>
              <a:ext uri="{FF2B5EF4-FFF2-40B4-BE49-F238E27FC236}">
                <a16:creationId xmlns:a16="http://schemas.microsoft.com/office/drawing/2014/main" id="{76F27C64-E141-4215-848F-0C084181EF5B}"/>
              </a:ext>
            </a:extLst>
          </p:cNvPr>
          <p:cNvSpPr/>
          <p:nvPr/>
        </p:nvSpPr>
        <p:spPr>
          <a:xfrm>
            <a:off x="8863663" y="4735855"/>
            <a:ext cx="2594229"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Configurable and integrated testing workbench</a:t>
            </a:r>
          </a:p>
        </p:txBody>
      </p:sp>
      <p:cxnSp>
        <p:nvCxnSpPr>
          <p:cNvPr id="91" name="Straight Connector 90">
            <a:extLst>
              <a:ext uri="{FF2B5EF4-FFF2-40B4-BE49-F238E27FC236}">
                <a16:creationId xmlns:a16="http://schemas.microsoft.com/office/drawing/2014/main" id="{7DF6A70B-FC5D-49AA-8E44-43AE5A00BC95}"/>
              </a:ext>
            </a:extLst>
          </p:cNvPr>
          <p:cNvCxnSpPr/>
          <p:nvPr/>
        </p:nvCxnSpPr>
        <p:spPr>
          <a:xfrm>
            <a:off x="2231217" y="5254368"/>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A976714-1C71-4144-8BE2-3F7349C082C6}"/>
              </a:ext>
            </a:extLst>
          </p:cNvPr>
          <p:cNvSpPr/>
          <p:nvPr/>
        </p:nvSpPr>
        <p:spPr>
          <a:xfrm>
            <a:off x="2215098" y="5440664"/>
            <a:ext cx="94441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OPERATE</a:t>
            </a:r>
          </a:p>
        </p:txBody>
      </p:sp>
      <p:sp>
        <p:nvSpPr>
          <p:cNvPr id="94" name="Rectangle 93">
            <a:extLst>
              <a:ext uri="{FF2B5EF4-FFF2-40B4-BE49-F238E27FC236}">
                <a16:creationId xmlns:a16="http://schemas.microsoft.com/office/drawing/2014/main" id="{FAE6AEB3-81A1-4D94-B343-24F787610119}"/>
              </a:ext>
            </a:extLst>
          </p:cNvPr>
          <p:cNvSpPr/>
          <p:nvPr/>
        </p:nvSpPr>
        <p:spPr>
          <a:xfrm>
            <a:off x="8863663" y="5362458"/>
            <a:ext cx="2594229"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End-to-End Telemetry integrating cloud services</a:t>
            </a:r>
          </a:p>
        </p:txBody>
      </p:sp>
      <p:sp>
        <p:nvSpPr>
          <p:cNvPr id="95" name="TextBox 94">
            <a:extLst>
              <a:ext uri="{FF2B5EF4-FFF2-40B4-BE49-F238E27FC236}">
                <a16:creationId xmlns:a16="http://schemas.microsoft.com/office/drawing/2014/main" id="{6C24F2AC-DBA0-42B1-B9F1-FE83B5A41ED7}"/>
              </a:ext>
            </a:extLst>
          </p:cNvPr>
          <p:cNvSpPr txBox="1"/>
          <p:nvPr/>
        </p:nvSpPr>
        <p:spPr>
          <a:xfrm>
            <a:off x="293928" y="6415476"/>
            <a:ext cx="6351625" cy="600164"/>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a:p>
            <a:pPr lvl="0">
              <a:defRPr/>
            </a:pPr>
            <a:r>
              <a:rPr lang="en-US" sz="1100" baseline="30000" dirty="0">
                <a:solidFill>
                  <a:srgbClr val="000000"/>
                </a:solidFill>
                <a:latin typeface="Arial" panose="020B0604020202020204" pitchFamily="34" charset="0"/>
                <a:cs typeface="Arial" panose="020B0604020202020204" pitchFamily="34" charset="0"/>
                <a:sym typeface="Calibri"/>
              </a:rPr>
              <a:t># </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Utility functions include logging, monitoring, tracing, exception handling, secret management etc.</a:t>
            </a:r>
          </a:p>
          <a:p>
            <a:pPr lvl="0">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6" name="Rectangle 95">
            <a:extLst>
              <a:ext uri="{FF2B5EF4-FFF2-40B4-BE49-F238E27FC236}">
                <a16:creationId xmlns:a16="http://schemas.microsoft.com/office/drawing/2014/main" id="{F631286C-0359-483D-BA15-F2F9750242DC}"/>
              </a:ext>
            </a:extLst>
          </p:cNvPr>
          <p:cNvSpPr/>
          <p:nvPr/>
        </p:nvSpPr>
        <p:spPr>
          <a:xfrm>
            <a:off x="10204646" y="5777702"/>
            <a:ext cx="1253246"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SRE Bots</a:t>
            </a:r>
          </a:p>
        </p:txBody>
      </p:sp>
      <p:sp>
        <p:nvSpPr>
          <p:cNvPr id="97" name="Rectangle 96">
            <a:extLst>
              <a:ext uri="{FF2B5EF4-FFF2-40B4-BE49-F238E27FC236}">
                <a16:creationId xmlns:a16="http://schemas.microsoft.com/office/drawing/2014/main" id="{E645C493-EC9A-4D79-9355-9B265DC39D0C}"/>
              </a:ext>
            </a:extLst>
          </p:cNvPr>
          <p:cNvSpPr/>
          <p:nvPr/>
        </p:nvSpPr>
        <p:spPr>
          <a:xfrm>
            <a:off x="8857797" y="5777702"/>
            <a:ext cx="1280511"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Predictive analytics</a:t>
            </a:r>
          </a:p>
        </p:txBody>
      </p:sp>
      <p:sp>
        <p:nvSpPr>
          <p:cNvPr id="77" name="Rectangle 76">
            <a:extLst>
              <a:ext uri="{FF2B5EF4-FFF2-40B4-BE49-F238E27FC236}">
                <a16:creationId xmlns:a16="http://schemas.microsoft.com/office/drawing/2014/main" id="{A9FE80DF-C1E4-42C2-91B6-27AE3A847E9D}"/>
              </a:ext>
            </a:extLst>
          </p:cNvPr>
          <p:cNvSpPr/>
          <p:nvPr/>
        </p:nvSpPr>
        <p:spPr>
          <a:xfrm>
            <a:off x="-10160" y="1081263"/>
            <a:ext cx="1925711" cy="450580"/>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dirty="0"/>
              <a:t>Modernization Paths</a:t>
            </a:r>
          </a:p>
        </p:txBody>
      </p:sp>
      <p:sp>
        <p:nvSpPr>
          <p:cNvPr id="92" name="Rectangle 91">
            <a:extLst>
              <a:ext uri="{FF2B5EF4-FFF2-40B4-BE49-F238E27FC236}">
                <a16:creationId xmlns:a16="http://schemas.microsoft.com/office/drawing/2014/main" id="{69E2E7A6-122F-4372-99D3-B17EDBCAE179}"/>
              </a:ext>
            </a:extLst>
          </p:cNvPr>
          <p:cNvSpPr/>
          <p:nvPr/>
        </p:nvSpPr>
        <p:spPr>
          <a:xfrm>
            <a:off x="1915551" y="1086874"/>
            <a:ext cx="10266289" cy="4328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00" name="Rectangle 99">
            <a:extLst>
              <a:ext uri="{FF2B5EF4-FFF2-40B4-BE49-F238E27FC236}">
                <a16:creationId xmlns:a16="http://schemas.microsoft.com/office/drawing/2014/main" id="{4BFC4933-B50E-4FC5-8745-720A2F095F07}"/>
              </a:ext>
            </a:extLst>
          </p:cNvPr>
          <p:cNvSpPr/>
          <p:nvPr/>
        </p:nvSpPr>
        <p:spPr>
          <a:xfrm>
            <a:off x="1979723" y="1119871"/>
            <a:ext cx="246566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Greenfield Application Development</a:t>
            </a:r>
          </a:p>
        </p:txBody>
      </p:sp>
      <p:sp>
        <p:nvSpPr>
          <p:cNvPr id="104" name="Rectangle 103">
            <a:extLst>
              <a:ext uri="{FF2B5EF4-FFF2-40B4-BE49-F238E27FC236}">
                <a16:creationId xmlns:a16="http://schemas.microsoft.com/office/drawing/2014/main" id="{E3A56606-8825-4614-8457-FE5FAE4A5C46}"/>
              </a:ext>
            </a:extLst>
          </p:cNvPr>
          <p:cNvSpPr/>
          <p:nvPr/>
        </p:nvSpPr>
        <p:spPr>
          <a:xfrm>
            <a:off x="4624880" y="1108115"/>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PCF to Kubernetes migration</a:t>
            </a:r>
          </a:p>
        </p:txBody>
      </p:sp>
      <p:sp>
        <p:nvSpPr>
          <p:cNvPr id="105" name="Rectangle 104">
            <a:extLst>
              <a:ext uri="{FF2B5EF4-FFF2-40B4-BE49-F238E27FC236}">
                <a16:creationId xmlns:a16="http://schemas.microsoft.com/office/drawing/2014/main" id="{94AE8B5B-EC26-478C-862B-29084B7E6977}"/>
              </a:ext>
            </a:extLst>
          </p:cNvPr>
          <p:cNvSpPr/>
          <p:nvPr/>
        </p:nvSpPr>
        <p:spPr>
          <a:xfrm>
            <a:off x="7036450" y="1108032"/>
            <a:ext cx="2202800"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Migration between multiple Kubernetes platforms</a:t>
            </a:r>
          </a:p>
        </p:txBody>
      </p:sp>
      <p:sp>
        <p:nvSpPr>
          <p:cNvPr id="103" name="Rectangle 102">
            <a:extLst>
              <a:ext uri="{FF2B5EF4-FFF2-40B4-BE49-F238E27FC236}">
                <a16:creationId xmlns:a16="http://schemas.microsoft.com/office/drawing/2014/main" id="{6F4DF635-3AC8-4B84-BE83-4AEB2D35D669}"/>
              </a:ext>
            </a:extLst>
          </p:cNvPr>
          <p:cNvSpPr/>
          <p:nvPr/>
        </p:nvSpPr>
        <p:spPr>
          <a:xfrm>
            <a:off x="7466369" y="3727348"/>
            <a:ext cx="106407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K8s App Remediation</a:t>
            </a:r>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74" name="Rectangle 73">
            <a:extLst>
              <a:ext uri="{FF2B5EF4-FFF2-40B4-BE49-F238E27FC236}">
                <a16:creationId xmlns:a16="http://schemas.microsoft.com/office/drawing/2014/main" id="{1451F6E1-E823-4398-A37B-08982313E866}"/>
              </a:ext>
            </a:extLst>
          </p:cNvPr>
          <p:cNvSpPr/>
          <p:nvPr/>
        </p:nvSpPr>
        <p:spPr>
          <a:xfrm>
            <a:off x="10204646" y="4179087"/>
            <a:ext cx="1256152"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Reusable plugins, libraries</a:t>
            </a:r>
          </a:p>
        </p:txBody>
      </p:sp>
      <p:grpSp>
        <p:nvGrpSpPr>
          <p:cNvPr id="135" name="Group 134">
            <a:extLst>
              <a:ext uri="{FF2B5EF4-FFF2-40B4-BE49-F238E27FC236}">
                <a16:creationId xmlns:a16="http://schemas.microsoft.com/office/drawing/2014/main" id="{66EF0FF8-862B-4CAA-BDB9-CEA053EF3E57}"/>
              </a:ext>
            </a:extLst>
          </p:cNvPr>
          <p:cNvGrpSpPr/>
          <p:nvPr/>
        </p:nvGrpSpPr>
        <p:grpSpPr>
          <a:xfrm>
            <a:off x="113886" y="21219"/>
            <a:ext cx="586435" cy="486013"/>
            <a:chOff x="4189439" y="1684593"/>
            <a:chExt cx="3846910" cy="3196749"/>
          </a:xfrm>
        </p:grpSpPr>
        <p:grpSp>
          <p:nvGrpSpPr>
            <p:cNvPr id="136" name="Group 135">
              <a:extLst>
                <a:ext uri="{FF2B5EF4-FFF2-40B4-BE49-F238E27FC236}">
                  <a16:creationId xmlns:a16="http://schemas.microsoft.com/office/drawing/2014/main" id="{44EF322C-8834-489A-96B6-B31865E78115}"/>
                </a:ext>
              </a:extLst>
            </p:cNvPr>
            <p:cNvGrpSpPr/>
            <p:nvPr/>
          </p:nvGrpSpPr>
          <p:grpSpPr>
            <a:xfrm>
              <a:off x="4189439" y="1684593"/>
              <a:ext cx="3846910" cy="3196749"/>
              <a:chOff x="2870539" y="971311"/>
              <a:chExt cx="3329808" cy="2724282"/>
            </a:xfrm>
          </p:grpSpPr>
          <p:grpSp>
            <p:nvGrpSpPr>
              <p:cNvPr id="139" name="Group 138">
                <a:extLst>
                  <a:ext uri="{FF2B5EF4-FFF2-40B4-BE49-F238E27FC236}">
                    <a16:creationId xmlns:a16="http://schemas.microsoft.com/office/drawing/2014/main" id="{4FB1E337-52AE-4D18-BC70-17F4271F641F}"/>
                  </a:ext>
                </a:extLst>
              </p:cNvPr>
              <p:cNvGrpSpPr/>
              <p:nvPr/>
            </p:nvGrpSpPr>
            <p:grpSpPr>
              <a:xfrm>
                <a:off x="2883040" y="1000182"/>
                <a:ext cx="1327506" cy="891004"/>
                <a:chOff x="2639696" y="1185025"/>
                <a:chExt cx="1327506" cy="891004"/>
              </a:xfrm>
            </p:grpSpPr>
            <p:sp>
              <p:nvSpPr>
                <p:cNvPr id="161" name="Freeform 15">
                  <a:extLst>
                    <a:ext uri="{FF2B5EF4-FFF2-40B4-BE49-F238E27FC236}">
                      <a16:creationId xmlns:a16="http://schemas.microsoft.com/office/drawing/2014/main" id="{146046B2-C647-4873-A1E1-C9CC084A9E3E}"/>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2" name="Freeform 16">
                  <a:extLst>
                    <a:ext uri="{FF2B5EF4-FFF2-40B4-BE49-F238E27FC236}">
                      <a16:creationId xmlns:a16="http://schemas.microsoft.com/office/drawing/2014/main" id="{F72C993F-A750-4C5A-9641-CF06B8369D5B}"/>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3" name="Freeform 17">
                  <a:extLst>
                    <a:ext uri="{FF2B5EF4-FFF2-40B4-BE49-F238E27FC236}">
                      <a16:creationId xmlns:a16="http://schemas.microsoft.com/office/drawing/2014/main" id="{B441D83E-0FCC-4322-9DAA-A8B322B0D8D1}"/>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64" name="Picture 2" descr="http://mplus/sites/default/files/microsite/icondownload/Mainframe-modernization_0.png">
                  <a:extLst>
                    <a:ext uri="{FF2B5EF4-FFF2-40B4-BE49-F238E27FC236}">
                      <a16:creationId xmlns:a16="http://schemas.microsoft.com/office/drawing/2014/main" id="{10DB5FAC-B215-4D83-8B6B-3AEEAC5E8D03}"/>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a:extLst>
                  <a:ext uri="{FF2B5EF4-FFF2-40B4-BE49-F238E27FC236}">
                    <a16:creationId xmlns:a16="http://schemas.microsoft.com/office/drawing/2014/main" id="{002412FB-E791-45EC-A892-2659E3636DDE}"/>
                  </a:ext>
                </a:extLst>
              </p:cNvPr>
              <p:cNvGrpSpPr/>
              <p:nvPr/>
            </p:nvGrpSpPr>
            <p:grpSpPr>
              <a:xfrm>
                <a:off x="4888590" y="971311"/>
                <a:ext cx="1311757" cy="922504"/>
                <a:chOff x="4954956" y="1178276"/>
                <a:chExt cx="1311757" cy="922504"/>
              </a:xfrm>
            </p:grpSpPr>
            <p:sp>
              <p:nvSpPr>
                <p:cNvPr id="158" name="Freeform 6">
                  <a:extLst>
                    <a:ext uri="{FF2B5EF4-FFF2-40B4-BE49-F238E27FC236}">
                      <a16:creationId xmlns:a16="http://schemas.microsoft.com/office/drawing/2014/main" id="{A0906B29-5394-4938-BAD3-197C640817D3}"/>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9" name="Freeform 7">
                  <a:extLst>
                    <a:ext uri="{FF2B5EF4-FFF2-40B4-BE49-F238E27FC236}">
                      <a16:creationId xmlns:a16="http://schemas.microsoft.com/office/drawing/2014/main" id="{95581E6C-B783-4423-AF50-94E7E3A56D49}"/>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0" name="Freeform 8">
                  <a:extLst>
                    <a:ext uri="{FF2B5EF4-FFF2-40B4-BE49-F238E27FC236}">
                      <a16:creationId xmlns:a16="http://schemas.microsoft.com/office/drawing/2014/main" id="{FBFD5B6D-B014-4149-8070-C49436603EF2}"/>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CFB89A18-7447-49D6-933B-D29DFD5B4961}"/>
                  </a:ext>
                </a:extLst>
              </p:cNvPr>
              <p:cNvGrpSpPr/>
              <p:nvPr/>
            </p:nvGrpSpPr>
            <p:grpSpPr>
              <a:xfrm>
                <a:off x="4125810" y="2383836"/>
                <a:ext cx="922504" cy="1311757"/>
                <a:chOff x="3993078" y="2598175"/>
                <a:chExt cx="922504" cy="1311757"/>
              </a:xfrm>
            </p:grpSpPr>
            <p:grpSp>
              <p:nvGrpSpPr>
                <p:cNvPr id="154" name="Group 153">
                  <a:extLst>
                    <a:ext uri="{FF2B5EF4-FFF2-40B4-BE49-F238E27FC236}">
                      <a16:creationId xmlns:a16="http://schemas.microsoft.com/office/drawing/2014/main" id="{668BD758-181D-4F59-901E-7B83E76EEE69}"/>
                    </a:ext>
                  </a:extLst>
                </p:cNvPr>
                <p:cNvGrpSpPr/>
                <p:nvPr/>
              </p:nvGrpSpPr>
              <p:grpSpPr>
                <a:xfrm rot="17571916">
                  <a:off x="3798451" y="2792802"/>
                  <a:ext cx="1311757" cy="922504"/>
                  <a:chOff x="3620180" y="2516827"/>
                  <a:chExt cx="1791935" cy="1260194"/>
                </a:xfrm>
              </p:grpSpPr>
              <p:sp>
                <p:nvSpPr>
                  <p:cNvPr id="156" name="Freeform 13">
                    <a:extLst>
                      <a:ext uri="{FF2B5EF4-FFF2-40B4-BE49-F238E27FC236}">
                        <a16:creationId xmlns:a16="http://schemas.microsoft.com/office/drawing/2014/main" id="{9151BD50-5FD1-47D5-8BA5-463D260FAFE5}"/>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7" name="Freeform 14">
                    <a:extLst>
                      <a:ext uri="{FF2B5EF4-FFF2-40B4-BE49-F238E27FC236}">
                        <a16:creationId xmlns:a16="http://schemas.microsoft.com/office/drawing/2014/main" id="{FCF74A97-6E50-4852-B64A-1578A09E9B86}"/>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55" name="Picture 154" descr="A picture containing looking, computer, computer, shirt&#10;&#10;Description automatically generated">
                  <a:extLst>
                    <a:ext uri="{FF2B5EF4-FFF2-40B4-BE49-F238E27FC236}">
                      <a16:creationId xmlns:a16="http://schemas.microsoft.com/office/drawing/2014/main" id="{B4F2A2AB-7908-4152-AD9E-D23B6EAD090D}"/>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42" name="Group 141">
                <a:extLst>
                  <a:ext uri="{FF2B5EF4-FFF2-40B4-BE49-F238E27FC236}">
                    <a16:creationId xmlns:a16="http://schemas.microsoft.com/office/drawing/2014/main" id="{F4B9B9F0-1540-4AC1-8634-F76C0B1BDD04}"/>
                  </a:ext>
                </a:extLst>
              </p:cNvPr>
              <p:cNvGrpSpPr/>
              <p:nvPr/>
            </p:nvGrpSpPr>
            <p:grpSpPr>
              <a:xfrm>
                <a:off x="2870539" y="2006315"/>
                <a:ext cx="1311757" cy="922504"/>
                <a:chOff x="2641945" y="2213280"/>
                <a:chExt cx="1311757" cy="922504"/>
              </a:xfrm>
            </p:grpSpPr>
            <p:sp>
              <p:nvSpPr>
                <p:cNvPr id="150" name="Freeform 12">
                  <a:extLst>
                    <a:ext uri="{FF2B5EF4-FFF2-40B4-BE49-F238E27FC236}">
                      <a16:creationId xmlns:a16="http://schemas.microsoft.com/office/drawing/2014/main" id="{F23BFCC3-2539-4314-9C41-C5965272FD90}"/>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51" name="Group 150">
                  <a:extLst>
                    <a:ext uri="{FF2B5EF4-FFF2-40B4-BE49-F238E27FC236}">
                      <a16:creationId xmlns:a16="http://schemas.microsoft.com/office/drawing/2014/main" id="{FC3D75BD-7D70-48AD-945E-8A0EC3EE1442}"/>
                    </a:ext>
                  </a:extLst>
                </p:cNvPr>
                <p:cNvGrpSpPr/>
                <p:nvPr/>
              </p:nvGrpSpPr>
              <p:grpSpPr>
                <a:xfrm>
                  <a:off x="2641945" y="2213280"/>
                  <a:ext cx="1311757" cy="922504"/>
                  <a:chOff x="3620180" y="2516827"/>
                  <a:chExt cx="1791935" cy="1260194"/>
                </a:xfrm>
              </p:grpSpPr>
              <p:sp>
                <p:nvSpPr>
                  <p:cNvPr id="152" name="Freeform 13">
                    <a:extLst>
                      <a:ext uri="{FF2B5EF4-FFF2-40B4-BE49-F238E27FC236}">
                        <a16:creationId xmlns:a16="http://schemas.microsoft.com/office/drawing/2014/main" id="{18B4B5E1-D2F1-4C24-8778-5FF65A1BA88C}"/>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3" name="Freeform 14">
                    <a:extLst>
                      <a:ext uri="{FF2B5EF4-FFF2-40B4-BE49-F238E27FC236}">
                        <a16:creationId xmlns:a16="http://schemas.microsoft.com/office/drawing/2014/main" id="{43D8968C-6F74-4384-B08D-5E0CEB2074B3}"/>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43" name="Group 142">
                <a:extLst>
                  <a:ext uri="{FF2B5EF4-FFF2-40B4-BE49-F238E27FC236}">
                    <a16:creationId xmlns:a16="http://schemas.microsoft.com/office/drawing/2014/main" id="{5DB202E4-2887-4B36-99CD-7B13BBE974B2}"/>
                  </a:ext>
                </a:extLst>
              </p:cNvPr>
              <p:cNvGrpSpPr/>
              <p:nvPr/>
            </p:nvGrpSpPr>
            <p:grpSpPr>
              <a:xfrm>
                <a:off x="4860342" y="2031065"/>
                <a:ext cx="1327506" cy="891004"/>
                <a:chOff x="4941456" y="2238030"/>
                <a:chExt cx="1327506" cy="891004"/>
              </a:xfrm>
            </p:grpSpPr>
            <p:sp>
              <p:nvSpPr>
                <p:cNvPr id="146" name="Freeform 9">
                  <a:extLst>
                    <a:ext uri="{FF2B5EF4-FFF2-40B4-BE49-F238E27FC236}">
                      <a16:creationId xmlns:a16="http://schemas.microsoft.com/office/drawing/2014/main" id="{4B22990B-2237-4300-A31F-C5E43B1459D6}"/>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7" name="Freeform 10">
                  <a:extLst>
                    <a:ext uri="{FF2B5EF4-FFF2-40B4-BE49-F238E27FC236}">
                      <a16:creationId xmlns:a16="http://schemas.microsoft.com/office/drawing/2014/main" id="{1C61EE6E-E1C0-4DBA-94AD-6ED131A23D4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8" name="Freeform 11">
                  <a:extLst>
                    <a:ext uri="{FF2B5EF4-FFF2-40B4-BE49-F238E27FC236}">
                      <a16:creationId xmlns:a16="http://schemas.microsoft.com/office/drawing/2014/main" id="{C7A15A42-4452-44CE-AFE9-C36481AE7548}"/>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9" name="Picture 8" descr="http://mplus/sites/default/files/microsite/icondownload/Cloud-migration-thumb.png">
                  <a:extLst>
                    <a:ext uri="{FF2B5EF4-FFF2-40B4-BE49-F238E27FC236}">
                      <a16:creationId xmlns:a16="http://schemas.microsoft.com/office/drawing/2014/main" id="{E762D64F-14CD-4182-AC5A-BB4AD10BAB93}"/>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Freeform 5">
                <a:extLst>
                  <a:ext uri="{FF2B5EF4-FFF2-40B4-BE49-F238E27FC236}">
                    <a16:creationId xmlns:a16="http://schemas.microsoft.com/office/drawing/2014/main" id="{DB9711AD-F1CB-4B1C-862C-423C180EE178}"/>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5" name="Picture 144" descr="A picture containing shirt&#10;&#10;Description automatically generated">
                <a:extLst>
                  <a:ext uri="{FF2B5EF4-FFF2-40B4-BE49-F238E27FC236}">
                    <a16:creationId xmlns:a16="http://schemas.microsoft.com/office/drawing/2014/main" id="{848D1A91-5E6E-4B83-AFA8-2B42B13CA4DF}"/>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37" name="Picture 6" descr="http://mplus/sites/default/files/microsite/icondownload/Transformation_0.png">
              <a:extLst>
                <a:ext uri="{FF2B5EF4-FFF2-40B4-BE49-F238E27FC236}">
                  <a16:creationId xmlns:a16="http://schemas.microsoft.com/office/drawing/2014/main" id="{44CB9DB2-3534-44FF-965D-0462051970A4}"/>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 descr="http://mplus/sites/default/files/microsite/icondownload/Cloud-operation-system.png">
              <a:extLst>
                <a:ext uri="{FF2B5EF4-FFF2-40B4-BE49-F238E27FC236}">
                  <a16:creationId xmlns:a16="http://schemas.microsoft.com/office/drawing/2014/main" id="{F66FF343-CCEB-464D-BA77-38C0332B6994}"/>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pic>
        <p:nvPicPr>
          <p:cNvPr id="106" name="Picture 4" descr="Image result for E.on logo">
            <a:extLst>
              <a:ext uri="{FF2B5EF4-FFF2-40B4-BE49-F238E27FC236}">
                <a16:creationId xmlns:a16="http://schemas.microsoft.com/office/drawing/2014/main" id="{A64F071C-5BF9-47C3-8208-07F4FC5A46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9531" y="2763397"/>
            <a:ext cx="577559" cy="1684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ownload Travelers Logo PNG Image for Free">
            <a:extLst>
              <a:ext uri="{FF2B5EF4-FFF2-40B4-BE49-F238E27FC236}">
                <a16:creationId xmlns:a16="http://schemas.microsoft.com/office/drawing/2014/main" id="{CEC9D713-2741-4103-9D58-F7DE9A4C6D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95" y="3097085"/>
            <a:ext cx="1320427" cy="36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serv - Wikipedia">
            <a:extLst>
              <a:ext uri="{FF2B5EF4-FFF2-40B4-BE49-F238E27FC236}">
                <a16:creationId xmlns:a16="http://schemas.microsoft.com/office/drawing/2014/main" id="{0EFB39B8-F8E3-40B1-A749-24832DAA50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457" y="3591083"/>
            <a:ext cx="629090" cy="31611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Vanguard Careers">
            <a:extLst>
              <a:ext uri="{FF2B5EF4-FFF2-40B4-BE49-F238E27FC236}">
                <a16:creationId xmlns:a16="http://schemas.microsoft.com/office/drawing/2014/main" id="{294667BD-BFB5-49EF-A9FC-A42E739237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395" y="4039180"/>
            <a:ext cx="1286469" cy="46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094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6E9DCB86-429B-4B95-8F21-F4F01C8304A5}"/>
              </a:ext>
            </a:extLst>
          </p:cNvPr>
          <p:cNvSpPr/>
          <p:nvPr/>
        </p:nvSpPr>
        <p:spPr>
          <a:xfrm>
            <a:off x="306355" y="3780146"/>
            <a:ext cx="11667235"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C42F414C-77CE-4FE7-B131-B35E31361D36}"/>
              </a:ext>
            </a:extLst>
          </p:cNvPr>
          <p:cNvSpPr txBox="1"/>
          <p:nvPr/>
        </p:nvSpPr>
        <p:spPr>
          <a:xfrm>
            <a:off x="881834" y="15090"/>
            <a:ext cx="10545326"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Cloud Native Development Platform – </a:t>
            </a:r>
            <a:r>
              <a:rPr lang="en-US" sz="2800" dirty="0">
                <a:solidFill>
                  <a:srgbClr val="000000"/>
                </a:solidFill>
                <a:latin typeface="Arial" panose="020B0604020202020204" pitchFamily="34" charset="0"/>
                <a:cs typeface="Arial" panose="020B0604020202020204" pitchFamily="34" charset="0"/>
              </a:rPr>
              <a:t>API &amp; Service</a:t>
            </a:r>
            <a:r>
              <a:rPr lang="en-US" sz="2800" dirty="0">
                <a:solidFill>
                  <a:srgbClr val="000000"/>
                </a:solidFill>
                <a:latin typeface="Arial" panose="020B0604020202020204" pitchFamily="34" charset="0"/>
                <a:ea typeface="+mj-ea"/>
                <a:cs typeface="Arial" panose="020B0604020202020204" pitchFamily="34" charset="0"/>
              </a:rPr>
              <a:t> Layer</a:t>
            </a:r>
          </a:p>
        </p:txBody>
      </p:sp>
      <p:sp>
        <p:nvSpPr>
          <p:cNvPr id="10" name="Rectangle: Rounded Corners 9">
            <a:extLst>
              <a:ext uri="{FF2B5EF4-FFF2-40B4-BE49-F238E27FC236}">
                <a16:creationId xmlns:a16="http://schemas.microsoft.com/office/drawing/2014/main" id="{DD657E9E-710E-4B90-92F6-ED75ADD5A23F}"/>
              </a:ext>
            </a:extLst>
          </p:cNvPr>
          <p:cNvSpPr/>
          <p:nvPr/>
        </p:nvSpPr>
        <p:spPr>
          <a:xfrm>
            <a:off x="286868" y="827336"/>
            <a:ext cx="11686722"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D02E61-B011-47E0-A5A4-A8DBFDD35DA3}"/>
              </a:ext>
            </a:extLst>
          </p:cNvPr>
          <p:cNvSpPr/>
          <p:nvPr/>
        </p:nvSpPr>
        <p:spPr>
          <a:xfrm>
            <a:off x="555501" y="707166"/>
            <a:ext cx="343127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40% AUTOMATION</a:t>
            </a:r>
          </a:p>
        </p:txBody>
      </p:sp>
      <p:sp>
        <p:nvSpPr>
          <p:cNvPr id="57" name="TextBox 56">
            <a:extLst>
              <a:ext uri="{FF2B5EF4-FFF2-40B4-BE49-F238E27FC236}">
                <a16:creationId xmlns:a16="http://schemas.microsoft.com/office/drawing/2014/main" id="{A76FA166-F26F-4F01-80D5-490B639F4980}"/>
              </a:ext>
            </a:extLst>
          </p:cNvPr>
          <p:cNvSpPr txBox="1"/>
          <p:nvPr/>
        </p:nvSpPr>
        <p:spPr>
          <a:xfrm>
            <a:off x="564100" y="4840570"/>
            <a:ext cx="2037030" cy="338554"/>
          </a:xfrm>
          <a:prstGeom prst="rect">
            <a:avLst/>
          </a:prstGeom>
          <a:noFill/>
        </p:spPr>
        <p:txBody>
          <a:bodyPr wrap="square" rtlCol="0">
            <a:spAutoFit/>
          </a:bodyPr>
          <a:lstStyle/>
          <a:p>
            <a:r>
              <a:rPr lang="en-US" sz="1600" b="1" dirty="0"/>
              <a:t>Why?</a:t>
            </a:r>
            <a:endParaRPr lang="en-US" sz="2000" b="1" dirty="0"/>
          </a:p>
        </p:txBody>
      </p:sp>
      <p:sp>
        <p:nvSpPr>
          <p:cNvPr id="58" name="TextBox 57">
            <a:extLst>
              <a:ext uri="{FF2B5EF4-FFF2-40B4-BE49-F238E27FC236}">
                <a16:creationId xmlns:a16="http://schemas.microsoft.com/office/drawing/2014/main" id="{F56D1E29-A986-4736-9305-23D24F8BB2B4}"/>
              </a:ext>
            </a:extLst>
          </p:cNvPr>
          <p:cNvSpPr txBox="1"/>
          <p:nvPr/>
        </p:nvSpPr>
        <p:spPr>
          <a:xfrm>
            <a:off x="564099" y="5134589"/>
            <a:ext cx="3881152" cy="600164"/>
          </a:xfrm>
          <a:prstGeom prst="rect">
            <a:avLst/>
          </a:prstGeom>
          <a:noFill/>
        </p:spPr>
        <p:txBody>
          <a:bodyPr wrap="square" rtlCol="0">
            <a:spAutoFit/>
          </a:bodyPr>
          <a:lstStyle/>
          <a:p>
            <a:pPr algn="just"/>
            <a:r>
              <a:rPr lang="en-US" sz="1100" dirty="0"/>
              <a:t> ~50% of the development lifecycle effort is spent on writing non-functional code with less focus on following organizational coding guidelines. </a:t>
            </a:r>
          </a:p>
        </p:txBody>
      </p:sp>
      <p:sp>
        <p:nvSpPr>
          <p:cNvPr id="59" name="Rectangle 58">
            <a:extLst>
              <a:ext uri="{FF2B5EF4-FFF2-40B4-BE49-F238E27FC236}">
                <a16:creationId xmlns:a16="http://schemas.microsoft.com/office/drawing/2014/main" id="{8C91E29A-692E-481D-B5FE-AA837873C1FA}"/>
              </a:ext>
            </a:extLst>
          </p:cNvPr>
          <p:cNvSpPr/>
          <p:nvPr/>
        </p:nvSpPr>
        <p:spPr>
          <a:xfrm>
            <a:off x="545188" y="3951135"/>
            <a:ext cx="3786335" cy="338554"/>
          </a:xfrm>
          <a:prstGeom prst="rect">
            <a:avLst/>
          </a:prstGeom>
          <a:noFill/>
        </p:spPr>
        <p:txBody>
          <a:bodyPr wrap="square">
            <a:spAutoFit/>
          </a:bodyPr>
          <a:lstStyle/>
          <a:p>
            <a:r>
              <a:rPr lang="en-US" sz="1600" b="1" dirty="0"/>
              <a:t>Enhance development automation</a:t>
            </a:r>
            <a:endParaRPr lang="en-US" sz="1200" b="1" dirty="0"/>
          </a:p>
        </p:txBody>
      </p:sp>
      <p:sp>
        <p:nvSpPr>
          <p:cNvPr id="44" name="TextBox 43">
            <a:extLst>
              <a:ext uri="{FF2B5EF4-FFF2-40B4-BE49-F238E27FC236}">
                <a16:creationId xmlns:a16="http://schemas.microsoft.com/office/drawing/2014/main" id="{2AB07096-9C9C-46BA-8151-C91FD44269AA}"/>
              </a:ext>
            </a:extLst>
          </p:cNvPr>
          <p:cNvSpPr txBox="1"/>
          <p:nvPr/>
        </p:nvSpPr>
        <p:spPr>
          <a:xfrm>
            <a:off x="564099" y="4275928"/>
            <a:ext cx="4006257" cy="600164"/>
          </a:xfrm>
          <a:prstGeom prst="rect">
            <a:avLst/>
          </a:prstGeom>
          <a:noFill/>
        </p:spPr>
        <p:txBody>
          <a:bodyPr wrap="square" rtlCol="0">
            <a:spAutoFit/>
          </a:bodyPr>
          <a:lstStyle/>
          <a:p>
            <a:r>
              <a:rPr lang="en-US" sz="1100" dirty="0"/>
              <a:t>Provide multiple microservices patterns. Add new capabilities viz. batch design, enhanced code automation. Template-based non-functional code generation with reusable utility components.</a:t>
            </a:r>
          </a:p>
        </p:txBody>
      </p:sp>
      <p:sp>
        <p:nvSpPr>
          <p:cNvPr id="78" name="Rectangle 77">
            <a:extLst>
              <a:ext uri="{FF2B5EF4-FFF2-40B4-BE49-F238E27FC236}">
                <a16:creationId xmlns:a16="http://schemas.microsoft.com/office/drawing/2014/main" id="{23061A20-7022-4CF3-8C50-2424E0A88009}"/>
              </a:ext>
            </a:extLst>
          </p:cNvPr>
          <p:cNvSpPr/>
          <p:nvPr/>
        </p:nvSpPr>
        <p:spPr>
          <a:xfrm>
            <a:off x="545189" y="3660943"/>
            <a:ext cx="510909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72" name="Rectangle 71">
            <a:extLst>
              <a:ext uri="{FF2B5EF4-FFF2-40B4-BE49-F238E27FC236}">
                <a16:creationId xmlns:a16="http://schemas.microsoft.com/office/drawing/2014/main" id="{F045C225-9F7A-42A0-88A0-5F51E6798090}"/>
              </a:ext>
            </a:extLst>
          </p:cNvPr>
          <p:cNvSpPr/>
          <p:nvPr/>
        </p:nvSpPr>
        <p:spPr>
          <a:xfrm>
            <a:off x="4678301" y="3951135"/>
            <a:ext cx="3620784" cy="338554"/>
          </a:xfrm>
          <a:prstGeom prst="rect">
            <a:avLst/>
          </a:prstGeom>
          <a:noFill/>
        </p:spPr>
        <p:txBody>
          <a:bodyPr wrap="square">
            <a:spAutoFit/>
          </a:bodyPr>
          <a:lstStyle/>
          <a:p>
            <a:r>
              <a:rPr lang="en-US" sz="1600" b="1" dirty="0"/>
              <a:t>Advanced Telemetry &amp; troubleshooting</a:t>
            </a:r>
          </a:p>
        </p:txBody>
      </p:sp>
      <p:sp>
        <p:nvSpPr>
          <p:cNvPr id="82" name="TextBox 81">
            <a:extLst>
              <a:ext uri="{FF2B5EF4-FFF2-40B4-BE49-F238E27FC236}">
                <a16:creationId xmlns:a16="http://schemas.microsoft.com/office/drawing/2014/main" id="{2B85B182-8620-4384-9FE9-B421029C5F1B}"/>
              </a:ext>
            </a:extLst>
          </p:cNvPr>
          <p:cNvSpPr txBox="1"/>
          <p:nvPr/>
        </p:nvSpPr>
        <p:spPr>
          <a:xfrm>
            <a:off x="564100" y="5732615"/>
            <a:ext cx="2037030" cy="338554"/>
          </a:xfrm>
          <a:prstGeom prst="rect">
            <a:avLst/>
          </a:prstGeom>
          <a:noFill/>
        </p:spPr>
        <p:txBody>
          <a:bodyPr wrap="square" rtlCol="0">
            <a:spAutoFit/>
          </a:bodyPr>
          <a:lstStyle/>
          <a:p>
            <a:r>
              <a:rPr lang="en-US" sz="1600" b="1" dirty="0"/>
              <a:t>Benefits</a:t>
            </a:r>
            <a:endParaRPr lang="en-US" sz="2000" b="1" dirty="0"/>
          </a:p>
        </p:txBody>
      </p:sp>
      <p:sp>
        <p:nvSpPr>
          <p:cNvPr id="83" name="TextBox 82">
            <a:extLst>
              <a:ext uri="{FF2B5EF4-FFF2-40B4-BE49-F238E27FC236}">
                <a16:creationId xmlns:a16="http://schemas.microsoft.com/office/drawing/2014/main" id="{DD8DB195-9070-41E5-994B-4FF24F45A9FA}"/>
              </a:ext>
            </a:extLst>
          </p:cNvPr>
          <p:cNvSpPr txBox="1"/>
          <p:nvPr/>
        </p:nvSpPr>
        <p:spPr>
          <a:xfrm>
            <a:off x="564099" y="6029683"/>
            <a:ext cx="3871510" cy="430887"/>
          </a:xfrm>
          <a:prstGeom prst="rect">
            <a:avLst/>
          </a:prstGeom>
          <a:noFill/>
        </p:spPr>
        <p:txBody>
          <a:bodyPr wrap="square" rtlCol="0">
            <a:spAutoFit/>
          </a:bodyPr>
          <a:lstStyle>
            <a:defPPr>
              <a:defRPr lang="en-US"/>
            </a:defPPr>
            <a:lvl1pPr>
              <a:defRPr sz="1200"/>
            </a:lvl1pPr>
          </a:lstStyle>
          <a:p>
            <a:pPr algn="just"/>
            <a:r>
              <a:rPr lang="en-US" sz="1100" dirty="0"/>
              <a:t>Enhanced application development productivity up to 40%, code standardization </a:t>
            </a:r>
          </a:p>
        </p:txBody>
      </p:sp>
      <p:sp>
        <p:nvSpPr>
          <p:cNvPr id="90" name="TextBox 89">
            <a:extLst>
              <a:ext uri="{FF2B5EF4-FFF2-40B4-BE49-F238E27FC236}">
                <a16:creationId xmlns:a16="http://schemas.microsoft.com/office/drawing/2014/main" id="{31FA6157-F738-4BBC-A0FA-C8D6BD1BFF6C}"/>
              </a:ext>
            </a:extLst>
          </p:cNvPr>
          <p:cNvSpPr txBox="1"/>
          <p:nvPr/>
        </p:nvSpPr>
        <p:spPr>
          <a:xfrm>
            <a:off x="4699703" y="4243611"/>
            <a:ext cx="3594371" cy="600164"/>
          </a:xfrm>
          <a:prstGeom prst="rect">
            <a:avLst/>
          </a:prstGeom>
          <a:noFill/>
        </p:spPr>
        <p:txBody>
          <a:bodyPr wrap="square" rtlCol="0">
            <a:spAutoFit/>
          </a:bodyPr>
          <a:lstStyle>
            <a:defPPr>
              <a:defRPr lang="en-US"/>
            </a:defPPr>
            <a:lvl1pPr>
              <a:defRPr sz="1000"/>
            </a:lvl1pPr>
          </a:lstStyle>
          <a:p>
            <a:r>
              <a:rPr lang="en-US" sz="1100" dirty="0"/>
              <a:t>Provide and end to end monitoring and real-time insights of distributed application. Ease developer effort in troubleshooting and debugging application on containers. </a:t>
            </a:r>
          </a:p>
        </p:txBody>
      </p:sp>
      <p:sp>
        <p:nvSpPr>
          <p:cNvPr id="91" name="TextBox 90">
            <a:extLst>
              <a:ext uri="{FF2B5EF4-FFF2-40B4-BE49-F238E27FC236}">
                <a16:creationId xmlns:a16="http://schemas.microsoft.com/office/drawing/2014/main" id="{A76FA166-F26F-4F01-80D5-490B639F4980}"/>
              </a:ext>
            </a:extLst>
          </p:cNvPr>
          <p:cNvSpPr txBox="1"/>
          <p:nvPr/>
        </p:nvSpPr>
        <p:spPr>
          <a:xfrm>
            <a:off x="4710239" y="4840570"/>
            <a:ext cx="2037030" cy="338554"/>
          </a:xfrm>
          <a:prstGeom prst="rect">
            <a:avLst/>
          </a:prstGeom>
          <a:noFill/>
        </p:spPr>
        <p:txBody>
          <a:bodyPr wrap="square" rtlCol="0">
            <a:spAutoFit/>
          </a:bodyPr>
          <a:lstStyle/>
          <a:p>
            <a:r>
              <a:rPr lang="en-US" sz="1600" b="1" dirty="0"/>
              <a:t>Why?</a:t>
            </a:r>
            <a:endParaRPr lang="en-US" sz="2000" b="1" dirty="0"/>
          </a:p>
        </p:txBody>
      </p:sp>
      <p:sp>
        <p:nvSpPr>
          <p:cNvPr id="93" name="TextBox 92">
            <a:extLst>
              <a:ext uri="{FF2B5EF4-FFF2-40B4-BE49-F238E27FC236}">
                <a16:creationId xmlns:a16="http://schemas.microsoft.com/office/drawing/2014/main" id="{2B85B182-8620-4384-9FE9-B421029C5F1B}"/>
              </a:ext>
            </a:extLst>
          </p:cNvPr>
          <p:cNvSpPr txBox="1"/>
          <p:nvPr/>
        </p:nvSpPr>
        <p:spPr>
          <a:xfrm>
            <a:off x="4699703" y="5732615"/>
            <a:ext cx="2037030" cy="338554"/>
          </a:xfrm>
          <a:prstGeom prst="rect">
            <a:avLst/>
          </a:prstGeom>
          <a:noFill/>
        </p:spPr>
        <p:txBody>
          <a:bodyPr wrap="square" rtlCol="0">
            <a:spAutoFit/>
          </a:bodyPr>
          <a:lstStyle/>
          <a:p>
            <a:r>
              <a:rPr lang="en-US" sz="1600" b="1" dirty="0"/>
              <a:t>Benefits</a:t>
            </a:r>
            <a:endParaRPr lang="en-US" sz="2000" b="1" dirty="0"/>
          </a:p>
        </p:txBody>
      </p:sp>
      <p:sp>
        <p:nvSpPr>
          <p:cNvPr id="95" name="TextBox 94">
            <a:extLst>
              <a:ext uri="{FF2B5EF4-FFF2-40B4-BE49-F238E27FC236}">
                <a16:creationId xmlns:a16="http://schemas.microsoft.com/office/drawing/2014/main" id="{F56D1E29-A986-4736-9305-23D24F8BB2B4}"/>
              </a:ext>
            </a:extLst>
          </p:cNvPr>
          <p:cNvSpPr txBox="1"/>
          <p:nvPr/>
        </p:nvSpPr>
        <p:spPr>
          <a:xfrm>
            <a:off x="4705432" y="5134589"/>
            <a:ext cx="3588642" cy="600164"/>
          </a:xfrm>
          <a:prstGeom prst="rect">
            <a:avLst/>
          </a:prstGeom>
          <a:noFill/>
        </p:spPr>
        <p:txBody>
          <a:bodyPr wrap="square" rtlCol="0">
            <a:spAutoFit/>
          </a:bodyPr>
          <a:lstStyle/>
          <a:p>
            <a:r>
              <a:rPr lang="en-US" sz="1100" dirty="0"/>
              <a:t>Distributed nature of application components  makes its difficult to monitor end-to-end. Realtime debugging of application components is a challenge. </a:t>
            </a:r>
          </a:p>
        </p:txBody>
      </p:sp>
      <p:sp>
        <p:nvSpPr>
          <p:cNvPr id="96" name="TextBox 95">
            <a:extLst>
              <a:ext uri="{FF2B5EF4-FFF2-40B4-BE49-F238E27FC236}">
                <a16:creationId xmlns:a16="http://schemas.microsoft.com/office/drawing/2014/main" id="{F56D1E29-A986-4736-9305-23D24F8BB2B4}"/>
              </a:ext>
            </a:extLst>
          </p:cNvPr>
          <p:cNvSpPr txBox="1"/>
          <p:nvPr/>
        </p:nvSpPr>
        <p:spPr>
          <a:xfrm>
            <a:off x="4705432" y="6029683"/>
            <a:ext cx="3588633" cy="261610"/>
          </a:xfrm>
          <a:prstGeom prst="rect">
            <a:avLst/>
          </a:prstGeom>
          <a:noFill/>
        </p:spPr>
        <p:txBody>
          <a:bodyPr wrap="square" rtlCol="0">
            <a:spAutoFit/>
          </a:bodyPr>
          <a:lstStyle/>
          <a:p>
            <a:pPr algn="just"/>
            <a:r>
              <a:rPr lang="en-US" sz="1100" dirty="0"/>
              <a:t>Reduce the troubleshooting effort by 10-15x times.</a:t>
            </a:r>
          </a:p>
        </p:txBody>
      </p:sp>
      <p:sp>
        <p:nvSpPr>
          <p:cNvPr id="73" name="Rectangle 72">
            <a:extLst>
              <a:ext uri="{FF2B5EF4-FFF2-40B4-BE49-F238E27FC236}">
                <a16:creationId xmlns:a16="http://schemas.microsoft.com/office/drawing/2014/main" id="{8DB47014-7C1A-471A-B0A1-F01BF9A0F037}"/>
              </a:ext>
            </a:extLst>
          </p:cNvPr>
          <p:cNvSpPr/>
          <p:nvPr/>
        </p:nvSpPr>
        <p:spPr>
          <a:xfrm>
            <a:off x="469243" y="1051419"/>
            <a:ext cx="1060837" cy="307777"/>
          </a:xfrm>
          <a:prstGeom prst="rect">
            <a:avLst/>
          </a:prstGeom>
        </p:spPr>
        <p:txBody>
          <a:bodyPr wrap="square">
            <a:spAutoFit/>
          </a:bodyPr>
          <a:lstStyle/>
          <a:p>
            <a:r>
              <a:rPr lang="en-US" sz="1400" b="1" dirty="0"/>
              <a:t>ASSESS</a:t>
            </a:r>
          </a:p>
        </p:txBody>
      </p:sp>
      <p:sp>
        <p:nvSpPr>
          <p:cNvPr id="79" name="Rectangle 78">
            <a:extLst>
              <a:ext uri="{FF2B5EF4-FFF2-40B4-BE49-F238E27FC236}">
                <a16:creationId xmlns:a16="http://schemas.microsoft.com/office/drawing/2014/main" id="{98E0177F-31AE-4882-934C-38ACD7880B90}"/>
              </a:ext>
            </a:extLst>
          </p:cNvPr>
          <p:cNvSpPr/>
          <p:nvPr/>
        </p:nvSpPr>
        <p:spPr>
          <a:xfrm>
            <a:off x="2146993" y="1079621"/>
            <a:ext cx="839797" cy="307777"/>
          </a:xfrm>
          <a:prstGeom prst="rect">
            <a:avLst/>
          </a:prstGeom>
        </p:spPr>
        <p:txBody>
          <a:bodyPr wrap="square">
            <a:spAutoFit/>
          </a:bodyPr>
          <a:lstStyle/>
          <a:p>
            <a:r>
              <a:rPr lang="en-US" sz="1400" b="1" dirty="0"/>
              <a:t>DESIGN</a:t>
            </a:r>
          </a:p>
        </p:txBody>
      </p:sp>
      <p:sp>
        <p:nvSpPr>
          <p:cNvPr id="80" name="Rectangle 79">
            <a:extLst>
              <a:ext uri="{FF2B5EF4-FFF2-40B4-BE49-F238E27FC236}">
                <a16:creationId xmlns:a16="http://schemas.microsoft.com/office/drawing/2014/main" id="{61FC47F4-22D4-4947-8C41-EBD99FFAF51F}"/>
              </a:ext>
            </a:extLst>
          </p:cNvPr>
          <p:cNvSpPr/>
          <p:nvPr/>
        </p:nvSpPr>
        <p:spPr>
          <a:xfrm>
            <a:off x="3943256" y="1033567"/>
            <a:ext cx="1060837" cy="307777"/>
          </a:xfrm>
          <a:prstGeom prst="rect">
            <a:avLst/>
          </a:prstGeom>
        </p:spPr>
        <p:txBody>
          <a:bodyPr wrap="square">
            <a:spAutoFit/>
          </a:bodyPr>
          <a:lstStyle/>
          <a:p>
            <a:r>
              <a:rPr lang="en-US" sz="1400" b="1" dirty="0"/>
              <a:t>PROVISION</a:t>
            </a:r>
          </a:p>
        </p:txBody>
      </p:sp>
      <p:sp>
        <p:nvSpPr>
          <p:cNvPr id="81" name="Rectangle 80">
            <a:extLst>
              <a:ext uri="{FF2B5EF4-FFF2-40B4-BE49-F238E27FC236}">
                <a16:creationId xmlns:a16="http://schemas.microsoft.com/office/drawing/2014/main" id="{70D2EF0E-D3D1-434D-B10A-5420887A2623}"/>
              </a:ext>
            </a:extLst>
          </p:cNvPr>
          <p:cNvSpPr/>
          <p:nvPr/>
        </p:nvSpPr>
        <p:spPr>
          <a:xfrm>
            <a:off x="6275060" y="1040285"/>
            <a:ext cx="944419" cy="307777"/>
          </a:xfrm>
          <a:prstGeom prst="rect">
            <a:avLst/>
          </a:prstGeom>
        </p:spPr>
        <p:txBody>
          <a:bodyPr wrap="square">
            <a:spAutoFit/>
          </a:bodyPr>
          <a:lstStyle/>
          <a:p>
            <a:r>
              <a:rPr lang="en-US" sz="1400" b="1" dirty="0"/>
              <a:t>DEVELOP</a:t>
            </a:r>
          </a:p>
        </p:txBody>
      </p:sp>
      <p:sp>
        <p:nvSpPr>
          <p:cNvPr id="84" name="Rectangle 83">
            <a:extLst>
              <a:ext uri="{FF2B5EF4-FFF2-40B4-BE49-F238E27FC236}">
                <a16:creationId xmlns:a16="http://schemas.microsoft.com/office/drawing/2014/main" id="{990B1685-616E-4881-9864-2165423BFB04}"/>
              </a:ext>
            </a:extLst>
          </p:cNvPr>
          <p:cNvSpPr/>
          <p:nvPr/>
        </p:nvSpPr>
        <p:spPr>
          <a:xfrm>
            <a:off x="8569607" y="1057178"/>
            <a:ext cx="944419" cy="307777"/>
          </a:xfrm>
          <a:prstGeom prst="rect">
            <a:avLst/>
          </a:prstGeom>
        </p:spPr>
        <p:txBody>
          <a:bodyPr wrap="square">
            <a:spAutoFit/>
          </a:bodyPr>
          <a:lstStyle/>
          <a:p>
            <a:r>
              <a:rPr lang="en-US" sz="1400" b="1" dirty="0"/>
              <a:t>TEST</a:t>
            </a:r>
          </a:p>
        </p:txBody>
      </p:sp>
      <p:sp>
        <p:nvSpPr>
          <p:cNvPr id="85" name="Arrow: Chevron 84">
            <a:extLst>
              <a:ext uri="{FF2B5EF4-FFF2-40B4-BE49-F238E27FC236}">
                <a16:creationId xmlns:a16="http://schemas.microsoft.com/office/drawing/2014/main" id="{80182521-6859-4B9F-81CF-6CD69CFB0826}"/>
              </a:ext>
            </a:extLst>
          </p:cNvPr>
          <p:cNvSpPr/>
          <p:nvPr/>
        </p:nvSpPr>
        <p:spPr>
          <a:xfrm>
            <a:off x="1645524" y="1162322"/>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6" name="Arrow: Chevron 85">
            <a:extLst>
              <a:ext uri="{FF2B5EF4-FFF2-40B4-BE49-F238E27FC236}">
                <a16:creationId xmlns:a16="http://schemas.microsoft.com/office/drawing/2014/main" id="{DB6A1464-F5C9-498E-919C-6108142E416D}"/>
              </a:ext>
            </a:extLst>
          </p:cNvPr>
          <p:cNvSpPr/>
          <p:nvPr/>
        </p:nvSpPr>
        <p:spPr>
          <a:xfrm>
            <a:off x="3398718" y="1137533"/>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7" name="Arrow: Chevron 86">
            <a:extLst>
              <a:ext uri="{FF2B5EF4-FFF2-40B4-BE49-F238E27FC236}">
                <a16:creationId xmlns:a16="http://schemas.microsoft.com/office/drawing/2014/main" id="{9E7001E8-5135-44DE-8080-0A92878FC3CA}"/>
              </a:ext>
            </a:extLst>
          </p:cNvPr>
          <p:cNvSpPr/>
          <p:nvPr/>
        </p:nvSpPr>
        <p:spPr>
          <a:xfrm>
            <a:off x="5717042" y="1127367"/>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8" name="Arrow: Chevron 87">
            <a:extLst>
              <a:ext uri="{FF2B5EF4-FFF2-40B4-BE49-F238E27FC236}">
                <a16:creationId xmlns:a16="http://schemas.microsoft.com/office/drawing/2014/main" id="{01D62421-BEF7-406F-868D-355DF5BAF2B4}"/>
              </a:ext>
            </a:extLst>
          </p:cNvPr>
          <p:cNvSpPr/>
          <p:nvPr/>
        </p:nvSpPr>
        <p:spPr>
          <a:xfrm>
            <a:off x="7841525" y="1144563"/>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9" name="TextBox 88">
            <a:extLst>
              <a:ext uri="{FF2B5EF4-FFF2-40B4-BE49-F238E27FC236}">
                <a16:creationId xmlns:a16="http://schemas.microsoft.com/office/drawing/2014/main" id="{9C3D82CC-3F79-4670-A2AA-C119DBD2A5C9}"/>
              </a:ext>
            </a:extLst>
          </p:cNvPr>
          <p:cNvSpPr txBox="1"/>
          <p:nvPr/>
        </p:nvSpPr>
        <p:spPr>
          <a:xfrm>
            <a:off x="469243" y="1380787"/>
            <a:ext cx="1445048" cy="882293"/>
          </a:xfrm>
          <a:prstGeom prst="rect">
            <a:avLst/>
          </a:prstGeom>
          <a:noFill/>
        </p:spPr>
        <p:txBody>
          <a:bodyPr wrap="square" rtlCol="0">
            <a:spAutoFit/>
          </a:bodyPr>
          <a:lstStyle/>
          <a:p>
            <a:pPr>
              <a:spcAft>
                <a:spcPts val="400"/>
              </a:spcAft>
            </a:pPr>
            <a:r>
              <a:rPr lang="en-US" sz="1200" dirty="0">
                <a:solidFill>
                  <a:schemeClr val="accent2">
                    <a:lumMod val="75000"/>
                  </a:schemeClr>
                </a:solidFill>
              </a:rPr>
              <a:t>Architecture Selection</a:t>
            </a:r>
          </a:p>
          <a:p>
            <a:pPr>
              <a:spcAft>
                <a:spcPts val="400"/>
              </a:spcAft>
            </a:pPr>
            <a:r>
              <a:rPr lang="en-US" sz="1200" dirty="0">
                <a:solidFill>
                  <a:schemeClr val="accent2">
                    <a:lumMod val="75000"/>
                  </a:schemeClr>
                </a:solidFill>
              </a:rPr>
              <a:t>Application Assessment</a:t>
            </a:r>
          </a:p>
        </p:txBody>
      </p:sp>
      <p:sp>
        <p:nvSpPr>
          <p:cNvPr id="92" name="TextBox 91">
            <a:extLst>
              <a:ext uri="{FF2B5EF4-FFF2-40B4-BE49-F238E27FC236}">
                <a16:creationId xmlns:a16="http://schemas.microsoft.com/office/drawing/2014/main" id="{EE816C8F-7563-4BCF-B63A-F76F97432DE3}"/>
              </a:ext>
            </a:extLst>
          </p:cNvPr>
          <p:cNvSpPr txBox="1"/>
          <p:nvPr/>
        </p:nvSpPr>
        <p:spPr>
          <a:xfrm>
            <a:off x="2016257" y="1380787"/>
            <a:ext cx="1584229" cy="1118255"/>
          </a:xfrm>
          <a:prstGeom prst="rect">
            <a:avLst/>
          </a:prstGeom>
          <a:noFill/>
        </p:spPr>
        <p:txBody>
          <a:bodyPr wrap="square" rtlCol="0">
            <a:spAutoFit/>
          </a:bodyPr>
          <a:lstStyle/>
          <a:p>
            <a:pPr>
              <a:spcAft>
                <a:spcPts val="400"/>
              </a:spcAft>
            </a:pPr>
            <a:r>
              <a:rPr lang="en-US" sz="1200" dirty="0">
                <a:solidFill>
                  <a:schemeClr val="accent2">
                    <a:lumMod val="75000"/>
                  </a:schemeClr>
                </a:solidFill>
              </a:rPr>
              <a:t>Design API and Microservices </a:t>
            </a:r>
          </a:p>
          <a:p>
            <a:pPr>
              <a:spcAft>
                <a:spcPts val="400"/>
              </a:spcAft>
            </a:pPr>
            <a:r>
              <a:rPr lang="en-US" sz="1200" dirty="0">
                <a:solidFill>
                  <a:schemeClr val="accent2">
                    <a:lumMod val="75000"/>
                  </a:schemeClr>
                </a:solidFill>
              </a:rPr>
              <a:t>Design Batch applications</a:t>
            </a:r>
          </a:p>
          <a:p>
            <a:pPr>
              <a:spcAft>
                <a:spcPts val="400"/>
              </a:spcAft>
            </a:pPr>
            <a:endParaRPr lang="en-US" sz="1200" dirty="0"/>
          </a:p>
        </p:txBody>
      </p:sp>
      <p:sp>
        <p:nvSpPr>
          <p:cNvPr id="94" name="TextBox 93">
            <a:extLst>
              <a:ext uri="{FF2B5EF4-FFF2-40B4-BE49-F238E27FC236}">
                <a16:creationId xmlns:a16="http://schemas.microsoft.com/office/drawing/2014/main" id="{EC2459B7-1180-4C53-8ABA-F042ECF8A146}"/>
              </a:ext>
            </a:extLst>
          </p:cNvPr>
          <p:cNvSpPr txBox="1"/>
          <p:nvPr/>
        </p:nvSpPr>
        <p:spPr>
          <a:xfrm>
            <a:off x="3865916" y="1380787"/>
            <a:ext cx="1699625" cy="882293"/>
          </a:xfrm>
          <a:prstGeom prst="rect">
            <a:avLst/>
          </a:prstGeom>
          <a:noFill/>
        </p:spPr>
        <p:txBody>
          <a:bodyPr wrap="square" rtlCol="0">
            <a:spAutoFit/>
          </a:bodyPr>
          <a:lstStyle/>
          <a:p>
            <a:pPr>
              <a:spcAft>
                <a:spcPts val="400"/>
              </a:spcAft>
            </a:pPr>
            <a:r>
              <a:rPr lang="en-US" sz="1200" dirty="0">
                <a:solidFill>
                  <a:srgbClr val="0070C0"/>
                </a:solidFill>
              </a:rPr>
              <a:t>Kubernetes Cluster Provision</a:t>
            </a:r>
          </a:p>
          <a:p>
            <a:pPr>
              <a:spcAft>
                <a:spcPts val="400"/>
              </a:spcAft>
            </a:pPr>
            <a:r>
              <a:rPr lang="en-US" sz="1200" dirty="0">
                <a:solidFill>
                  <a:srgbClr val="0070C0"/>
                </a:solidFill>
              </a:rPr>
              <a:t>Software provision on containers</a:t>
            </a:r>
          </a:p>
        </p:txBody>
      </p:sp>
      <p:sp>
        <p:nvSpPr>
          <p:cNvPr id="97" name="TextBox 96">
            <a:extLst>
              <a:ext uri="{FF2B5EF4-FFF2-40B4-BE49-F238E27FC236}">
                <a16:creationId xmlns:a16="http://schemas.microsoft.com/office/drawing/2014/main" id="{8E4A95DB-FD40-4CE2-9297-1911E75630A2}"/>
              </a:ext>
            </a:extLst>
          </p:cNvPr>
          <p:cNvSpPr txBox="1"/>
          <p:nvPr/>
        </p:nvSpPr>
        <p:spPr>
          <a:xfrm>
            <a:off x="5976413" y="1379957"/>
            <a:ext cx="1963747" cy="1538883"/>
          </a:xfrm>
          <a:prstGeom prst="rect">
            <a:avLst/>
          </a:prstGeom>
          <a:noFill/>
        </p:spPr>
        <p:txBody>
          <a:bodyPr wrap="square" rtlCol="0">
            <a:spAutoFit/>
          </a:bodyPr>
          <a:lstStyle/>
          <a:p>
            <a:pPr>
              <a:spcAft>
                <a:spcPts val="400"/>
              </a:spcAft>
            </a:pPr>
            <a:r>
              <a:rPr lang="en-US" sz="1200" dirty="0">
                <a:solidFill>
                  <a:srgbClr val="0070C0"/>
                </a:solidFill>
              </a:rPr>
              <a:t>Microservice/batch code generation</a:t>
            </a:r>
          </a:p>
          <a:p>
            <a:pPr>
              <a:spcAft>
                <a:spcPts val="400"/>
              </a:spcAft>
            </a:pPr>
            <a:r>
              <a:rPr lang="en-US" sz="1200" dirty="0">
                <a:solidFill>
                  <a:schemeClr val="accent2">
                    <a:lumMod val="75000"/>
                  </a:schemeClr>
                </a:solidFill>
              </a:rPr>
              <a:t>Application remediation while migrating to Kubernetes</a:t>
            </a:r>
          </a:p>
          <a:p>
            <a:pPr>
              <a:spcAft>
                <a:spcPts val="400"/>
              </a:spcAft>
            </a:pPr>
            <a:r>
              <a:rPr lang="en-US" sz="1200" dirty="0">
                <a:solidFill>
                  <a:srgbClr val="0070C0"/>
                </a:solidFill>
              </a:rPr>
              <a:t>Cloud Services integration </a:t>
            </a:r>
          </a:p>
          <a:p>
            <a:pPr>
              <a:spcAft>
                <a:spcPts val="400"/>
              </a:spcAft>
            </a:pPr>
            <a:r>
              <a:rPr lang="en-US" sz="1200" dirty="0">
                <a:solidFill>
                  <a:srgbClr val="0070C0"/>
                </a:solidFill>
              </a:rPr>
              <a:t>DevSecOps integration </a:t>
            </a:r>
          </a:p>
        </p:txBody>
      </p:sp>
      <p:sp>
        <p:nvSpPr>
          <p:cNvPr id="98" name="TextBox 97">
            <a:extLst>
              <a:ext uri="{FF2B5EF4-FFF2-40B4-BE49-F238E27FC236}">
                <a16:creationId xmlns:a16="http://schemas.microsoft.com/office/drawing/2014/main" id="{5B0FD949-1760-4889-924F-AAD6A1ABD1B1}"/>
              </a:ext>
            </a:extLst>
          </p:cNvPr>
          <p:cNvSpPr txBox="1"/>
          <p:nvPr/>
        </p:nvSpPr>
        <p:spPr>
          <a:xfrm>
            <a:off x="8263373" y="1379358"/>
            <a:ext cx="1584228" cy="1251625"/>
          </a:xfrm>
          <a:prstGeom prst="rect">
            <a:avLst/>
          </a:prstGeom>
          <a:noFill/>
        </p:spPr>
        <p:txBody>
          <a:bodyPr wrap="square" rtlCol="0">
            <a:spAutoFit/>
          </a:bodyPr>
          <a:lstStyle/>
          <a:p>
            <a:pPr>
              <a:spcAft>
                <a:spcPts val="400"/>
              </a:spcAft>
            </a:pPr>
            <a:r>
              <a:rPr lang="en-US" sz="1200" dirty="0">
                <a:solidFill>
                  <a:srgbClr val="0070C0"/>
                </a:solidFill>
              </a:rPr>
              <a:t>Generate unit, functional, and performance test cases</a:t>
            </a:r>
          </a:p>
          <a:p>
            <a:pPr>
              <a:spcAft>
                <a:spcPts val="400"/>
              </a:spcAft>
            </a:pPr>
            <a:r>
              <a:rPr lang="en-US" sz="1200" dirty="0">
                <a:solidFill>
                  <a:srgbClr val="0070C0"/>
                </a:solidFill>
              </a:rPr>
              <a:t>Manage test execution</a:t>
            </a:r>
            <a:endParaRPr lang="en-US" sz="1200" dirty="0"/>
          </a:p>
        </p:txBody>
      </p:sp>
      <p:sp>
        <p:nvSpPr>
          <p:cNvPr id="4" name="Rectangle 3">
            <a:extLst>
              <a:ext uri="{FF2B5EF4-FFF2-40B4-BE49-F238E27FC236}">
                <a16:creationId xmlns:a16="http://schemas.microsoft.com/office/drawing/2014/main" id="{088232B3-C256-4FE9-9840-56D0466BA0AF}"/>
              </a:ext>
            </a:extLst>
          </p:cNvPr>
          <p:cNvSpPr/>
          <p:nvPr/>
        </p:nvSpPr>
        <p:spPr>
          <a:xfrm>
            <a:off x="342495" y="2945062"/>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sp>
        <p:nvSpPr>
          <p:cNvPr id="36" name="Rectangle 35">
            <a:extLst>
              <a:ext uri="{FF2B5EF4-FFF2-40B4-BE49-F238E27FC236}">
                <a16:creationId xmlns:a16="http://schemas.microsoft.com/office/drawing/2014/main" id="{0A3680AD-E700-4B7C-ABCC-495A4B1D832F}"/>
              </a:ext>
            </a:extLst>
          </p:cNvPr>
          <p:cNvSpPr/>
          <p:nvPr/>
        </p:nvSpPr>
        <p:spPr>
          <a:xfrm>
            <a:off x="10081063" y="1057178"/>
            <a:ext cx="944419" cy="307777"/>
          </a:xfrm>
          <a:prstGeom prst="rect">
            <a:avLst/>
          </a:prstGeom>
        </p:spPr>
        <p:txBody>
          <a:bodyPr wrap="square">
            <a:spAutoFit/>
          </a:bodyPr>
          <a:lstStyle/>
          <a:p>
            <a:r>
              <a:rPr lang="en-US" sz="1400" b="1" dirty="0"/>
              <a:t>OPERATE</a:t>
            </a:r>
          </a:p>
        </p:txBody>
      </p:sp>
      <p:sp>
        <p:nvSpPr>
          <p:cNvPr id="37" name="Arrow: Chevron 36">
            <a:extLst>
              <a:ext uri="{FF2B5EF4-FFF2-40B4-BE49-F238E27FC236}">
                <a16:creationId xmlns:a16="http://schemas.microsoft.com/office/drawing/2014/main" id="{F5408886-16EF-4D06-A56E-E5541313A1C2}"/>
              </a:ext>
            </a:extLst>
          </p:cNvPr>
          <p:cNvSpPr/>
          <p:nvPr/>
        </p:nvSpPr>
        <p:spPr>
          <a:xfrm>
            <a:off x="9546563" y="1141281"/>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38" name="TextBox 37">
            <a:extLst>
              <a:ext uri="{FF2B5EF4-FFF2-40B4-BE49-F238E27FC236}">
                <a16:creationId xmlns:a16="http://schemas.microsoft.com/office/drawing/2014/main" id="{9BF772FA-91FD-4340-BB03-0AFFD77DFEF9}"/>
              </a:ext>
            </a:extLst>
          </p:cNvPr>
          <p:cNvSpPr txBox="1"/>
          <p:nvPr/>
        </p:nvSpPr>
        <p:spPr>
          <a:xfrm>
            <a:off x="10002355" y="1379358"/>
            <a:ext cx="1902777" cy="2062103"/>
          </a:xfrm>
          <a:prstGeom prst="rect">
            <a:avLst/>
          </a:prstGeom>
          <a:noFill/>
        </p:spPr>
        <p:txBody>
          <a:bodyPr wrap="square" rtlCol="0">
            <a:spAutoFit/>
          </a:bodyPr>
          <a:lstStyle/>
          <a:p>
            <a:pPr>
              <a:spcAft>
                <a:spcPts val="400"/>
              </a:spcAft>
            </a:pPr>
            <a:r>
              <a:rPr lang="en-US" sz="1200" dirty="0">
                <a:solidFill>
                  <a:srgbClr val="0070C0"/>
                </a:solidFill>
              </a:rPr>
              <a:t>Open-source software metering</a:t>
            </a:r>
          </a:p>
          <a:p>
            <a:pPr>
              <a:spcAft>
                <a:spcPts val="400"/>
              </a:spcAft>
            </a:pPr>
            <a:r>
              <a:rPr lang="en-US" sz="1200" dirty="0">
                <a:solidFill>
                  <a:schemeClr val="accent2">
                    <a:lumMod val="75000"/>
                  </a:schemeClr>
                </a:solidFill>
              </a:rPr>
              <a:t>Manage software vulnerabilities</a:t>
            </a:r>
          </a:p>
          <a:p>
            <a:pPr>
              <a:spcAft>
                <a:spcPts val="400"/>
              </a:spcAft>
            </a:pPr>
            <a:r>
              <a:rPr lang="en-US" sz="1200" dirty="0">
                <a:solidFill>
                  <a:schemeClr val="accent2">
                    <a:lumMod val="75000"/>
                  </a:schemeClr>
                </a:solidFill>
              </a:rPr>
              <a:t>Container management</a:t>
            </a:r>
          </a:p>
          <a:p>
            <a:pPr>
              <a:spcAft>
                <a:spcPts val="400"/>
              </a:spcAft>
            </a:pPr>
            <a:r>
              <a:rPr lang="en-US" sz="1200" dirty="0">
                <a:solidFill>
                  <a:srgbClr val="0070C0"/>
                </a:solidFill>
              </a:rPr>
              <a:t>End to end Telemetry </a:t>
            </a:r>
          </a:p>
          <a:p>
            <a:pPr>
              <a:spcAft>
                <a:spcPts val="400"/>
              </a:spcAft>
            </a:pPr>
            <a:r>
              <a:rPr lang="en-US" sz="1200" dirty="0">
                <a:solidFill>
                  <a:schemeClr val="accent2">
                    <a:lumMod val="75000"/>
                  </a:schemeClr>
                </a:solidFill>
              </a:rPr>
              <a:t>Application debugging</a:t>
            </a:r>
          </a:p>
          <a:p>
            <a:pPr>
              <a:spcAft>
                <a:spcPts val="400"/>
              </a:spcAft>
            </a:pPr>
            <a:endParaRPr lang="en-US" sz="1200" dirty="0">
              <a:solidFill>
                <a:schemeClr val="accent2">
                  <a:lumMod val="75000"/>
                </a:schemeClr>
              </a:solidFill>
            </a:endParaRPr>
          </a:p>
          <a:p>
            <a:pPr>
              <a:spcAft>
                <a:spcPts val="400"/>
              </a:spcAft>
            </a:pPr>
            <a:endParaRPr lang="en-US" sz="1200" dirty="0"/>
          </a:p>
        </p:txBody>
      </p:sp>
      <p:sp>
        <p:nvSpPr>
          <p:cNvPr id="39" name="Rectangle 38">
            <a:extLst>
              <a:ext uri="{FF2B5EF4-FFF2-40B4-BE49-F238E27FC236}">
                <a16:creationId xmlns:a16="http://schemas.microsoft.com/office/drawing/2014/main" id="{0B89E680-D1F0-409D-BEC5-722F69C8A73D}"/>
              </a:ext>
            </a:extLst>
          </p:cNvPr>
          <p:cNvSpPr/>
          <p:nvPr/>
        </p:nvSpPr>
        <p:spPr>
          <a:xfrm>
            <a:off x="8426535" y="3951135"/>
            <a:ext cx="3600940" cy="338554"/>
          </a:xfrm>
          <a:prstGeom prst="rect">
            <a:avLst/>
          </a:prstGeom>
          <a:noFill/>
        </p:spPr>
        <p:txBody>
          <a:bodyPr wrap="square">
            <a:spAutoFit/>
          </a:bodyPr>
          <a:lstStyle/>
          <a:p>
            <a:r>
              <a:rPr lang="en-US" sz="1600" b="1" dirty="0"/>
              <a:t>Integrated test workbench</a:t>
            </a:r>
          </a:p>
        </p:txBody>
      </p:sp>
      <p:sp>
        <p:nvSpPr>
          <p:cNvPr id="40" name="TextBox 39">
            <a:extLst>
              <a:ext uri="{FF2B5EF4-FFF2-40B4-BE49-F238E27FC236}">
                <a16:creationId xmlns:a16="http://schemas.microsoft.com/office/drawing/2014/main" id="{C41F259D-F562-426D-A9E7-B309EDAB574C}"/>
              </a:ext>
            </a:extLst>
          </p:cNvPr>
          <p:cNvSpPr txBox="1"/>
          <p:nvPr/>
        </p:nvSpPr>
        <p:spPr>
          <a:xfrm>
            <a:off x="8423423" y="4264696"/>
            <a:ext cx="3462222" cy="430887"/>
          </a:xfrm>
          <a:prstGeom prst="rect">
            <a:avLst/>
          </a:prstGeom>
          <a:noFill/>
        </p:spPr>
        <p:txBody>
          <a:bodyPr wrap="square" rtlCol="0">
            <a:spAutoFit/>
          </a:bodyPr>
          <a:lstStyle>
            <a:defPPr>
              <a:defRPr lang="en-US"/>
            </a:defPPr>
            <a:lvl1pPr>
              <a:defRPr sz="1000"/>
            </a:lvl1pPr>
          </a:lstStyle>
          <a:p>
            <a:pPr algn="just"/>
            <a:r>
              <a:rPr lang="en-US" sz="1100" dirty="0"/>
              <a:t>Integrate test automation with the design and development automation.</a:t>
            </a:r>
          </a:p>
        </p:txBody>
      </p:sp>
      <p:sp>
        <p:nvSpPr>
          <p:cNvPr id="41" name="TextBox 40">
            <a:extLst>
              <a:ext uri="{FF2B5EF4-FFF2-40B4-BE49-F238E27FC236}">
                <a16:creationId xmlns:a16="http://schemas.microsoft.com/office/drawing/2014/main" id="{895CEB2F-0966-4F70-B0D3-6B79ABE6AAD4}"/>
              </a:ext>
            </a:extLst>
          </p:cNvPr>
          <p:cNvSpPr txBox="1"/>
          <p:nvPr/>
        </p:nvSpPr>
        <p:spPr>
          <a:xfrm>
            <a:off x="8416641" y="4840570"/>
            <a:ext cx="2151503" cy="338554"/>
          </a:xfrm>
          <a:prstGeom prst="rect">
            <a:avLst/>
          </a:prstGeom>
          <a:noFill/>
        </p:spPr>
        <p:txBody>
          <a:bodyPr wrap="square" rtlCol="0">
            <a:spAutoFit/>
          </a:bodyPr>
          <a:lstStyle/>
          <a:p>
            <a:r>
              <a:rPr lang="en-US" sz="1600" b="1" dirty="0"/>
              <a:t>Why?</a:t>
            </a:r>
            <a:endParaRPr lang="en-US" sz="2000" b="1" dirty="0"/>
          </a:p>
        </p:txBody>
      </p:sp>
      <p:sp>
        <p:nvSpPr>
          <p:cNvPr id="46" name="TextBox 45">
            <a:extLst>
              <a:ext uri="{FF2B5EF4-FFF2-40B4-BE49-F238E27FC236}">
                <a16:creationId xmlns:a16="http://schemas.microsoft.com/office/drawing/2014/main" id="{AABFF8A1-F5B1-4F52-9867-FF977C2DA4D8}"/>
              </a:ext>
            </a:extLst>
          </p:cNvPr>
          <p:cNvSpPr txBox="1"/>
          <p:nvPr/>
        </p:nvSpPr>
        <p:spPr>
          <a:xfrm>
            <a:off x="8429142" y="5732615"/>
            <a:ext cx="2151503" cy="338554"/>
          </a:xfrm>
          <a:prstGeom prst="rect">
            <a:avLst/>
          </a:prstGeom>
          <a:noFill/>
        </p:spPr>
        <p:txBody>
          <a:bodyPr wrap="square" rtlCol="0">
            <a:spAutoFit/>
          </a:bodyPr>
          <a:lstStyle/>
          <a:p>
            <a:r>
              <a:rPr lang="en-US" sz="1600" b="1" dirty="0"/>
              <a:t>Benefits</a:t>
            </a:r>
            <a:endParaRPr lang="en-US" sz="2000" b="1" dirty="0"/>
          </a:p>
        </p:txBody>
      </p:sp>
      <p:sp>
        <p:nvSpPr>
          <p:cNvPr id="47" name="TextBox 46">
            <a:extLst>
              <a:ext uri="{FF2B5EF4-FFF2-40B4-BE49-F238E27FC236}">
                <a16:creationId xmlns:a16="http://schemas.microsoft.com/office/drawing/2014/main" id="{582B11A3-EA0F-45DB-B9C3-F0760A253C19}"/>
              </a:ext>
            </a:extLst>
          </p:cNvPr>
          <p:cNvSpPr txBox="1"/>
          <p:nvPr/>
        </p:nvSpPr>
        <p:spPr>
          <a:xfrm>
            <a:off x="8429142" y="5134589"/>
            <a:ext cx="3442432" cy="430887"/>
          </a:xfrm>
          <a:prstGeom prst="rect">
            <a:avLst/>
          </a:prstGeom>
          <a:noFill/>
        </p:spPr>
        <p:txBody>
          <a:bodyPr wrap="square" rtlCol="0">
            <a:spAutoFit/>
          </a:bodyPr>
          <a:lstStyle/>
          <a:p>
            <a:pPr algn="just"/>
            <a:r>
              <a:rPr lang="en-US" sz="1100" dirty="0"/>
              <a:t>Lack of testing traceability with design, hence missing out on critical NFR while testing . </a:t>
            </a:r>
          </a:p>
        </p:txBody>
      </p:sp>
      <p:sp>
        <p:nvSpPr>
          <p:cNvPr id="48" name="TextBox 47">
            <a:extLst>
              <a:ext uri="{FF2B5EF4-FFF2-40B4-BE49-F238E27FC236}">
                <a16:creationId xmlns:a16="http://schemas.microsoft.com/office/drawing/2014/main" id="{8EAA0CBF-C59D-4DA3-8BFE-D710F51027CE}"/>
              </a:ext>
            </a:extLst>
          </p:cNvPr>
          <p:cNvSpPr txBox="1"/>
          <p:nvPr/>
        </p:nvSpPr>
        <p:spPr>
          <a:xfrm>
            <a:off x="8429142" y="6029683"/>
            <a:ext cx="3442432" cy="261610"/>
          </a:xfrm>
          <a:prstGeom prst="rect">
            <a:avLst/>
          </a:prstGeom>
          <a:noFill/>
        </p:spPr>
        <p:txBody>
          <a:bodyPr wrap="square" rtlCol="0">
            <a:spAutoFit/>
          </a:bodyPr>
          <a:lstStyle/>
          <a:p>
            <a:pPr algn="just"/>
            <a:r>
              <a:rPr lang="en-US" sz="1100" dirty="0"/>
              <a:t>Enable shift left testing to uncover early failures</a:t>
            </a:r>
          </a:p>
        </p:txBody>
      </p:sp>
      <p:sp>
        <p:nvSpPr>
          <p:cNvPr id="2" name="Slide Number Placeholder 1">
            <a:extLst>
              <a:ext uri="{FF2B5EF4-FFF2-40B4-BE49-F238E27FC236}">
                <a16:creationId xmlns:a16="http://schemas.microsoft.com/office/drawing/2014/main" id="{262EAFD4-38AA-4590-AF1D-1FADCDCD1A61}"/>
              </a:ext>
            </a:extLst>
          </p:cNvPr>
          <p:cNvSpPr>
            <a:spLocks noGrp="1"/>
          </p:cNvSpPr>
          <p:nvPr>
            <p:ph type="sldNum" sz="quarter" idx="12"/>
          </p:nvPr>
        </p:nvSpPr>
        <p:spPr/>
        <p:txBody>
          <a:bodyPr/>
          <a:lstStyle/>
          <a:p>
            <a:fld id="{910603E9-62B6-4E5D-B9E4-D3B69751664A}" type="slidenum">
              <a:rPr lang="en-US" smtClean="0"/>
              <a:pPr/>
              <a:t>15</a:t>
            </a:fld>
            <a:endParaRPr lang="en-US" dirty="0"/>
          </a:p>
        </p:txBody>
      </p:sp>
      <p:grpSp>
        <p:nvGrpSpPr>
          <p:cNvPr id="77" name="Group 76">
            <a:extLst>
              <a:ext uri="{FF2B5EF4-FFF2-40B4-BE49-F238E27FC236}">
                <a16:creationId xmlns:a16="http://schemas.microsoft.com/office/drawing/2014/main" id="{E9BD30D1-441F-4692-BD41-FEEE01FD1E80}"/>
              </a:ext>
            </a:extLst>
          </p:cNvPr>
          <p:cNvGrpSpPr/>
          <p:nvPr/>
        </p:nvGrpSpPr>
        <p:grpSpPr>
          <a:xfrm>
            <a:off x="113886" y="49797"/>
            <a:ext cx="586435" cy="486013"/>
            <a:chOff x="4189439" y="1684593"/>
            <a:chExt cx="3846910" cy="3196749"/>
          </a:xfrm>
        </p:grpSpPr>
        <p:grpSp>
          <p:nvGrpSpPr>
            <p:cNvPr id="105" name="Group 104">
              <a:extLst>
                <a:ext uri="{FF2B5EF4-FFF2-40B4-BE49-F238E27FC236}">
                  <a16:creationId xmlns:a16="http://schemas.microsoft.com/office/drawing/2014/main" id="{68A34FD8-E249-4858-A6CA-95DAB71CC0D6}"/>
                </a:ext>
              </a:extLst>
            </p:cNvPr>
            <p:cNvGrpSpPr/>
            <p:nvPr/>
          </p:nvGrpSpPr>
          <p:grpSpPr>
            <a:xfrm>
              <a:off x="4189439" y="1684593"/>
              <a:ext cx="3846910" cy="3196749"/>
              <a:chOff x="2870539" y="971311"/>
              <a:chExt cx="3329808" cy="2724282"/>
            </a:xfrm>
          </p:grpSpPr>
          <p:grpSp>
            <p:nvGrpSpPr>
              <p:cNvPr id="108" name="Group 107">
                <a:extLst>
                  <a:ext uri="{FF2B5EF4-FFF2-40B4-BE49-F238E27FC236}">
                    <a16:creationId xmlns:a16="http://schemas.microsoft.com/office/drawing/2014/main" id="{9EEF057F-67AB-4513-8472-B57137975EA9}"/>
                  </a:ext>
                </a:extLst>
              </p:cNvPr>
              <p:cNvGrpSpPr/>
              <p:nvPr/>
            </p:nvGrpSpPr>
            <p:grpSpPr>
              <a:xfrm>
                <a:off x="2883040" y="1000182"/>
                <a:ext cx="1327506" cy="891004"/>
                <a:chOff x="2639696" y="1185025"/>
                <a:chExt cx="1327506" cy="891004"/>
              </a:xfrm>
            </p:grpSpPr>
            <p:sp>
              <p:nvSpPr>
                <p:cNvPr id="130" name="Freeform 15">
                  <a:extLst>
                    <a:ext uri="{FF2B5EF4-FFF2-40B4-BE49-F238E27FC236}">
                      <a16:creationId xmlns:a16="http://schemas.microsoft.com/office/drawing/2014/main" id="{4C28ACF3-0CA6-4EA7-90F2-372F8AB0D924}"/>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1" name="Freeform 16">
                  <a:extLst>
                    <a:ext uri="{FF2B5EF4-FFF2-40B4-BE49-F238E27FC236}">
                      <a16:creationId xmlns:a16="http://schemas.microsoft.com/office/drawing/2014/main" id="{D6C69432-FD1E-4137-BB6A-0F6731A42CC8}"/>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2" name="Freeform 17">
                  <a:extLst>
                    <a:ext uri="{FF2B5EF4-FFF2-40B4-BE49-F238E27FC236}">
                      <a16:creationId xmlns:a16="http://schemas.microsoft.com/office/drawing/2014/main" id="{95946D22-B601-44C1-9932-065407F3A72C}"/>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33" name="Picture 2" descr="http://mplus/sites/default/files/microsite/icondownload/Mainframe-modernization_0.png">
                  <a:extLst>
                    <a:ext uri="{FF2B5EF4-FFF2-40B4-BE49-F238E27FC236}">
                      <a16:creationId xmlns:a16="http://schemas.microsoft.com/office/drawing/2014/main" id="{24F4EB20-74CA-4C78-BA52-EF4AABFB0548}"/>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E28EFF9D-250A-4D58-B0F4-B43BC8858F06}"/>
                  </a:ext>
                </a:extLst>
              </p:cNvPr>
              <p:cNvGrpSpPr/>
              <p:nvPr/>
            </p:nvGrpSpPr>
            <p:grpSpPr>
              <a:xfrm>
                <a:off x="4888590" y="971311"/>
                <a:ext cx="1311757" cy="922504"/>
                <a:chOff x="4954956" y="1178276"/>
                <a:chExt cx="1311757" cy="922504"/>
              </a:xfrm>
            </p:grpSpPr>
            <p:sp>
              <p:nvSpPr>
                <p:cNvPr id="127" name="Freeform 6">
                  <a:extLst>
                    <a:ext uri="{FF2B5EF4-FFF2-40B4-BE49-F238E27FC236}">
                      <a16:creationId xmlns:a16="http://schemas.microsoft.com/office/drawing/2014/main" id="{A5963650-5595-4186-9BCB-6F583275CD8C}"/>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8" name="Freeform 7">
                  <a:extLst>
                    <a:ext uri="{FF2B5EF4-FFF2-40B4-BE49-F238E27FC236}">
                      <a16:creationId xmlns:a16="http://schemas.microsoft.com/office/drawing/2014/main" id="{1EA148D0-8191-4491-8739-0D338F3E0587}"/>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9" name="Freeform 8">
                  <a:extLst>
                    <a:ext uri="{FF2B5EF4-FFF2-40B4-BE49-F238E27FC236}">
                      <a16:creationId xmlns:a16="http://schemas.microsoft.com/office/drawing/2014/main" id="{318D6D8C-5E29-4FFE-8EF1-EAB7CFCE81BC}"/>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95538B7F-D163-4FF3-9875-47C06825B1F4}"/>
                  </a:ext>
                </a:extLst>
              </p:cNvPr>
              <p:cNvGrpSpPr/>
              <p:nvPr/>
            </p:nvGrpSpPr>
            <p:grpSpPr>
              <a:xfrm>
                <a:off x="4125810" y="2383836"/>
                <a:ext cx="922504" cy="1311757"/>
                <a:chOff x="3993078" y="2598175"/>
                <a:chExt cx="922504" cy="1311757"/>
              </a:xfrm>
            </p:grpSpPr>
            <p:grpSp>
              <p:nvGrpSpPr>
                <p:cNvPr id="123" name="Group 122">
                  <a:extLst>
                    <a:ext uri="{FF2B5EF4-FFF2-40B4-BE49-F238E27FC236}">
                      <a16:creationId xmlns:a16="http://schemas.microsoft.com/office/drawing/2014/main" id="{147C8FCA-B9D5-4E39-8911-C60805D28C94}"/>
                    </a:ext>
                  </a:extLst>
                </p:cNvPr>
                <p:cNvGrpSpPr/>
                <p:nvPr/>
              </p:nvGrpSpPr>
              <p:grpSpPr>
                <a:xfrm rot="17571916">
                  <a:off x="3798451" y="2792802"/>
                  <a:ext cx="1311757" cy="922504"/>
                  <a:chOff x="3620180" y="2516827"/>
                  <a:chExt cx="1791935" cy="1260194"/>
                </a:xfrm>
              </p:grpSpPr>
              <p:sp>
                <p:nvSpPr>
                  <p:cNvPr id="125" name="Freeform 13">
                    <a:extLst>
                      <a:ext uri="{FF2B5EF4-FFF2-40B4-BE49-F238E27FC236}">
                        <a16:creationId xmlns:a16="http://schemas.microsoft.com/office/drawing/2014/main" id="{78E9D798-3605-4F05-9BF4-BCFD10A1556A}"/>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6" name="Freeform 14">
                    <a:extLst>
                      <a:ext uri="{FF2B5EF4-FFF2-40B4-BE49-F238E27FC236}">
                        <a16:creationId xmlns:a16="http://schemas.microsoft.com/office/drawing/2014/main" id="{8DC044B6-A5BB-48F0-87CE-6104B35B4591}"/>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24" name="Picture 123" descr="A picture containing looking, computer, computer, shirt&#10;&#10;Description automatically generated">
                  <a:extLst>
                    <a:ext uri="{FF2B5EF4-FFF2-40B4-BE49-F238E27FC236}">
                      <a16:creationId xmlns:a16="http://schemas.microsoft.com/office/drawing/2014/main" id="{A4FFD8A6-375B-4928-A1E8-8263EFE1A406}"/>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11" name="Group 110">
                <a:extLst>
                  <a:ext uri="{FF2B5EF4-FFF2-40B4-BE49-F238E27FC236}">
                    <a16:creationId xmlns:a16="http://schemas.microsoft.com/office/drawing/2014/main" id="{03DC1543-4195-49C1-A883-905A347E00C2}"/>
                  </a:ext>
                </a:extLst>
              </p:cNvPr>
              <p:cNvGrpSpPr/>
              <p:nvPr/>
            </p:nvGrpSpPr>
            <p:grpSpPr>
              <a:xfrm>
                <a:off x="2870539" y="2006315"/>
                <a:ext cx="1311757" cy="922504"/>
                <a:chOff x="2641945" y="2213280"/>
                <a:chExt cx="1311757" cy="922504"/>
              </a:xfrm>
            </p:grpSpPr>
            <p:sp>
              <p:nvSpPr>
                <p:cNvPr id="119" name="Freeform 12">
                  <a:extLst>
                    <a:ext uri="{FF2B5EF4-FFF2-40B4-BE49-F238E27FC236}">
                      <a16:creationId xmlns:a16="http://schemas.microsoft.com/office/drawing/2014/main" id="{34B5362E-5C96-48C0-A99F-6D9BD3A08F8A}"/>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20" name="Group 119">
                  <a:extLst>
                    <a:ext uri="{FF2B5EF4-FFF2-40B4-BE49-F238E27FC236}">
                      <a16:creationId xmlns:a16="http://schemas.microsoft.com/office/drawing/2014/main" id="{FEA80E1D-C01C-46D3-8F99-B2A8A5406430}"/>
                    </a:ext>
                  </a:extLst>
                </p:cNvPr>
                <p:cNvGrpSpPr/>
                <p:nvPr/>
              </p:nvGrpSpPr>
              <p:grpSpPr>
                <a:xfrm>
                  <a:off x="2641945" y="2213280"/>
                  <a:ext cx="1311757" cy="922504"/>
                  <a:chOff x="3620180" y="2516827"/>
                  <a:chExt cx="1791935" cy="1260194"/>
                </a:xfrm>
              </p:grpSpPr>
              <p:sp>
                <p:nvSpPr>
                  <p:cNvPr id="121" name="Freeform 13">
                    <a:extLst>
                      <a:ext uri="{FF2B5EF4-FFF2-40B4-BE49-F238E27FC236}">
                        <a16:creationId xmlns:a16="http://schemas.microsoft.com/office/drawing/2014/main" id="{459AD078-054A-49D3-8AC7-2D84866A8371}"/>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2" name="Freeform 14">
                    <a:extLst>
                      <a:ext uri="{FF2B5EF4-FFF2-40B4-BE49-F238E27FC236}">
                        <a16:creationId xmlns:a16="http://schemas.microsoft.com/office/drawing/2014/main" id="{42763166-5420-463F-8B44-26FFCF418A78}"/>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12" name="Group 111">
                <a:extLst>
                  <a:ext uri="{FF2B5EF4-FFF2-40B4-BE49-F238E27FC236}">
                    <a16:creationId xmlns:a16="http://schemas.microsoft.com/office/drawing/2014/main" id="{6CE4623E-A5F1-4962-AA22-600E74AFB426}"/>
                  </a:ext>
                </a:extLst>
              </p:cNvPr>
              <p:cNvGrpSpPr/>
              <p:nvPr/>
            </p:nvGrpSpPr>
            <p:grpSpPr>
              <a:xfrm>
                <a:off x="4860342" y="2031065"/>
                <a:ext cx="1327506" cy="891004"/>
                <a:chOff x="4941456" y="2238030"/>
                <a:chExt cx="1327506" cy="891004"/>
              </a:xfrm>
            </p:grpSpPr>
            <p:sp>
              <p:nvSpPr>
                <p:cNvPr id="115" name="Freeform 9">
                  <a:extLst>
                    <a:ext uri="{FF2B5EF4-FFF2-40B4-BE49-F238E27FC236}">
                      <a16:creationId xmlns:a16="http://schemas.microsoft.com/office/drawing/2014/main" id="{CDA591A7-689F-4E9E-A7DD-E1E15968293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6" name="Freeform 10">
                  <a:extLst>
                    <a:ext uri="{FF2B5EF4-FFF2-40B4-BE49-F238E27FC236}">
                      <a16:creationId xmlns:a16="http://schemas.microsoft.com/office/drawing/2014/main" id="{4F98A996-6215-4F42-AF35-D3A70A89A4C3}"/>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7" name="Freeform 11">
                  <a:extLst>
                    <a:ext uri="{FF2B5EF4-FFF2-40B4-BE49-F238E27FC236}">
                      <a16:creationId xmlns:a16="http://schemas.microsoft.com/office/drawing/2014/main" id="{01962613-120F-4D84-B5E2-88509547B8A6}"/>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8" name="Picture 8" descr="http://mplus/sites/default/files/microsite/icondownload/Cloud-migration-thumb.png">
                  <a:extLst>
                    <a:ext uri="{FF2B5EF4-FFF2-40B4-BE49-F238E27FC236}">
                      <a16:creationId xmlns:a16="http://schemas.microsoft.com/office/drawing/2014/main" id="{6E5094F8-A127-452F-846E-F16A38C6963A}"/>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Freeform 5">
                <a:extLst>
                  <a:ext uri="{FF2B5EF4-FFF2-40B4-BE49-F238E27FC236}">
                    <a16:creationId xmlns:a16="http://schemas.microsoft.com/office/drawing/2014/main" id="{E5FED86C-E60E-42ED-B441-E802C2B36F55}"/>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4" name="Picture 113" descr="A picture containing shirt&#10;&#10;Description automatically generated">
                <a:extLst>
                  <a:ext uri="{FF2B5EF4-FFF2-40B4-BE49-F238E27FC236}">
                    <a16:creationId xmlns:a16="http://schemas.microsoft.com/office/drawing/2014/main" id="{F18D2BBC-C171-4F08-B552-F8A8460E4D83}"/>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06" name="Picture 6" descr="http://mplus/sites/default/files/microsite/icondownload/Transformation_0.png">
              <a:extLst>
                <a:ext uri="{FF2B5EF4-FFF2-40B4-BE49-F238E27FC236}">
                  <a16:creationId xmlns:a16="http://schemas.microsoft.com/office/drawing/2014/main" id="{66313DF6-68E1-4277-919B-5D720D185B84}"/>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http://mplus/sites/default/files/microsite/icondownload/Cloud-operation-system.png">
              <a:extLst>
                <a:ext uri="{FF2B5EF4-FFF2-40B4-BE49-F238E27FC236}">
                  <a16:creationId xmlns:a16="http://schemas.microsoft.com/office/drawing/2014/main" id="{F93D3B28-930E-4B4C-B420-7814EB9E9613}"/>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4465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3958" y="-3784"/>
            <a:ext cx="9747736" cy="851452"/>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Cloud Native Development platform – UX Layer</a:t>
            </a:r>
          </a:p>
          <a:p>
            <a:endParaRPr lang="en-US" sz="2133"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CA5EBC04-C931-4907-9DE8-338D45A079C9}"/>
              </a:ext>
            </a:extLst>
          </p:cNvPr>
          <p:cNvSpPr/>
          <p:nvPr/>
        </p:nvSpPr>
        <p:spPr>
          <a:xfrm>
            <a:off x="1925710" y="562398"/>
            <a:ext cx="10266289" cy="4505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4" name="Rectangle 13">
            <a:extLst>
              <a:ext uri="{FF2B5EF4-FFF2-40B4-BE49-F238E27FC236}">
                <a16:creationId xmlns:a16="http://schemas.microsoft.com/office/drawing/2014/main" id="{771478B2-DACD-44E7-9133-BDC0A899F80F}"/>
              </a:ext>
            </a:extLst>
          </p:cNvPr>
          <p:cNvSpPr/>
          <p:nvPr/>
        </p:nvSpPr>
        <p:spPr>
          <a:xfrm>
            <a:off x="-10160" y="562399"/>
            <a:ext cx="1935870" cy="45058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5" name="Rectangle 14">
            <a:extLst>
              <a:ext uri="{FF2B5EF4-FFF2-40B4-BE49-F238E27FC236}">
                <a16:creationId xmlns:a16="http://schemas.microsoft.com/office/drawing/2014/main" id="{3A5B58E0-5E72-4934-A088-09A857885C8C}"/>
              </a:ext>
            </a:extLst>
          </p:cNvPr>
          <p:cNvSpPr/>
          <p:nvPr/>
        </p:nvSpPr>
        <p:spPr>
          <a:xfrm>
            <a:off x="-10160" y="1601921"/>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19" name="TextBox 18">
            <a:extLst>
              <a:ext uri="{FF2B5EF4-FFF2-40B4-BE49-F238E27FC236}">
                <a16:creationId xmlns:a16="http://schemas.microsoft.com/office/drawing/2014/main" id="{AD0964D6-6058-4508-BFE0-1ACB330510ED}"/>
              </a:ext>
            </a:extLst>
          </p:cNvPr>
          <p:cNvSpPr txBox="1"/>
          <p:nvPr/>
        </p:nvSpPr>
        <p:spPr>
          <a:xfrm>
            <a:off x="2039180" y="674130"/>
            <a:ext cx="9171356" cy="215444"/>
          </a:xfrm>
          <a:prstGeom prst="rect">
            <a:avLst/>
          </a:prstGeom>
          <a:noFill/>
        </p:spPr>
        <p:txBody>
          <a:bodyPr wrap="square" lIns="0" tIns="0" rIns="0" bIns="0" rtlCol="0">
            <a:spAutoFit/>
          </a:bodyPr>
          <a:lstStyle/>
          <a:p>
            <a:pPr>
              <a:spcBef>
                <a:spcPts val="800"/>
              </a:spcBef>
              <a:spcAft>
                <a:spcPts val="800"/>
              </a:spcAft>
            </a:pPr>
            <a:r>
              <a:rPr lang="en-US" sz="1400" dirty="0">
                <a:latin typeface="Arial" panose="020B0604020202020204" pitchFamily="34" charset="0"/>
                <a:cs typeface="Arial" panose="020B0604020202020204" pitchFamily="34" charset="0"/>
              </a:rPr>
              <a:t>Significantly improve productivity by at least 40% across the entire UI lifecycle from prototyping to testing</a:t>
            </a:r>
          </a:p>
        </p:txBody>
      </p:sp>
      <p:sp>
        <p:nvSpPr>
          <p:cNvPr id="25" name="Rectangle 24">
            <a:extLst>
              <a:ext uri="{FF2B5EF4-FFF2-40B4-BE49-F238E27FC236}">
                <a16:creationId xmlns:a16="http://schemas.microsoft.com/office/drawing/2014/main" id="{1E7D283F-6344-49EC-BBE9-482FE67337E2}"/>
              </a:ext>
            </a:extLst>
          </p:cNvPr>
          <p:cNvSpPr/>
          <p:nvPr/>
        </p:nvSpPr>
        <p:spPr>
          <a:xfrm>
            <a:off x="2023847" y="2087179"/>
            <a:ext cx="1060837" cy="307777"/>
          </a:xfrm>
          <a:prstGeom prst="rect">
            <a:avLst/>
          </a:prstGeom>
        </p:spPr>
        <p:txBody>
          <a:bodyPr wrap="square">
            <a:spAutoFit/>
          </a:bodyPr>
          <a:lstStyle/>
          <a:p>
            <a:r>
              <a:rPr lang="en-US" sz="1400" b="1" dirty="0"/>
              <a:t>PROTOTYPE</a:t>
            </a:r>
          </a:p>
        </p:txBody>
      </p:sp>
      <p:sp>
        <p:nvSpPr>
          <p:cNvPr id="26" name="Rectangle 25">
            <a:extLst>
              <a:ext uri="{FF2B5EF4-FFF2-40B4-BE49-F238E27FC236}">
                <a16:creationId xmlns:a16="http://schemas.microsoft.com/office/drawing/2014/main" id="{D2D93DB6-95A4-40CF-A39F-C817DA497CFB}"/>
              </a:ext>
            </a:extLst>
          </p:cNvPr>
          <p:cNvSpPr/>
          <p:nvPr/>
        </p:nvSpPr>
        <p:spPr>
          <a:xfrm>
            <a:off x="2023847" y="2832349"/>
            <a:ext cx="839797" cy="523220"/>
          </a:xfrm>
          <a:prstGeom prst="rect">
            <a:avLst/>
          </a:prstGeom>
        </p:spPr>
        <p:txBody>
          <a:bodyPr wrap="square">
            <a:spAutoFit/>
          </a:bodyPr>
          <a:lstStyle/>
          <a:p>
            <a:r>
              <a:rPr lang="en-US" sz="1400" b="1" dirty="0"/>
              <a:t>VISUAL</a:t>
            </a:r>
          </a:p>
          <a:p>
            <a:r>
              <a:rPr lang="en-US" sz="1400" b="1" dirty="0"/>
              <a:t>DESIGN</a:t>
            </a:r>
          </a:p>
        </p:txBody>
      </p:sp>
      <p:sp>
        <p:nvSpPr>
          <p:cNvPr id="27" name="Rectangle 26">
            <a:extLst>
              <a:ext uri="{FF2B5EF4-FFF2-40B4-BE49-F238E27FC236}">
                <a16:creationId xmlns:a16="http://schemas.microsoft.com/office/drawing/2014/main" id="{C18777E8-4EDB-484D-A6D2-A0FC09103DE3}"/>
              </a:ext>
            </a:extLst>
          </p:cNvPr>
          <p:cNvSpPr/>
          <p:nvPr/>
        </p:nvSpPr>
        <p:spPr>
          <a:xfrm>
            <a:off x="2023847" y="4033815"/>
            <a:ext cx="907019" cy="307777"/>
          </a:xfrm>
          <a:prstGeom prst="rect">
            <a:avLst/>
          </a:prstGeom>
        </p:spPr>
        <p:txBody>
          <a:bodyPr wrap="square">
            <a:spAutoFit/>
          </a:bodyPr>
          <a:lstStyle/>
          <a:p>
            <a:r>
              <a:rPr lang="en-US" sz="1400" b="1" dirty="0"/>
              <a:t>DEVELOP</a:t>
            </a:r>
          </a:p>
        </p:txBody>
      </p:sp>
      <p:sp>
        <p:nvSpPr>
          <p:cNvPr id="28" name="Rectangle 27">
            <a:extLst>
              <a:ext uri="{FF2B5EF4-FFF2-40B4-BE49-F238E27FC236}">
                <a16:creationId xmlns:a16="http://schemas.microsoft.com/office/drawing/2014/main" id="{021041C3-9E90-4A91-9A8D-12DE2FBBAEAC}"/>
              </a:ext>
            </a:extLst>
          </p:cNvPr>
          <p:cNvSpPr/>
          <p:nvPr/>
        </p:nvSpPr>
        <p:spPr>
          <a:xfrm>
            <a:off x="2023847" y="5043088"/>
            <a:ext cx="944419" cy="307777"/>
          </a:xfrm>
          <a:prstGeom prst="rect">
            <a:avLst/>
          </a:prstGeom>
        </p:spPr>
        <p:txBody>
          <a:bodyPr wrap="square">
            <a:spAutoFit/>
          </a:bodyPr>
          <a:lstStyle/>
          <a:p>
            <a:r>
              <a:rPr lang="en-US" sz="1400" b="1" dirty="0"/>
              <a:t>TEST</a:t>
            </a:r>
          </a:p>
        </p:txBody>
      </p:sp>
      <p:sp>
        <p:nvSpPr>
          <p:cNvPr id="29" name="Rectangle 28">
            <a:extLst>
              <a:ext uri="{FF2B5EF4-FFF2-40B4-BE49-F238E27FC236}">
                <a16:creationId xmlns:a16="http://schemas.microsoft.com/office/drawing/2014/main" id="{706C810F-72BE-44D4-9725-9812995A2084}"/>
              </a:ext>
            </a:extLst>
          </p:cNvPr>
          <p:cNvSpPr/>
          <p:nvPr/>
        </p:nvSpPr>
        <p:spPr>
          <a:xfrm>
            <a:off x="3286836" y="20360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Drag &amp; drop wireframe creation*</a:t>
            </a:r>
          </a:p>
        </p:txBody>
      </p:sp>
      <p:sp>
        <p:nvSpPr>
          <p:cNvPr id="31" name="Rectangle 30">
            <a:extLst>
              <a:ext uri="{FF2B5EF4-FFF2-40B4-BE49-F238E27FC236}">
                <a16:creationId xmlns:a16="http://schemas.microsoft.com/office/drawing/2014/main" id="{D5761FA6-BA69-487A-BCE7-64B1266FEE87}"/>
              </a:ext>
            </a:extLst>
          </p:cNvPr>
          <p:cNvSpPr/>
          <p:nvPr/>
        </p:nvSpPr>
        <p:spPr>
          <a:xfrm>
            <a:off x="3286836" y="2680641"/>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Live Enterprise Design</a:t>
            </a:r>
          </a:p>
        </p:txBody>
      </p:sp>
      <p:sp>
        <p:nvSpPr>
          <p:cNvPr id="32" name="Rectangle 31">
            <a:extLst>
              <a:ext uri="{FF2B5EF4-FFF2-40B4-BE49-F238E27FC236}">
                <a16:creationId xmlns:a16="http://schemas.microsoft.com/office/drawing/2014/main" id="{B2C5BF1D-B054-4EFF-A394-2A5366BAFFC0}"/>
              </a:ext>
            </a:extLst>
          </p:cNvPr>
          <p:cNvSpPr/>
          <p:nvPr/>
        </p:nvSpPr>
        <p:spPr>
          <a:xfrm>
            <a:off x="3286836" y="3152955"/>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Drag &amp; Drop Designer*</a:t>
            </a:r>
          </a:p>
        </p:txBody>
      </p:sp>
      <p:sp>
        <p:nvSpPr>
          <p:cNvPr id="36" name="Rectangle 35">
            <a:extLst>
              <a:ext uri="{FF2B5EF4-FFF2-40B4-BE49-F238E27FC236}">
                <a16:creationId xmlns:a16="http://schemas.microsoft.com/office/drawing/2014/main" id="{73FA5704-5AB5-4172-9477-A389D3800904}"/>
              </a:ext>
            </a:extLst>
          </p:cNvPr>
          <p:cNvSpPr/>
          <p:nvPr/>
        </p:nvSpPr>
        <p:spPr>
          <a:xfrm>
            <a:off x="3286836" y="4901960"/>
            <a:ext cx="11887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App flow recording</a:t>
            </a:r>
          </a:p>
        </p:txBody>
      </p:sp>
      <p:sp>
        <p:nvSpPr>
          <p:cNvPr id="37" name="Rectangle 36">
            <a:extLst>
              <a:ext uri="{FF2B5EF4-FFF2-40B4-BE49-F238E27FC236}">
                <a16:creationId xmlns:a16="http://schemas.microsoft.com/office/drawing/2014/main" id="{13E475FB-31E2-4DCB-8E74-A0FE59F73B79}"/>
              </a:ext>
            </a:extLst>
          </p:cNvPr>
          <p:cNvSpPr/>
          <p:nvPr/>
        </p:nvSpPr>
        <p:spPr>
          <a:xfrm>
            <a:off x="4989731" y="2680641"/>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Component Repository*</a:t>
            </a:r>
          </a:p>
        </p:txBody>
      </p:sp>
      <p:sp>
        <p:nvSpPr>
          <p:cNvPr id="38" name="Rectangle 37">
            <a:extLst>
              <a:ext uri="{FF2B5EF4-FFF2-40B4-BE49-F238E27FC236}">
                <a16:creationId xmlns:a16="http://schemas.microsoft.com/office/drawing/2014/main" id="{E2472319-77E9-40D7-9D8D-D726E3ADE1E2}"/>
              </a:ext>
            </a:extLst>
          </p:cNvPr>
          <p:cNvSpPr/>
          <p:nvPr/>
        </p:nvSpPr>
        <p:spPr>
          <a:xfrm>
            <a:off x="4567712" y="4901960"/>
            <a:ext cx="11887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Behavior-driven testing</a:t>
            </a:r>
          </a:p>
        </p:txBody>
      </p:sp>
      <p:sp>
        <p:nvSpPr>
          <p:cNvPr id="39" name="Rectangle 38">
            <a:extLst>
              <a:ext uri="{FF2B5EF4-FFF2-40B4-BE49-F238E27FC236}">
                <a16:creationId xmlns:a16="http://schemas.microsoft.com/office/drawing/2014/main" id="{52D0AAAF-3EAF-4990-B755-BB7B2D483225}"/>
              </a:ext>
            </a:extLst>
          </p:cNvPr>
          <p:cNvSpPr/>
          <p:nvPr/>
        </p:nvSpPr>
        <p:spPr>
          <a:xfrm>
            <a:off x="5848588" y="4901960"/>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UI performance</a:t>
            </a:r>
          </a:p>
        </p:txBody>
      </p:sp>
      <p:sp>
        <p:nvSpPr>
          <p:cNvPr id="42" name="Rectangle 41">
            <a:extLst>
              <a:ext uri="{FF2B5EF4-FFF2-40B4-BE49-F238E27FC236}">
                <a16:creationId xmlns:a16="http://schemas.microsoft.com/office/drawing/2014/main" id="{AD328499-AF04-4247-9184-F5D874482AC4}"/>
              </a:ext>
            </a:extLst>
          </p:cNvPr>
          <p:cNvSpPr/>
          <p:nvPr/>
        </p:nvSpPr>
        <p:spPr>
          <a:xfrm>
            <a:off x="6672263" y="42593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UI to API / service binding</a:t>
            </a:r>
          </a:p>
        </p:txBody>
      </p:sp>
      <p:sp>
        <p:nvSpPr>
          <p:cNvPr id="43" name="Rectangle 42">
            <a:extLst>
              <a:ext uri="{FF2B5EF4-FFF2-40B4-BE49-F238E27FC236}">
                <a16:creationId xmlns:a16="http://schemas.microsoft.com/office/drawing/2014/main" id="{343471EF-DACC-4531-B9C4-13FB8B077A42}"/>
              </a:ext>
            </a:extLst>
          </p:cNvPr>
          <p:cNvSpPr/>
          <p:nvPr/>
        </p:nvSpPr>
        <p:spPr>
          <a:xfrm>
            <a:off x="4989731" y="42593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Drag &amp; Drop UI generation</a:t>
            </a:r>
          </a:p>
        </p:txBody>
      </p:sp>
      <p:sp>
        <p:nvSpPr>
          <p:cNvPr id="49" name="Rectangle 48">
            <a:extLst>
              <a:ext uri="{FF2B5EF4-FFF2-40B4-BE49-F238E27FC236}">
                <a16:creationId xmlns:a16="http://schemas.microsoft.com/office/drawing/2014/main" id="{EFFA7815-58B8-490A-B5E4-CBE96489EBB4}"/>
              </a:ext>
            </a:extLst>
          </p:cNvPr>
          <p:cNvSpPr/>
          <p:nvPr/>
        </p:nvSpPr>
        <p:spPr>
          <a:xfrm>
            <a:off x="4567712" y="5336339"/>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Browser compatibility</a:t>
            </a:r>
          </a:p>
        </p:txBody>
      </p:sp>
      <p:sp>
        <p:nvSpPr>
          <p:cNvPr id="52" name="Rectangle 51">
            <a:extLst>
              <a:ext uri="{FF2B5EF4-FFF2-40B4-BE49-F238E27FC236}">
                <a16:creationId xmlns:a16="http://schemas.microsoft.com/office/drawing/2014/main" id="{01501317-078D-4EC5-A4D7-F6BAF1DE6C47}"/>
              </a:ext>
            </a:extLst>
          </p:cNvPr>
          <p:cNvSpPr/>
          <p:nvPr/>
        </p:nvSpPr>
        <p:spPr>
          <a:xfrm>
            <a:off x="3286836" y="5336339"/>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Consistency &amp; Accessibility</a:t>
            </a:r>
          </a:p>
        </p:txBody>
      </p:sp>
      <p:sp>
        <p:nvSpPr>
          <p:cNvPr id="50" name="Rectangle 49">
            <a:extLst>
              <a:ext uri="{FF2B5EF4-FFF2-40B4-BE49-F238E27FC236}">
                <a16:creationId xmlns:a16="http://schemas.microsoft.com/office/drawing/2014/main" id="{A916304C-AABC-42BE-95D1-13BA84B4D703}"/>
              </a:ext>
            </a:extLst>
          </p:cNvPr>
          <p:cNvSpPr/>
          <p:nvPr/>
        </p:nvSpPr>
        <p:spPr>
          <a:xfrm>
            <a:off x="4989731" y="20360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Existing page capture*</a:t>
            </a:r>
          </a:p>
        </p:txBody>
      </p:sp>
      <p:sp>
        <p:nvSpPr>
          <p:cNvPr id="40" name="Rectangle 39">
            <a:extLst>
              <a:ext uri="{FF2B5EF4-FFF2-40B4-BE49-F238E27FC236}">
                <a16:creationId xmlns:a16="http://schemas.microsoft.com/office/drawing/2014/main" id="{3529F8B2-BAD9-4004-B36E-EC39EA717C96}"/>
              </a:ext>
            </a:extLst>
          </p:cNvPr>
          <p:cNvSpPr/>
          <p:nvPr/>
        </p:nvSpPr>
        <p:spPr>
          <a:xfrm>
            <a:off x="3286836" y="379649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Live Enterprise Design, Experience Configurator</a:t>
            </a:r>
          </a:p>
        </p:txBody>
      </p:sp>
      <p:sp>
        <p:nvSpPr>
          <p:cNvPr id="46" name="Rectangle 45">
            <a:extLst>
              <a:ext uri="{FF2B5EF4-FFF2-40B4-BE49-F238E27FC236}">
                <a16:creationId xmlns:a16="http://schemas.microsoft.com/office/drawing/2014/main" id="{7C903F8C-1D7A-4B61-9FC9-C662CEDCD89F}"/>
              </a:ext>
            </a:extLst>
          </p:cNvPr>
          <p:cNvSpPr/>
          <p:nvPr/>
        </p:nvSpPr>
        <p:spPr>
          <a:xfrm>
            <a:off x="8617928" y="20360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Wireframe template &amp; component repository</a:t>
            </a:r>
          </a:p>
        </p:txBody>
      </p:sp>
      <p:sp>
        <p:nvSpPr>
          <p:cNvPr id="56" name="Rectangle 55">
            <a:extLst>
              <a:ext uri="{FF2B5EF4-FFF2-40B4-BE49-F238E27FC236}">
                <a16:creationId xmlns:a16="http://schemas.microsoft.com/office/drawing/2014/main" id="{43821C29-B556-40B5-B6F4-971D43FA7618}"/>
              </a:ext>
            </a:extLst>
          </p:cNvPr>
          <p:cNvSpPr/>
          <p:nvPr/>
        </p:nvSpPr>
        <p:spPr>
          <a:xfrm>
            <a:off x="6672263" y="20360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Annotation &amp; Review*</a:t>
            </a:r>
          </a:p>
        </p:txBody>
      </p:sp>
      <p:sp>
        <p:nvSpPr>
          <p:cNvPr id="58" name="Rectangle 57">
            <a:extLst>
              <a:ext uri="{FF2B5EF4-FFF2-40B4-BE49-F238E27FC236}">
                <a16:creationId xmlns:a16="http://schemas.microsoft.com/office/drawing/2014/main" id="{1BDFFFC5-82FD-4CCA-ACFA-6CA48974E6F9}"/>
              </a:ext>
            </a:extLst>
          </p:cNvPr>
          <p:cNvSpPr/>
          <p:nvPr/>
        </p:nvSpPr>
        <p:spPr>
          <a:xfrm>
            <a:off x="4989731" y="3152955"/>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Annotation &amp; Review*</a:t>
            </a:r>
          </a:p>
        </p:txBody>
      </p:sp>
      <p:sp>
        <p:nvSpPr>
          <p:cNvPr id="98" name="Rectangle 97">
            <a:extLst>
              <a:ext uri="{FF2B5EF4-FFF2-40B4-BE49-F238E27FC236}">
                <a16:creationId xmlns:a16="http://schemas.microsoft.com/office/drawing/2014/main" id="{BE210A1A-D9D5-4598-AA5E-CC84733A9EE0}"/>
              </a:ext>
            </a:extLst>
          </p:cNvPr>
          <p:cNvSpPr/>
          <p:nvPr/>
        </p:nvSpPr>
        <p:spPr>
          <a:xfrm>
            <a:off x="63355" y="5983085"/>
            <a:ext cx="1364466" cy="350953"/>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a:t>
            </a:r>
          </a:p>
        </p:txBody>
      </p:sp>
      <p:sp>
        <p:nvSpPr>
          <p:cNvPr id="99" name="Rectangle 98">
            <a:extLst>
              <a:ext uri="{FF2B5EF4-FFF2-40B4-BE49-F238E27FC236}">
                <a16:creationId xmlns:a16="http://schemas.microsoft.com/office/drawing/2014/main" id="{01ACF82F-4AD5-473B-8AE8-34D8FF7725BE}"/>
              </a:ext>
            </a:extLst>
          </p:cNvPr>
          <p:cNvSpPr/>
          <p:nvPr/>
        </p:nvSpPr>
        <p:spPr>
          <a:xfrm>
            <a:off x="8621332" y="3793132"/>
            <a:ext cx="1249398"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Version consistency</a:t>
            </a:r>
          </a:p>
        </p:txBody>
      </p:sp>
      <p:sp>
        <p:nvSpPr>
          <p:cNvPr id="101" name="Rectangle 100">
            <a:extLst>
              <a:ext uri="{FF2B5EF4-FFF2-40B4-BE49-F238E27FC236}">
                <a16:creationId xmlns:a16="http://schemas.microsoft.com/office/drawing/2014/main" id="{5E430000-292B-4016-9178-C658010DAB05}"/>
              </a:ext>
            </a:extLst>
          </p:cNvPr>
          <p:cNvSpPr/>
          <p:nvPr/>
        </p:nvSpPr>
        <p:spPr>
          <a:xfrm>
            <a:off x="5848588" y="5336339"/>
            <a:ext cx="11887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Service virtualization</a:t>
            </a:r>
          </a:p>
        </p:txBody>
      </p:sp>
      <p:sp>
        <p:nvSpPr>
          <p:cNvPr id="102" name="Rectangle 101">
            <a:extLst>
              <a:ext uri="{FF2B5EF4-FFF2-40B4-BE49-F238E27FC236}">
                <a16:creationId xmlns:a16="http://schemas.microsoft.com/office/drawing/2014/main" id="{2322EC20-C974-4255-9C4F-FF43EA1259A8}"/>
              </a:ext>
            </a:extLst>
          </p:cNvPr>
          <p:cNvSpPr/>
          <p:nvPr/>
        </p:nvSpPr>
        <p:spPr>
          <a:xfrm>
            <a:off x="4989731" y="5968279"/>
            <a:ext cx="1645920" cy="365759"/>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Telemetry</a:t>
            </a:r>
          </a:p>
        </p:txBody>
      </p:sp>
      <p:sp>
        <p:nvSpPr>
          <p:cNvPr id="66" name="Rectangle 65">
            <a:extLst>
              <a:ext uri="{FF2B5EF4-FFF2-40B4-BE49-F238E27FC236}">
                <a16:creationId xmlns:a16="http://schemas.microsoft.com/office/drawing/2014/main" id="{21E5F114-303C-4A4F-9198-152E187402D1}"/>
              </a:ext>
            </a:extLst>
          </p:cNvPr>
          <p:cNvSpPr/>
          <p:nvPr/>
        </p:nvSpPr>
        <p:spPr>
          <a:xfrm>
            <a:off x="7129463" y="4901960"/>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Security*</a:t>
            </a:r>
          </a:p>
        </p:txBody>
      </p:sp>
      <p:sp>
        <p:nvSpPr>
          <p:cNvPr id="53" name="Rectangle 52">
            <a:extLst>
              <a:ext uri="{FF2B5EF4-FFF2-40B4-BE49-F238E27FC236}">
                <a16:creationId xmlns:a16="http://schemas.microsoft.com/office/drawing/2014/main" id="{BAB0450A-7817-41DD-97E0-71AFD4AB1F74}"/>
              </a:ext>
            </a:extLst>
          </p:cNvPr>
          <p:cNvSpPr/>
          <p:nvPr/>
        </p:nvSpPr>
        <p:spPr>
          <a:xfrm>
            <a:off x="2023847" y="6007669"/>
            <a:ext cx="944419" cy="307777"/>
          </a:xfrm>
          <a:prstGeom prst="rect">
            <a:avLst/>
          </a:prstGeom>
        </p:spPr>
        <p:txBody>
          <a:bodyPr wrap="square">
            <a:spAutoFit/>
          </a:bodyPr>
          <a:lstStyle/>
          <a:p>
            <a:r>
              <a:rPr lang="en-US" sz="1400" b="1" dirty="0"/>
              <a:t>OPERATE</a:t>
            </a:r>
          </a:p>
        </p:txBody>
      </p:sp>
      <p:sp>
        <p:nvSpPr>
          <p:cNvPr id="54" name="Rectangle 53">
            <a:extLst>
              <a:ext uri="{FF2B5EF4-FFF2-40B4-BE49-F238E27FC236}">
                <a16:creationId xmlns:a16="http://schemas.microsoft.com/office/drawing/2014/main" id="{5F863046-2A7E-439C-B9B2-23638380F1FC}"/>
              </a:ext>
            </a:extLst>
          </p:cNvPr>
          <p:cNvSpPr/>
          <p:nvPr/>
        </p:nvSpPr>
        <p:spPr>
          <a:xfrm>
            <a:off x="3286836" y="5967077"/>
            <a:ext cx="1645920"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Observability</a:t>
            </a:r>
          </a:p>
        </p:txBody>
      </p:sp>
      <p:sp>
        <p:nvSpPr>
          <p:cNvPr id="57" name="TextBox 56">
            <a:extLst>
              <a:ext uri="{FF2B5EF4-FFF2-40B4-BE49-F238E27FC236}">
                <a16:creationId xmlns:a16="http://schemas.microsoft.com/office/drawing/2014/main" id="{938B7349-A4A8-4449-A467-BC0ED29415DA}"/>
              </a:ext>
            </a:extLst>
          </p:cNvPr>
          <p:cNvSpPr txBox="1"/>
          <p:nvPr/>
        </p:nvSpPr>
        <p:spPr>
          <a:xfrm>
            <a:off x="4932756" y="1561159"/>
            <a:ext cx="1300807" cy="369332"/>
          </a:xfrm>
          <a:prstGeom prst="rect">
            <a:avLst/>
          </a:prstGeom>
          <a:noFill/>
        </p:spPr>
        <p:txBody>
          <a:bodyPr wrap="square" rtlCol="0">
            <a:spAutoFit/>
          </a:bodyPr>
          <a:lstStyle/>
          <a:p>
            <a:r>
              <a:rPr lang="en-US" b="1" dirty="0"/>
              <a:t>Existing</a:t>
            </a:r>
          </a:p>
        </p:txBody>
      </p:sp>
      <p:sp>
        <p:nvSpPr>
          <p:cNvPr id="59" name="TextBox 58">
            <a:extLst>
              <a:ext uri="{FF2B5EF4-FFF2-40B4-BE49-F238E27FC236}">
                <a16:creationId xmlns:a16="http://schemas.microsoft.com/office/drawing/2014/main" id="{C73AA557-A220-466D-8531-EDAFC7337A0E}"/>
              </a:ext>
            </a:extLst>
          </p:cNvPr>
          <p:cNvSpPr txBox="1"/>
          <p:nvPr/>
        </p:nvSpPr>
        <p:spPr>
          <a:xfrm>
            <a:off x="9171560" y="1524126"/>
            <a:ext cx="1300807" cy="369332"/>
          </a:xfrm>
          <a:prstGeom prst="rect">
            <a:avLst/>
          </a:prstGeom>
          <a:noFill/>
        </p:spPr>
        <p:txBody>
          <a:bodyPr wrap="square" rtlCol="0">
            <a:spAutoFit/>
          </a:bodyPr>
          <a:lstStyle/>
          <a:p>
            <a:r>
              <a:rPr lang="en-US" b="1" dirty="0"/>
              <a:t>Upcoming</a:t>
            </a:r>
          </a:p>
        </p:txBody>
      </p:sp>
      <p:sp>
        <p:nvSpPr>
          <p:cNvPr id="74" name="Rectangle 73">
            <a:extLst>
              <a:ext uri="{FF2B5EF4-FFF2-40B4-BE49-F238E27FC236}">
                <a16:creationId xmlns:a16="http://schemas.microsoft.com/office/drawing/2014/main" id="{DD5FEF04-53DF-41BA-AF42-1F7BB0DDD472}"/>
              </a:ext>
            </a:extLst>
          </p:cNvPr>
          <p:cNvSpPr/>
          <p:nvPr/>
        </p:nvSpPr>
        <p:spPr>
          <a:xfrm>
            <a:off x="6672263" y="2680641"/>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CSS generation*</a:t>
            </a:r>
          </a:p>
        </p:txBody>
      </p:sp>
      <p:sp>
        <p:nvSpPr>
          <p:cNvPr id="75" name="Rectangle 74">
            <a:extLst>
              <a:ext uri="{FF2B5EF4-FFF2-40B4-BE49-F238E27FC236}">
                <a16:creationId xmlns:a16="http://schemas.microsoft.com/office/drawing/2014/main" id="{CA0E4685-703A-4CE8-9CEB-70CF3C5AA0A0}"/>
              </a:ext>
            </a:extLst>
          </p:cNvPr>
          <p:cNvSpPr/>
          <p:nvPr/>
        </p:nvSpPr>
        <p:spPr>
          <a:xfrm>
            <a:off x="4989731" y="379649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Dynamic behavior-driven UI</a:t>
            </a:r>
          </a:p>
        </p:txBody>
      </p:sp>
      <p:sp>
        <p:nvSpPr>
          <p:cNvPr id="76" name="Rectangle 75">
            <a:extLst>
              <a:ext uri="{FF2B5EF4-FFF2-40B4-BE49-F238E27FC236}">
                <a16:creationId xmlns:a16="http://schemas.microsoft.com/office/drawing/2014/main" id="{3797E33E-5C83-4DDE-B793-55BB7FEF18AD}"/>
              </a:ext>
            </a:extLst>
          </p:cNvPr>
          <p:cNvSpPr/>
          <p:nvPr/>
        </p:nvSpPr>
        <p:spPr>
          <a:xfrm>
            <a:off x="3286836" y="42593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Templates, component repository &amp; patterns</a:t>
            </a:r>
          </a:p>
        </p:txBody>
      </p:sp>
      <p:sp>
        <p:nvSpPr>
          <p:cNvPr id="77" name="Rectangle 76">
            <a:extLst>
              <a:ext uri="{FF2B5EF4-FFF2-40B4-BE49-F238E27FC236}">
                <a16:creationId xmlns:a16="http://schemas.microsoft.com/office/drawing/2014/main" id="{6C2BD0DE-C0C2-448F-956D-163E31BA1F08}"/>
              </a:ext>
            </a:extLst>
          </p:cNvPr>
          <p:cNvSpPr/>
          <p:nvPr/>
        </p:nvSpPr>
        <p:spPr>
          <a:xfrm>
            <a:off x="7129463" y="5336339"/>
            <a:ext cx="11887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Self healing test scripts</a:t>
            </a:r>
          </a:p>
        </p:txBody>
      </p:sp>
      <p:sp>
        <p:nvSpPr>
          <p:cNvPr id="55" name="Rectangle 54">
            <a:extLst>
              <a:ext uri="{FF2B5EF4-FFF2-40B4-BE49-F238E27FC236}">
                <a16:creationId xmlns:a16="http://schemas.microsoft.com/office/drawing/2014/main" id="{C20BF5F3-B788-4148-B08F-C70D4FC43422}"/>
              </a:ext>
            </a:extLst>
          </p:cNvPr>
          <p:cNvSpPr/>
          <p:nvPr/>
        </p:nvSpPr>
        <p:spPr>
          <a:xfrm>
            <a:off x="6672263" y="379649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Flex/AngularJS</a:t>
            </a:r>
            <a:r>
              <a:rPr lang="en-US" sz="1100" dirty="0">
                <a:latin typeface="Arial" panose="020B0604020202020204" pitchFamily="34" charset="0"/>
                <a:cs typeface="Arial" panose="020B0604020202020204" pitchFamily="34" charset="0"/>
                <a:sym typeface="Calibri"/>
              </a:rPr>
              <a:t> </a:t>
            </a:r>
            <a:r>
              <a:rPr lang="en-US" sz="1100" dirty="0">
                <a:solidFill>
                  <a:srgbClr val="000000"/>
                </a:solidFill>
                <a:latin typeface="Arial" panose="020B0604020202020204" pitchFamily="34" charset="0"/>
                <a:cs typeface="Arial" panose="020B0604020202020204" pitchFamily="34" charset="0"/>
                <a:sym typeface="Calibri"/>
              </a:rPr>
              <a:t>to</a:t>
            </a:r>
            <a:r>
              <a:rPr lang="en-US" sz="1100" dirty="0">
                <a:latin typeface="Arial" panose="020B0604020202020204" pitchFamily="34" charset="0"/>
                <a:cs typeface="Arial" panose="020B0604020202020204" pitchFamily="34" charset="0"/>
                <a:sym typeface="Calibri"/>
              </a:rPr>
              <a:t> Angular</a:t>
            </a: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12"/>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16</a:t>
            </a:fld>
            <a:endParaRPr lang="en-US" dirty="0"/>
          </a:p>
        </p:txBody>
      </p:sp>
      <p:sp>
        <p:nvSpPr>
          <p:cNvPr id="4" name="TextBox 3">
            <a:extLst>
              <a:ext uri="{FF2B5EF4-FFF2-40B4-BE49-F238E27FC236}">
                <a16:creationId xmlns:a16="http://schemas.microsoft.com/office/drawing/2014/main" id="{5F40417A-7B68-4E1A-A1C9-BA6AA3F37B22}"/>
              </a:ext>
            </a:extLst>
          </p:cNvPr>
          <p:cNvSpPr txBox="1"/>
          <p:nvPr/>
        </p:nvSpPr>
        <p:spPr>
          <a:xfrm>
            <a:off x="334154" y="6584175"/>
            <a:ext cx="5529575" cy="261610"/>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p:txBody>
      </p:sp>
      <p:sp>
        <p:nvSpPr>
          <p:cNvPr id="64" name="Rectangle 63">
            <a:extLst>
              <a:ext uri="{FF2B5EF4-FFF2-40B4-BE49-F238E27FC236}">
                <a16:creationId xmlns:a16="http://schemas.microsoft.com/office/drawing/2014/main" id="{68D45717-0CE4-47E9-995B-6BEF4DB08128}"/>
              </a:ext>
            </a:extLst>
          </p:cNvPr>
          <p:cNvSpPr/>
          <p:nvPr/>
        </p:nvSpPr>
        <p:spPr>
          <a:xfrm>
            <a:off x="8617928" y="4242037"/>
            <a:ext cx="1249400" cy="379102"/>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IDE integrations</a:t>
            </a:r>
          </a:p>
        </p:txBody>
      </p:sp>
      <p:cxnSp>
        <p:nvCxnSpPr>
          <p:cNvPr id="6" name="Straight Connector 5">
            <a:extLst>
              <a:ext uri="{FF2B5EF4-FFF2-40B4-BE49-F238E27FC236}">
                <a16:creationId xmlns:a16="http://schemas.microsoft.com/office/drawing/2014/main" id="{917086B5-75EE-495A-AF31-C6F3D4AF60CC}"/>
              </a:ext>
            </a:extLst>
          </p:cNvPr>
          <p:cNvCxnSpPr/>
          <p:nvPr/>
        </p:nvCxnSpPr>
        <p:spPr>
          <a:xfrm>
            <a:off x="2023847" y="2534191"/>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BB8AAC-1E8F-4937-823A-DA054A23D89E}"/>
              </a:ext>
            </a:extLst>
          </p:cNvPr>
          <p:cNvCxnSpPr/>
          <p:nvPr/>
        </p:nvCxnSpPr>
        <p:spPr>
          <a:xfrm>
            <a:off x="2023847" y="3653242"/>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00C033-ABA4-475F-A37F-CB48A32A150D}"/>
              </a:ext>
            </a:extLst>
          </p:cNvPr>
          <p:cNvCxnSpPr/>
          <p:nvPr/>
        </p:nvCxnSpPr>
        <p:spPr>
          <a:xfrm>
            <a:off x="2023847" y="4772295"/>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0E9A2EF-025A-4A4D-BF68-888E562E10C9}"/>
              </a:ext>
            </a:extLst>
          </p:cNvPr>
          <p:cNvCxnSpPr/>
          <p:nvPr/>
        </p:nvCxnSpPr>
        <p:spPr>
          <a:xfrm>
            <a:off x="2023847" y="5856514"/>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90DE5D-4675-4DA0-BFC0-E6AA09C68AA3}"/>
              </a:ext>
            </a:extLst>
          </p:cNvPr>
          <p:cNvCxnSpPr/>
          <p:nvPr/>
        </p:nvCxnSpPr>
        <p:spPr>
          <a:xfrm>
            <a:off x="8469089" y="1902005"/>
            <a:ext cx="0" cy="4425185"/>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9032EE8-89A9-4D9C-9B77-C34C2D0F9DF2}"/>
              </a:ext>
            </a:extLst>
          </p:cNvPr>
          <p:cNvCxnSpPr/>
          <p:nvPr/>
        </p:nvCxnSpPr>
        <p:spPr>
          <a:xfrm>
            <a:off x="2023847" y="1902005"/>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E8C6E0F-B418-4FF5-B3D7-53A387391327}"/>
              </a:ext>
            </a:extLst>
          </p:cNvPr>
          <p:cNvSpPr/>
          <p:nvPr/>
        </p:nvSpPr>
        <p:spPr>
          <a:xfrm>
            <a:off x="9913499" y="3793132"/>
            <a:ext cx="1249399"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Micro-frontend Repository</a:t>
            </a:r>
          </a:p>
        </p:txBody>
      </p:sp>
      <p:sp>
        <p:nvSpPr>
          <p:cNvPr id="65" name="Rectangle 64">
            <a:extLst>
              <a:ext uri="{FF2B5EF4-FFF2-40B4-BE49-F238E27FC236}">
                <a16:creationId xmlns:a16="http://schemas.microsoft.com/office/drawing/2014/main" id="{EFE89CCE-52A2-48AD-8DDA-657925E6C39F}"/>
              </a:ext>
            </a:extLst>
          </p:cNvPr>
          <p:cNvSpPr/>
          <p:nvPr/>
        </p:nvSpPr>
        <p:spPr>
          <a:xfrm>
            <a:off x="9913499" y="4242037"/>
            <a:ext cx="1249399" cy="379102"/>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Integrated design to development</a:t>
            </a:r>
          </a:p>
        </p:txBody>
      </p:sp>
      <p:sp>
        <p:nvSpPr>
          <p:cNvPr id="72" name="Rectangle 71">
            <a:extLst>
              <a:ext uri="{FF2B5EF4-FFF2-40B4-BE49-F238E27FC236}">
                <a16:creationId xmlns:a16="http://schemas.microsoft.com/office/drawing/2014/main" id="{38027166-C3FF-4AAE-ACD8-DA941BE13F1F}"/>
              </a:ext>
            </a:extLst>
          </p:cNvPr>
          <p:cNvSpPr/>
          <p:nvPr/>
        </p:nvSpPr>
        <p:spPr>
          <a:xfrm>
            <a:off x="-10160" y="1081263"/>
            <a:ext cx="1925711" cy="450580"/>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dirty="0"/>
              <a:t>Modernization Paths</a:t>
            </a:r>
          </a:p>
        </p:txBody>
      </p:sp>
      <p:sp>
        <p:nvSpPr>
          <p:cNvPr id="80" name="Rectangle 79">
            <a:extLst>
              <a:ext uri="{FF2B5EF4-FFF2-40B4-BE49-F238E27FC236}">
                <a16:creationId xmlns:a16="http://schemas.microsoft.com/office/drawing/2014/main" id="{DCC2B2FA-623F-4DAF-983A-C0ABC72F489C}"/>
              </a:ext>
            </a:extLst>
          </p:cNvPr>
          <p:cNvSpPr/>
          <p:nvPr/>
        </p:nvSpPr>
        <p:spPr>
          <a:xfrm>
            <a:off x="1915551" y="1086875"/>
            <a:ext cx="10266289" cy="4317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85" name="Rectangle 84">
            <a:extLst>
              <a:ext uri="{FF2B5EF4-FFF2-40B4-BE49-F238E27FC236}">
                <a16:creationId xmlns:a16="http://schemas.microsoft.com/office/drawing/2014/main" id="{453AC736-D714-43FD-8A36-33B06F22D61C}"/>
              </a:ext>
            </a:extLst>
          </p:cNvPr>
          <p:cNvSpPr/>
          <p:nvPr/>
        </p:nvSpPr>
        <p:spPr>
          <a:xfrm>
            <a:off x="1979723" y="1119871"/>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Re-design and development </a:t>
            </a:r>
          </a:p>
        </p:txBody>
      </p:sp>
      <p:sp>
        <p:nvSpPr>
          <p:cNvPr id="86" name="Rectangle 85">
            <a:extLst>
              <a:ext uri="{FF2B5EF4-FFF2-40B4-BE49-F238E27FC236}">
                <a16:creationId xmlns:a16="http://schemas.microsoft.com/office/drawing/2014/main" id="{15BCC842-6692-440D-9124-6E344F297727}"/>
              </a:ext>
            </a:extLst>
          </p:cNvPr>
          <p:cNvSpPr/>
          <p:nvPr/>
        </p:nvSpPr>
        <p:spPr>
          <a:xfrm>
            <a:off x="3512585" y="1123540"/>
            <a:ext cx="2127461"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AngularJS to Angular migration</a:t>
            </a:r>
          </a:p>
        </p:txBody>
      </p:sp>
      <p:sp>
        <p:nvSpPr>
          <p:cNvPr id="87" name="Rectangle 86">
            <a:extLst>
              <a:ext uri="{FF2B5EF4-FFF2-40B4-BE49-F238E27FC236}">
                <a16:creationId xmlns:a16="http://schemas.microsoft.com/office/drawing/2014/main" id="{2697B231-374A-495B-B78A-289F416E3598}"/>
              </a:ext>
            </a:extLst>
          </p:cNvPr>
          <p:cNvSpPr/>
          <p:nvPr/>
        </p:nvSpPr>
        <p:spPr>
          <a:xfrm>
            <a:off x="5466334" y="1133685"/>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Flex to Angular migration</a:t>
            </a:r>
          </a:p>
        </p:txBody>
      </p:sp>
      <p:grpSp>
        <p:nvGrpSpPr>
          <p:cNvPr id="114" name="Group 113">
            <a:extLst>
              <a:ext uri="{FF2B5EF4-FFF2-40B4-BE49-F238E27FC236}">
                <a16:creationId xmlns:a16="http://schemas.microsoft.com/office/drawing/2014/main" id="{CC71035B-0AB1-4DC0-B25A-A2BF90289285}"/>
              </a:ext>
            </a:extLst>
          </p:cNvPr>
          <p:cNvGrpSpPr/>
          <p:nvPr/>
        </p:nvGrpSpPr>
        <p:grpSpPr>
          <a:xfrm>
            <a:off x="113886" y="49797"/>
            <a:ext cx="586435" cy="486013"/>
            <a:chOff x="4189439" y="1684593"/>
            <a:chExt cx="3846910" cy="3196749"/>
          </a:xfrm>
        </p:grpSpPr>
        <p:grpSp>
          <p:nvGrpSpPr>
            <p:cNvPr id="115" name="Group 114">
              <a:extLst>
                <a:ext uri="{FF2B5EF4-FFF2-40B4-BE49-F238E27FC236}">
                  <a16:creationId xmlns:a16="http://schemas.microsoft.com/office/drawing/2014/main" id="{62AC3976-9317-4E81-889A-15DEBFC93545}"/>
                </a:ext>
              </a:extLst>
            </p:cNvPr>
            <p:cNvGrpSpPr/>
            <p:nvPr/>
          </p:nvGrpSpPr>
          <p:grpSpPr>
            <a:xfrm>
              <a:off x="4189439" y="1684593"/>
              <a:ext cx="3846910" cy="3196749"/>
              <a:chOff x="2870539" y="971311"/>
              <a:chExt cx="3329808" cy="2724282"/>
            </a:xfrm>
          </p:grpSpPr>
          <p:grpSp>
            <p:nvGrpSpPr>
              <p:cNvPr id="118" name="Group 117">
                <a:extLst>
                  <a:ext uri="{FF2B5EF4-FFF2-40B4-BE49-F238E27FC236}">
                    <a16:creationId xmlns:a16="http://schemas.microsoft.com/office/drawing/2014/main" id="{22A5E54E-E6A1-44FD-9736-BB74C7436665}"/>
                  </a:ext>
                </a:extLst>
              </p:cNvPr>
              <p:cNvGrpSpPr/>
              <p:nvPr/>
            </p:nvGrpSpPr>
            <p:grpSpPr>
              <a:xfrm>
                <a:off x="2883040" y="1000182"/>
                <a:ext cx="1327506" cy="891004"/>
                <a:chOff x="2639696" y="1185025"/>
                <a:chExt cx="1327506" cy="891004"/>
              </a:xfrm>
            </p:grpSpPr>
            <p:sp>
              <p:nvSpPr>
                <p:cNvPr id="140" name="Freeform 15">
                  <a:extLst>
                    <a:ext uri="{FF2B5EF4-FFF2-40B4-BE49-F238E27FC236}">
                      <a16:creationId xmlns:a16="http://schemas.microsoft.com/office/drawing/2014/main" id="{7D4A9D56-4CD3-47BF-BE46-8F60C7824DBA}"/>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1" name="Freeform 16">
                  <a:extLst>
                    <a:ext uri="{FF2B5EF4-FFF2-40B4-BE49-F238E27FC236}">
                      <a16:creationId xmlns:a16="http://schemas.microsoft.com/office/drawing/2014/main" id="{2676F557-B359-4A34-AB49-C32DCD861217}"/>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2" name="Freeform 17">
                  <a:extLst>
                    <a:ext uri="{FF2B5EF4-FFF2-40B4-BE49-F238E27FC236}">
                      <a16:creationId xmlns:a16="http://schemas.microsoft.com/office/drawing/2014/main" id="{B2678B7B-9C87-4F7A-B7CB-2A7893CABCD1}"/>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3" name="Picture 2" descr="http://mplus/sites/default/files/microsite/icondownload/Mainframe-modernization_0.png">
                  <a:extLst>
                    <a:ext uri="{FF2B5EF4-FFF2-40B4-BE49-F238E27FC236}">
                      <a16:creationId xmlns:a16="http://schemas.microsoft.com/office/drawing/2014/main" id="{CF86C8BF-E23A-4F1E-904A-4D2AD3DF3DDA}"/>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CA25C55C-E6F4-4681-AA16-DA4D6EEE6606}"/>
                  </a:ext>
                </a:extLst>
              </p:cNvPr>
              <p:cNvGrpSpPr/>
              <p:nvPr/>
            </p:nvGrpSpPr>
            <p:grpSpPr>
              <a:xfrm>
                <a:off x="4888590" y="971311"/>
                <a:ext cx="1311757" cy="922504"/>
                <a:chOff x="4954956" y="1178276"/>
                <a:chExt cx="1311757" cy="922504"/>
              </a:xfrm>
            </p:grpSpPr>
            <p:sp>
              <p:nvSpPr>
                <p:cNvPr id="137" name="Freeform 6">
                  <a:extLst>
                    <a:ext uri="{FF2B5EF4-FFF2-40B4-BE49-F238E27FC236}">
                      <a16:creationId xmlns:a16="http://schemas.microsoft.com/office/drawing/2014/main" id="{5753B969-D44F-4C96-87F4-DC7B61868A78}"/>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8" name="Freeform 7">
                  <a:extLst>
                    <a:ext uri="{FF2B5EF4-FFF2-40B4-BE49-F238E27FC236}">
                      <a16:creationId xmlns:a16="http://schemas.microsoft.com/office/drawing/2014/main" id="{045A8B30-856E-4154-82A3-CA259B25B18D}"/>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9" name="Freeform 8">
                  <a:extLst>
                    <a:ext uri="{FF2B5EF4-FFF2-40B4-BE49-F238E27FC236}">
                      <a16:creationId xmlns:a16="http://schemas.microsoft.com/office/drawing/2014/main" id="{CD6A7863-6D91-4D36-BF75-2918F87AAED7}"/>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20" name="Group 119">
                <a:extLst>
                  <a:ext uri="{FF2B5EF4-FFF2-40B4-BE49-F238E27FC236}">
                    <a16:creationId xmlns:a16="http://schemas.microsoft.com/office/drawing/2014/main" id="{21B9B48E-62BE-4E06-B1B6-3ED6ED32887E}"/>
                  </a:ext>
                </a:extLst>
              </p:cNvPr>
              <p:cNvGrpSpPr/>
              <p:nvPr/>
            </p:nvGrpSpPr>
            <p:grpSpPr>
              <a:xfrm>
                <a:off x="4125810" y="2383836"/>
                <a:ext cx="922504" cy="1311757"/>
                <a:chOff x="3993078" y="2598175"/>
                <a:chExt cx="922504" cy="1311757"/>
              </a:xfrm>
            </p:grpSpPr>
            <p:grpSp>
              <p:nvGrpSpPr>
                <p:cNvPr id="133" name="Group 132">
                  <a:extLst>
                    <a:ext uri="{FF2B5EF4-FFF2-40B4-BE49-F238E27FC236}">
                      <a16:creationId xmlns:a16="http://schemas.microsoft.com/office/drawing/2014/main" id="{7180B517-3AFD-4E79-A9F4-580058F168B4}"/>
                    </a:ext>
                  </a:extLst>
                </p:cNvPr>
                <p:cNvGrpSpPr/>
                <p:nvPr/>
              </p:nvGrpSpPr>
              <p:grpSpPr>
                <a:xfrm rot="17571916">
                  <a:off x="3798451" y="2792802"/>
                  <a:ext cx="1311757" cy="922504"/>
                  <a:chOff x="3620180" y="2516827"/>
                  <a:chExt cx="1791935" cy="1260194"/>
                </a:xfrm>
              </p:grpSpPr>
              <p:sp>
                <p:nvSpPr>
                  <p:cNvPr id="135" name="Freeform 13">
                    <a:extLst>
                      <a:ext uri="{FF2B5EF4-FFF2-40B4-BE49-F238E27FC236}">
                        <a16:creationId xmlns:a16="http://schemas.microsoft.com/office/drawing/2014/main" id="{A55CA04B-A1AB-4B2E-AE80-BE35FA28A7A6}"/>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6" name="Freeform 14">
                    <a:extLst>
                      <a:ext uri="{FF2B5EF4-FFF2-40B4-BE49-F238E27FC236}">
                        <a16:creationId xmlns:a16="http://schemas.microsoft.com/office/drawing/2014/main" id="{113BC52E-24E4-4B01-B0D3-AFE2EA60E08D}"/>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34" name="Picture 133" descr="A picture containing looking, computer, computer, shirt&#10;&#10;Description automatically generated">
                  <a:extLst>
                    <a:ext uri="{FF2B5EF4-FFF2-40B4-BE49-F238E27FC236}">
                      <a16:creationId xmlns:a16="http://schemas.microsoft.com/office/drawing/2014/main" id="{2F9ED0C3-9B50-4F7B-8ABA-835544126EF5}"/>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21" name="Group 120">
                <a:extLst>
                  <a:ext uri="{FF2B5EF4-FFF2-40B4-BE49-F238E27FC236}">
                    <a16:creationId xmlns:a16="http://schemas.microsoft.com/office/drawing/2014/main" id="{C411565A-E370-4635-B17A-6A76825223D9}"/>
                  </a:ext>
                </a:extLst>
              </p:cNvPr>
              <p:cNvGrpSpPr/>
              <p:nvPr/>
            </p:nvGrpSpPr>
            <p:grpSpPr>
              <a:xfrm>
                <a:off x="2870539" y="2006315"/>
                <a:ext cx="1311757" cy="922504"/>
                <a:chOff x="2641945" y="2213280"/>
                <a:chExt cx="1311757" cy="922504"/>
              </a:xfrm>
            </p:grpSpPr>
            <p:sp>
              <p:nvSpPr>
                <p:cNvPr id="129" name="Freeform 12">
                  <a:extLst>
                    <a:ext uri="{FF2B5EF4-FFF2-40B4-BE49-F238E27FC236}">
                      <a16:creationId xmlns:a16="http://schemas.microsoft.com/office/drawing/2014/main" id="{96A19D47-FA46-4FDC-896E-E6E69F3D2C25}"/>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30" name="Group 129">
                  <a:extLst>
                    <a:ext uri="{FF2B5EF4-FFF2-40B4-BE49-F238E27FC236}">
                      <a16:creationId xmlns:a16="http://schemas.microsoft.com/office/drawing/2014/main" id="{7BE3EAEE-2173-4875-8BDB-B457A91098FB}"/>
                    </a:ext>
                  </a:extLst>
                </p:cNvPr>
                <p:cNvGrpSpPr/>
                <p:nvPr/>
              </p:nvGrpSpPr>
              <p:grpSpPr>
                <a:xfrm>
                  <a:off x="2641945" y="2213280"/>
                  <a:ext cx="1311757" cy="922504"/>
                  <a:chOff x="3620180" y="2516827"/>
                  <a:chExt cx="1791935" cy="1260194"/>
                </a:xfrm>
              </p:grpSpPr>
              <p:sp>
                <p:nvSpPr>
                  <p:cNvPr id="131" name="Freeform 13">
                    <a:extLst>
                      <a:ext uri="{FF2B5EF4-FFF2-40B4-BE49-F238E27FC236}">
                        <a16:creationId xmlns:a16="http://schemas.microsoft.com/office/drawing/2014/main" id="{56CBB096-CB19-4D0E-96A6-2780085D155E}"/>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2" name="Freeform 14">
                    <a:extLst>
                      <a:ext uri="{FF2B5EF4-FFF2-40B4-BE49-F238E27FC236}">
                        <a16:creationId xmlns:a16="http://schemas.microsoft.com/office/drawing/2014/main" id="{EEFD8D2D-CDE4-4034-AB97-18FBE6F2D7F0}"/>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22" name="Group 121">
                <a:extLst>
                  <a:ext uri="{FF2B5EF4-FFF2-40B4-BE49-F238E27FC236}">
                    <a16:creationId xmlns:a16="http://schemas.microsoft.com/office/drawing/2014/main" id="{944B8B61-51AC-40EC-877E-0C4A783462EA}"/>
                  </a:ext>
                </a:extLst>
              </p:cNvPr>
              <p:cNvGrpSpPr/>
              <p:nvPr/>
            </p:nvGrpSpPr>
            <p:grpSpPr>
              <a:xfrm>
                <a:off x="4860342" y="2031065"/>
                <a:ext cx="1327506" cy="891004"/>
                <a:chOff x="4941456" y="2238030"/>
                <a:chExt cx="1327506" cy="891004"/>
              </a:xfrm>
            </p:grpSpPr>
            <p:sp>
              <p:nvSpPr>
                <p:cNvPr id="125" name="Freeform 9">
                  <a:extLst>
                    <a:ext uri="{FF2B5EF4-FFF2-40B4-BE49-F238E27FC236}">
                      <a16:creationId xmlns:a16="http://schemas.microsoft.com/office/drawing/2014/main" id="{EA3B36BE-516C-4E09-B71A-7D75AECCF7A0}"/>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6" name="Freeform 10">
                  <a:extLst>
                    <a:ext uri="{FF2B5EF4-FFF2-40B4-BE49-F238E27FC236}">
                      <a16:creationId xmlns:a16="http://schemas.microsoft.com/office/drawing/2014/main" id="{40D8A9B2-A319-42B3-9C46-AB6E9FA08C46}"/>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7" name="Freeform 11">
                  <a:extLst>
                    <a:ext uri="{FF2B5EF4-FFF2-40B4-BE49-F238E27FC236}">
                      <a16:creationId xmlns:a16="http://schemas.microsoft.com/office/drawing/2014/main" id="{899883B8-37F9-4E32-AEF5-47024A172759}"/>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28" name="Picture 8" descr="http://mplus/sites/default/files/microsite/icondownload/Cloud-migration-thumb.png">
                  <a:extLst>
                    <a:ext uri="{FF2B5EF4-FFF2-40B4-BE49-F238E27FC236}">
                      <a16:creationId xmlns:a16="http://schemas.microsoft.com/office/drawing/2014/main" id="{5BEB8032-C049-4219-8089-B228EE008AFD}"/>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Freeform 5">
                <a:extLst>
                  <a:ext uri="{FF2B5EF4-FFF2-40B4-BE49-F238E27FC236}">
                    <a16:creationId xmlns:a16="http://schemas.microsoft.com/office/drawing/2014/main" id="{3B693720-C638-445B-85EA-4B1657071D58}"/>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24" name="Picture 123" descr="A picture containing shirt&#10;&#10;Description automatically generated">
                <a:extLst>
                  <a:ext uri="{FF2B5EF4-FFF2-40B4-BE49-F238E27FC236}">
                    <a16:creationId xmlns:a16="http://schemas.microsoft.com/office/drawing/2014/main" id="{236E1494-451A-42FB-88F6-11F2E45588D6}"/>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16" name="Picture 6" descr="http://mplus/sites/default/files/microsite/icondownload/Transformation_0.png">
              <a:extLst>
                <a:ext uri="{FF2B5EF4-FFF2-40B4-BE49-F238E27FC236}">
                  <a16:creationId xmlns:a16="http://schemas.microsoft.com/office/drawing/2014/main" id="{F600B094-2FBF-44E1-B4F4-3FE7FADAFD5C}"/>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http://mplus/sites/default/files/microsite/icondownload/Cloud-operation-system.png">
              <a:extLst>
                <a:ext uri="{FF2B5EF4-FFF2-40B4-BE49-F238E27FC236}">
                  <a16:creationId xmlns:a16="http://schemas.microsoft.com/office/drawing/2014/main" id="{55FF9EAE-494C-4466-AEAE-56EE914F1F1A}"/>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2" descr="technip-logo - Atlas Inexco">
            <a:extLst>
              <a:ext uri="{FF2B5EF4-FFF2-40B4-BE49-F238E27FC236}">
                <a16:creationId xmlns:a16="http://schemas.microsoft.com/office/drawing/2014/main" id="{FFA42BD5-D214-4B43-8BC6-52E3D69800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8698" y="3259382"/>
            <a:ext cx="693120" cy="39008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L48 ENERGY">
            <a:extLst>
              <a:ext uri="{FF2B5EF4-FFF2-40B4-BE49-F238E27FC236}">
                <a16:creationId xmlns:a16="http://schemas.microsoft.com/office/drawing/2014/main" id="{45BB4AC4-997E-4250-A422-7DDA806835A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9760" y="3795901"/>
            <a:ext cx="658703" cy="28475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52" descr="bp Logo Vector (.EPS) Free Download">
            <a:extLst>
              <a:ext uri="{FF2B5EF4-FFF2-40B4-BE49-F238E27FC236}">
                <a16:creationId xmlns:a16="http://schemas.microsoft.com/office/drawing/2014/main" id="{0344E570-4824-475D-A0CE-3138CADFDF5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8329" y="2827884"/>
            <a:ext cx="577560" cy="309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usd Logos">
            <a:extLst>
              <a:ext uri="{FF2B5EF4-FFF2-40B4-BE49-F238E27FC236}">
                <a16:creationId xmlns:a16="http://schemas.microsoft.com/office/drawing/2014/main" id="{2F7AD99B-797E-492A-B172-BE680FF670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327" y="4249833"/>
            <a:ext cx="419211" cy="41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63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6E9DCB86-429B-4B95-8F21-F4F01C8304A5}"/>
              </a:ext>
            </a:extLst>
          </p:cNvPr>
          <p:cNvSpPr/>
          <p:nvPr/>
        </p:nvSpPr>
        <p:spPr>
          <a:xfrm>
            <a:off x="306355" y="3771092"/>
            <a:ext cx="11579289"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C42F414C-77CE-4FE7-B131-B35E31361D36}"/>
              </a:ext>
            </a:extLst>
          </p:cNvPr>
          <p:cNvSpPr txBox="1"/>
          <p:nvPr/>
        </p:nvSpPr>
        <p:spPr>
          <a:xfrm>
            <a:off x="920441" y="15090"/>
            <a:ext cx="10506719"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Cloud Native Development Platform – UX Layer</a:t>
            </a:r>
          </a:p>
        </p:txBody>
      </p:sp>
      <p:sp>
        <p:nvSpPr>
          <p:cNvPr id="10" name="Rectangle: Rounded Corners 9">
            <a:extLst>
              <a:ext uri="{FF2B5EF4-FFF2-40B4-BE49-F238E27FC236}">
                <a16:creationId xmlns:a16="http://schemas.microsoft.com/office/drawing/2014/main" id="{DD657E9E-710E-4B90-92F6-ED75ADD5A23F}"/>
              </a:ext>
            </a:extLst>
          </p:cNvPr>
          <p:cNvSpPr/>
          <p:nvPr/>
        </p:nvSpPr>
        <p:spPr>
          <a:xfrm>
            <a:off x="300936" y="884703"/>
            <a:ext cx="11584708"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D02E61-B011-47E0-A5A4-A8DBFDD35DA3}"/>
              </a:ext>
            </a:extLst>
          </p:cNvPr>
          <p:cNvSpPr/>
          <p:nvPr/>
        </p:nvSpPr>
        <p:spPr>
          <a:xfrm>
            <a:off x="555501" y="764533"/>
            <a:ext cx="343127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50% AUTOMATION</a:t>
            </a:r>
          </a:p>
        </p:txBody>
      </p:sp>
      <p:sp>
        <p:nvSpPr>
          <p:cNvPr id="57" name="TextBox 56">
            <a:extLst>
              <a:ext uri="{FF2B5EF4-FFF2-40B4-BE49-F238E27FC236}">
                <a16:creationId xmlns:a16="http://schemas.microsoft.com/office/drawing/2014/main" id="{A76FA166-F26F-4F01-80D5-490B639F4980}"/>
              </a:ext>
            </a:extLst>
          </p:cNvPr>
          <p:cNvSpPr txBox="1"/>
          <p:nvPr/>
        </p:nvSpPr>
        <p:spPr>
          <a:xfrm>
            <a:off x="564100" y="5154284"/>
            <a:ext cx="2037030" cy="338554"/>
          </a:xfrm>
          <a:prstGeom prst="rect">
            <a:avLst/>
          </a:prstGeom>
          <a:noFill/>
        </p:spPr>
        <p:txBody>
          <a:bodyPr wrap="square" rtlCol="0">
            <a:spAutoFit/>
          </a:bodyPr>
          <a:lstStyle/>
          <a:p>
            <a:r>
              <a:rPr lang="en-US" sz="1600" b="1" dirty="0"/>
              <a:t>Why?</a:t>
            </a:r>
            <a:endParaRPr lang="en-US" sz="2000" b="1" dirty="0"/>
          </a:p>
        </p:txBody>
      </p:sp>
      <p:sp>
        <p:nvSpPr>
          <p:cNvPr id="58" name="TextBox 57">
            <a:extLst>
              <a:ext uri="{FF2B5EF4-FFF2-40B4-BE49-F238E27FC236}">
                <a16:creationId xmlns:a16="http://schemas.microsoft.com/office/drawing/2014/main" id="{F56D1E29-A986-4736-9305-23D24F8BB2B4}"/>
              </a:ext>
            </a:extLst>
          </p:cNvPr>
          <p:cNvSpPr txBox="1"/>
          <p:nvPr/>
        </p:nvSpPr>
        <p:spPr>
          <a:xfrm>
            <a:off x="564099" y="5439472"/>
            <a:ext cx="3767424" cy="600164"/>
          </a:xfrm>
          <a:prstGeom prst="rect">
            <a:avLst/>
          </a:prstGeom>
          <a:noFill/>
        </p:spPr>
        <p:txBody>
          <a:bodyPr wrap="square" rtlCol="0">
            <a:spAutoFit/>
          </a:bodyPr>
          <a:lstStyle/>
          <a:p>
            <a:r>
              <a:rPr lang="en-US" sz="1100" dirty="0"/>
              <a:t> ~70% of the development lifecycle effort is spent on manually developing and reworking screens due to complexity and lack of standardization</a:t>
            </a:r>
          </a:p>
        </p:txBody>
      </p:sp>
      <p:sp>
        <p:nvSpPr>
          <p:cNvPr id="59" name="Rectangle 58">
            <a:extLst>
              <a:ext uri="{FF2B5EF4-FFF2-40B4-BE49-F238E27FC236}">
                <a16:creationId xmlns:a16="http://schemas.microsoft.com/office/drawing/2014/main" id="{8C91E29A-692E-481D-B5FE-AA837873C1FA}"/>
              </a:ext>
            </a:extLst>
          </p:cNvPr>
          <p:cNvSpPr/>
          <p:nvPr/>
        </p:nvSpPr>
        <p:spPr>
          <a:xfrm>
            <a:off x="545189" y="4067287"/>
            <a:ext cx="2532492" cy="338554"/>
          </a:xfrm>
          <a:prstGeom prst="rect">
            <a:avLst/>
          </a:prstGeom>
          <a:noFill/>
        </p:spPr>
        <p:txBody>
          <a:bodyPr wrap="square">
            <a:spAutoFit/>
          </a:bodyPr>
          <a:lstStyle/>
          <a:p>
            <a:r>
              <a:rPr lang="en-US" sz="1600" b="1" dirty="0"/>
              <a:t>UI Generator</a:t>
            </a:r>
            <a:endParaRPr lang="en-US" sz="1200" b="1" dirty="0"/>
          </a:p>
        </p:txBody>
      </p:sp>
      <p:sp>
        <p:nvSpPr>
          <p:cNvPr id="44" name="TextBox 43">
            <a:extLst>
              <a:ext uri="{FF2B5EF4-FFF2-40B4-BE49-F238E27FC236}">
                <a16:creationId xmlns:a16="http://schemas.microsoft.com/office/drawing/2014/main" id="{2AB07096-9C9C-46BA-8151-C91FD44269AA}"/>
              </a:ext>
            </a:extLst>
          </p:cNvPr>
          <p:cNvSpPr txBox="1"/>
          <p:nvPr/>
        </p:nvSpPr>
        <p:spPr>
          <a:xfrm>
            <a:off x="564099" y="4609943"/>
            <a:ext cx="3767424" cy="600164"/>
          </a:xfrm>
          <a:prstGeom prst="rect">
            <a:avLst/>
          </a:prstGeom>
          <a:noFill/>
        </p:spPr>
        <p:txBody>
          <a:bodyPr wrap="square" rtlCol="0">
            <a:spAutoFit/>
          </a:bodyPr>
          <a:lstStyle/>
          <a:p>
            <a:r>
              <a:rPr lang="en-US" sz="1100" dirty="0"/>
              <a:t>Allow developers to intuitively define layout via drag &amp; drop, generate UI code and bind components to APIs. This will be a reusable and extended version of the Finacle UI workbench</a:t>
            </a:r>
          </a:p>
        </p:txBody>
      </p:sp>
      <p:sp>
        <p:nvSpPr>
          <p:cNvPr id="78" name="Rectangle 77">
            <a:extLst>
              <a:ext uri="{FF2B5EF4-FFF2-40B4-BE49-F238E27FC236}">
                <a16:creationId xmlns:a16="http://schemas.microsoft.com/office/drawing/2014/main" id="{23061A20-7022-4CF3-8C50-2424E0A88009}"/>
              </a:ext>
            </a:extLst>
          </p:cNvPr>
          <p:cNvSpPr/>
          <p:nvPr/>
        </p:nvSpPr>
        <p:spPr>
          <a:xfrm>
            <a:off x="545189" y="3669995"/>
            <a:ext cx="4636411"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72" name="Rectangle 71">
            <a:extLst>
              <a:ext uri="{FF2B5EF4-FFF2-40B4-BE49-F238E27FC236}">
                <a16:creationId xmlns:a16="http://schemas.microsoft.com/office/drawing/2014/main" id="{F045C225-9F7A-42A0-88A0-5F51E6798090}"/>
              </a:ext>
            </a:extLst>
          </p:cNvPr>
          <p:cNvSpPr/>
          <p:nvPr/>
        </p:nvSpPr>
        <p:spPr>
          <a:xfrm>
            <a:off x="4661357" y="4068975"/>
            <a:ext cx="3012482" cy="584775"/>
          </a:xfrm>
          <a:prstGeom prst="rect">
            <a:avLst/>
          </a:prstGeom>
          <a:noFill/>
        </p:spPr>
        <p:txBody>
          <a:bodyPr wrap="square">
            <a:spAutoFit/>
          </a:bodyPr>
          <a:lstStyle/>
          <a:p>
            <a:r>
              <a:rPr lang="en-US" sz="1600" b="1" dirty="0"/>
              <a:t>Integration of features from disparate IPs</a:t>
            </a:r>
          </a:p>
        </p:txBody>
      </p:sp>
      <p:sp>
        <p:nvSpPr>
          <p:cNvPr id="82" name="TextBox 81">
            <a:extLst>
              <a:ext uri="{FF2B5EF4-FFF2-40B4-BE49-F238E27FC236}">
                <a16:creationId xmlns:a16="http://schemas.microsoft.com/office/drawing/2014/main" id="{2B85B182-8620-4384-9FE9-B421029C5F1B}"/>
              </a:ext>
            </a:extLst>
          </p:cNvPr>
          <p:cNvSpPr txBox="1"/>
          <p:nvPr/>
        </p:nvSpPr>
        <p:spPr>
          <a:xfrm>
            <a:off x="564100" y="5986103"/>
            <a:ext cx="2037030" cy="338554"/>
          </a:xfrm>
          <a:prstGeom prst="rect">
            <a:avLst/>
          </a:prstGeom>
          <a:noFill/>
        </p:spPr>
        <p:txBody>
          <a:bodyPr wrap="square" rtlCol="0">
            <a:spAutoFit/>
          </a:bodyPr>
          <a:lstStyle/>
          <a:p>
            <a:r>
              <a:rPr lang="en-US" sz="1600" b="1" dirty="0"/>
              <a:t>Benefits</a:t>
            </a:r>
            <a:endParaRPr lang="en-US" sz="2000" b="1" dirty="0"/>
          </a:p>
        </p:txBody>
      </p:sp>
      <p:sp>
        <p:nvSpPr>
          <p:cNvPr id="83" name="TextBox 82">
            <a:extLst>
              <a:ext uri="{FF2B5EF4-FFF2-40B4-BE49-F238E27FC236}">
                <a16:creationId xmlns:a16="http://schemas.microsoft.com/office/drawing/2014/main" id="{DD8DB195-9070-41E5-994B-4FF24F45A9FA}"/>
              </a:ext>
            </a:extLst>
          </p:cNvPr>
          <p:cNvSpPr txBox="1"/>
          <p:nvPr/>
        </p:nvSpPr>
        <p:spPr>
          <a:xfrm>
            <a:off x="564099" y="6264779"/>
            <a:ext cx="3624227" cy="261610"/>
          </a:xfrm>
          <a:prstGeom prst="rect">
            <a:avLst/>
          </a:prstGeom>
          <a:noFill/>
        </p:spPr>
        <p:txBody>
          <a:bodyPr wrap="square" rtlCol="0">
            <a:spAutoFit/>
          </a:bodyPr>
          <a:lstStyle>
            <a:defPPr>
              <a:defRPr lang="en-US"/>
            </a:defPPr>
            <a:lvl1pPr>
              <a:defRPr sz="1200"/>
            </a:lvl1pPr>
          </a:lstStyle>
          <a:p>
            <a:r>
              <a:rPr lang="en-US" sz="1100" dirty="0"/>
              <a:t>Enhanced UI productivity by 30-40%, design standardization</a:t>
            </a:r>
          </a:p>
        </p:txBody>
      </p:sp>
      <p:sp>
        <p:nvSpPr>
          <p:cNvPr id="90" name="TextBox 89">
            <a:extLst>
              <a:ext uri="{FF2B5EF4-FFF2-40B4-BE49-F238E27FC236}">
                <a16:creationId xmlns:a16="http://schemas.microsoft.com/office/drawing/2014/main" id="{31FA6157-F738-4BBC-A0FA-C8D6BD1BFF6C}"/>
              </a:ext>
            </a:extLst>
          </p:cNvPr>
          <p:cNvSpPr txBox="1"/>
          <p:nvPr/>
        </p:nvSpPr>
        <p:spPr>
          <a:xfrm>
            <a:off x="4661357" y="4610620"/>
            <a:ext cx="3454222" cy="600164"/>
          </a:xfrm>
          <a:prstGeom prst="rect">
            <a:avLst/>
          </a:prstGeom>
          <a:noFill/>
        </p:spPr>
        <p:txBody>
          <a:bodyPr wrap="square" rtlCol="0">
            <a:spAutoFit/>
          </a:bodyPr>
          <a:lstStyle>
            <a:defPPr>
              <a:defRPr lang="en-US"/>
            </a:defPPr>
            <a:lvl1pPr>
              <a:defRPr sz="1000"/>
            </a:lvl1pPr>
          </a:lstStyle>
          <a:p>
            <a:r>
              <a:rPr lang="en-US" sz="1100" dirty="0"/>
              <a:t>Integrate required features from tools for development testing, observability, telemetry, with IDE integrations where needed</a:t>
            </a:r>
          </a:p>
        </p:txBody>
      </p:sp>
      <p:sp>
        <p:nvSpPr>
          <p:cNvPr id="91" name="TextBox 90">
            <a:extLst>
              <a:ext uri="{FF2B5EF4-FFF2-40B4-BE49-F238E27FC236}">
                <a16:creationId xmlns:a16="http://schemas.microsoft.com/office/drawing/2014/main" id="{A76FA166-F26F-4F01-80D5-490B639F4980}"/>
              </a:ext>
            </a:extLst>
          </p:cNvPr>
          <p:cNvSpPr txBox="1"/>
          <p:nvPr/>
        </p:nvSpPr>
        <p:spPr>
          <a:xfrm>
            <a:off x="4661357" y="5154284"/>
            <a:ext cx="2037030" cy="338554"/>
          </a:xfrm>
          <a:prstGeom prst="rect">
            <a:avLst/>
          </a:prstGeom>
          <a:noFill/>
        </p:spPr>
        <p:txBody>
          <a:bodyPr wrap="square" rtlCol="0">
            <a:spAutoFit/>
          </a:bodyPr>
          <a:lstStyle/>
          <a:p>
            <a:r>
              <a:rPr lang="en-US" sz="1600" b="1" dirty="0"/>
              <a:t>Why?</a:t>
            </a:r>
            <a:endParaRPr lang="en-US" sz="2000" b="1" dirty="0"/>
          </a:p>
        </p:txBody>
      </p:sp>
      <p:sp>
        <p:nvSpPr>
          <p:cNvPr id="93" name="TextBox 92">
            <a:extLst>
              <a:ext uri="{FF2B5EF4-FFF2-40B4-BE49-F238E27FC236}">
                <a16:creationId xmlns:a16="http://schemas.microsoft.com/office/drawing/2014/main" id="{2B85B182-8620-4384-9FE9-B421029C5F1B}"/>
              </a:ext>
            </a:extLst>
          </p:cNvPr>
          <p:cNvSpPr txBox="1"/>
          <p:nvPr/>
        </p:nvSpPr>
        <p:spPr>
          <a:xfrm>
            <a:off x="4661357" y="5986103"/>
            <a:ext cx="2037030" cy="338554"/>
          </a:xfrm>
          <a:prstGeom prst="rect">
            <a:avLst/>
          </a:prstGeom>
          <a:noFill/>
        </p:spPr>
        <p:txBody>
          <a:bodyPr wrap="square" rtlCol="0">
            <a:spAutoFit/>
          </a:bodyPr>
          <a:lstStyle/>
          <a:p>
            <a:r>
              <a:rPr lang="en-US" sz="1600" b="1" dirty="0"/>
              <a:t>Benefits</a:t>
            </a:r>
            <a:endParaRPr lang="en-US" sz="2000" b="1" dirty="0"/>
          </a:p>
        </p:txBody>
      </p:sp>
      <p:sp>
        <p:nvSpPr>
          <p:cNvPr id="95" name="TextBox 94">
            <a:extLst>
              <a:ext uri="{FF2B5EF4-FFF2-40B4-BE49-F238E27FC236}">
                <a16:creationId xmlns:a16="http://schemas.microsoft.com/office/drawing/2014/main" id="{F56D1E29-A986-4736-9305-23D24F8BB2B4}"/>
              </a:ext>
            </a:extLst>
          </p:cNvPr>
          <p:cNvSpPr txBox="1"/>
          <p:nvPr/>
        </p:nvSpPr>
        <p:spPr>
          <a:xfrm>
            <a:off x="4661357" y="5439472"/>
            <a:ext cx="3199122" cy="600164"/>
          </a:xfrm>
          <a:prstGeom prst="rect">
            <a:avLst/>
          </a:prstGeom>
          <a:noFill/>
        </p:spPr>
        <p:txBody>
          <a:bodyPr wrap="square" rtlCol="0">
            <a:spAutoFit/>
          </a:bodyPr>
          <a:lstStyle/>
          <a:p>
            <a:r>
              <a:rPr lang="en-US" sz="1100" dirty="0"/>
              <a:t>We currently have many different tools that developers &amp; testers need to use, leading to loss of productivity and increased rework</a:t>
            </a:r>
          </a:p>
        </p:txBody>
      </p:sp>
      <p:sp>
        <p:nvSpPr>
          <p:cNvPr id="96" name="TextBox 95">
            <a:extLst>
              <a:ext uri="{FF2B5EF4-FFF2-40B4-BE49-F238E27FC236}">
                <a16:creationId xmlns:a16="http://schemas.microsoft.com/office/drawing/2014/main" id="{F56D1E29-A986-4736-9305-23D24F8BB2B4}"/>
              </a:ext>
            </a:extLst>
          </p:cNvPr>
          <p:cNvSpPr txBox="1"/>
          <p:nvPr/>
        </p:nvSpPr>
        <p:spPr>
          <a:xfrm>
            <a:off x="4661357" y="6264779"/>
            <a:ext cx="3084570" cy="261610"/>
          </a:xfrm>
          <a:prstGeom prst="rect">
            <a:avLst/>
          </a:prstGeom>
          <a:noFill/>
        </p:spPr>
        <p:txBody>
          <a:bodyPr wrap="square" rtlCol="0">
            <a:spAutoFit/>
          </a:bodyPr>
          <a:lstStyle/>
          <a:p>
            <a:r>
              <a:rPr lang="en-US" sz="1100" dirty="0"/>
              <a:t>Reduced manual handovers, improved productivity</a:t>
            </a:r>
          </a:p>
        </p:txBody>
      </p:sp>
      <p:sp>
        <p:nvSpPr>
          <p:cNvPr id="73" name="Rectangle 72">
            <a:extLst>
              <a:ext uri="{FF2B5EF4-FFF2-40B4-BE49-F238E27FC236}">
                <a16:creationId xmlns:a16="http://schemas.microsoft.com/office/drawing/2014/main" id="{8DB47014-7C1A-471A-B0A1-F01BF9A0F037}"/>
              </a:ext>
            </a:extLst>
          </p:cNvPr>
          <p:cNvSpPr/>
          <p:nvPr/>
        </p:nvSpPr>
        <p:spPr>
          <a:xfrm>
            <a:off x="750598" y="1108786"/>
            <a:ext cx="1060837" cy="307777"/>
          </a:xfrm>
          <a:prstGeom prst="rect">
            <a:avLst/>
          </a:prstGeom>
        </p:spPr>
        <p:txBody>
          <a:bodyPr wrap="square">
            <a:spAutoFit/>
          </a:bodyPr>
          <a:lstStyle/>
          <a:p>
            <a:r>
              <a:rPr lang="en-US" sz="1400" b="1" dirty="0"/>
              <a:t>PROTOTYPE</a:t>
            </a:r>
          </a:p>
        </p:txBody>
      </p:sp>
      <p:sp>
        <p:nvSpPr>
          <p:cNvPr id="79" name="Rectangle 78">
            <a:extLst>
              <a:ext uri="{FF2B5EF4-FFF2-40B4-BE49-F238E27FC236}">
                <a16:creationId xmlns:a16="http://schemas.microsoft.com/office/drawing/2014/main" id="{98E0177F-31AE-4882-934C-38ACD7880B90}"/>
              </a:ext>
            </a:extLst>
          </p:cNvPr>
          <p:cNvSpPr/>
          <p:nvPr/>
        </p:nvSpPr>
        <p:spPr>
          <a:xfrm>
            <a:off x="3199815" y="1108786"/>
            <a:ext cx="839797" cy="307777"/>
          </a:xfrm>
          <a:prstGeom prst="rect">
            <a:avLst/>
          </a:prstGeom>
        </p:spPr>
        <p:txBody>
          <a:bodyPr wrap="square">
            <a:spAutoFit/>
          </a:bodyPr>
          <a:lstStyle/>
          <a:p>
            <a:r>
              <a:rPr lang="en-US" sz="1400" b="1" dirty="0"/>
              <a:t>DESIGN</a:t>
            </a:r>
          </a:p>
        </p:txBody>
      </p:sp>
      <p:sp>
        <p:nvSpPr>
          <p:cNvPr id="80" name="Rectangle 79">
            <a:extLst>
              <a:ext uri="{FF2B5EF4-FFF2-40B4-BE49-F238E27FC236}">
                <a16:creationId xmlns:a16="http://schemas.microsoft.com/office/drawing/2014/main" id="{61FC47F4-22D4-4947-8C41-EBD99FFAF51F}"/>
              </a:ext>
            </a:extLst>
          </p:cNvPr>
          <p:cNvSpPr/>
          <p:nvPr/>
        </p:nvSpPr>
        <p:spPr>
          <a:xfrm>
            <a:off x="5427992" y="1108786"/>
            <a:ext cx="907019" cy="307777"/>
          </a:xfrm>
          <a:prstGeom prst="rect">
            <a:avLst/>
          </a:prstGeom>
        </p:spPr>
        <p:txBody>
          <a:bodyPr wrap="square">
            <a:spAutoFit/>
          </a:bodyPr>
          <a:lstStyle/>
          <a:p>
            <a:r>
              <a:rPr lang="en-US" sz="1400" b="1" dirty="0"/>
              <a:t>DEVELOP</a:t>
            </a:r>
          </a:p>
        </p:txBody>
      </p:sp>
      <p:sp>
        <p:nvSpPr>
          <p:cNvPr id="81" name="Rectangle 80">
            <a:extLst>
              <a:ext uri="{FF2B5EF4-FFF2-40B4-BE49-F238E27FC236}">
                <a16:creationId xmlns:a16="http://schemas.microsoft.com/office/drawing/2014/main" id="{70D2EF0E-D3D1-434D-B10A-5420887A2623}"/>
              </a:ext>
            </a:extLst>
          </p:cNvPr>
          <p:cNvSpPr/>
          <p:nvPr/>
        </p:nvSpPr>
        <p:spPr>
          <a:xfrm>
            <a:off x="7723391" y="1108786"/>
            <a:ext cx="944419" cy="307777"/>
          </a:xfrm>
          <a:prstGeom prst="rect">
            <a:avLst/>
          </a:prstGeom>
        </p:spPr>
        <p:txBody>
          <a:bodyPr wrap="square">
            <a:spAutoFit/>
          </a:bodyPr>
          <a:lstStyle/>
          <a:p>
            <a:r>
              <a:rPr lang="en-US" sz="1400" b="1" dirty="0"/>
              <a:t>TEST</a:t>
            </a:r>
          </a:p>
        </p:txBody>
      </p:sp>
      <p:sp>
        <p:nvSpPr>
          <p:cNvPr id="84" name="Rectangle 83">
            <a:extLst>
              <a:ext uri="{FF2B5EF4-FFF2-40B4-BE49-F238E27FC236}">
                <a16:creationId xmlns:a16="http://schemas.microsoft.com/office/drawing/2014/main" id="{990B1685-616E-4881-9864-2165423BFB04}"/>
              </a:ext>
            </a:extLst>
          </p:cNvPr>
          <p:cNvSpPr/>
          <p:nvPr/>
        </p:nvSpPr>
        <p:spPr>
          <a:xfrm>
            <a:off x="10056188" y="1099928"/>
            <a:ext cx="944419" cy="307777"/>
          </a:xfrm>
          <a:prstGeom prst="rect">
            <a:avLst/>
          </a:prstGeom>
        </p:spPr>
        <p:txBody>
          <a:bodyPr wrap="square">
            <a:spAutoFit/>
          </a:bodyPr>
          <a:lstStyle/>
          <a:p>
            <a:r>
              <a:rPr lang="en-US" sz="1400" b="1" dirty="0"/>
              <a:t>OPERATE</a:t>
            </a:r>
          </a:p>
        </p:txBody>
      </p:sp>
      <p:sp>
        <p:nvSpPr>
          <p:cNvPr id="85" name="Arrow: Chevron 84">
            <a:extLst>
              <a:ext uri="{FF2B5EF4-FFF2-40B4-BE49-F238E27FC236}">
                <a16:creationId xmlns:a16="http://schemas.microsoft.com/office/drawing/2014/main" id="{80182521-6859-4B9F-81CF-6CD69CFB0826}"/>
              </a:ext>
            </a:extLst>
          </p:cNvPr>
          <p:cNvSpPr/>
          <p:nvPr/>
        </p:nvSpPr>
        <p:spPr>
          <a:xfrm>
            <a:off x="2485696" y="1204338"/>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6" name="Arrow: Chevron 85">
            <a:extLst>
              <a:ext uri="{FF2B5EF4-FFF2-40B4-BE49-F238E27FC236}">
                <a16:creationId xmlns:a16="http://schemas.microsoft.com/office/drawing/2014/main" id="{DB6A1464-F5C9-498E-919C-6108142E416D}"/>
              </a:ext>
            </a:extLst>
          </p:cNvPr>
          <p:cNvSpPr/>
          <p:nvPr/>
        </p:nvSpPr>
        <p:spPr>
          <a:xfrm>
            <a:off x="4596541" y="1195867"/>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7" name="Arrow: Chevron 86">
            <a:extLst>
              <a:ext uri="{FF2B5EF4-FFF2-40B4-BE49-F238E27FC236}">
                <a16:creationId xmlns:a16="http://schemas.microsoft.com/office/drawing/2014/main" id="{9E7001E8-5135-44DE-8080-0A92878FC3CA}"/>
              </a:ext>
            </a:extLst>
          </p:cNvPr>
          <p:cNvSpPr/>
          <p:nvPr/>
        </p:nvSpPr>
        <p:spPr>
          <a:xfrm>
            <a:off x="6964218" y="1184735"/>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8" name="Arrow: Chevron 87">
            <a:extLst>
              <a:ext uri="{FF2B5EF4-FFF2-40B4-BE49-F238E27FC236}">
                <a16:creationId xmlns:a16="http://schemas.microsoft.com/office/drawing/2014/main" id="{01D62421-BEF7-406F-868D-355DF5BAF2B4}"/>
              </a:ext>
            </a:extLst>
          </p:cNvPr>
          <p:cNvSpPr/>
          <p:nvPr/>
        </p:nvSpPr>
        <p:spPr>
          <a:xfrm>
            <a:off x="9241114" y="1184735"/>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9" name="TextBox 88">
            <a:extLst>
              <a:ext uri="{FF2B5EF4-FFF2-40B4-BE49-F238E27FC236}">
                <a16:creationId xmlns:a16="http://schemas.microsoft.com/office/drawing/2014/main" id="{9C3D82CC-3F79-4670-A2AA-C119DBD2A5C9}"/>
              </a:ext>
            </a:extLst>
          </p:cNvPr>
          <p:cNvSpPr txBox="1"/>
          <p:nvPr/>
        </p:nvSpPr>
        <p:spPr>
          <a:xfrm>
            <a:off x="591122" y="1427170"/>
            <a:ext cx="1584229" cy="276999"/>
          </a:xfrm>
          <a:prstGeom prst="rect">
            <a:avLst/>
          </a:prstGeom>
          <a:noFill/>
        </p:spPr>
        <p:txBody>
          <a:bodyPr wrap="square" rtlCol="0">
            <a:spAutoFit/>
          </a:bodyPr>
          <a:lstStyle/>
          <a:p>
            <a:pPr>
              <a:spcAft>
                <a:spcPts val="400"/>
              </a:spcAft>
            </a:pPr>
            <a:r>
              <a:rPr lang="en-US" sz="1200" dirty="0">
                <a:solidFill>
                  <a:schemeClr val="accent2">
                    <a:lumMod val="75000"/>
                  </a:schemeClr>
                </a:solidFill>
              </a:rPr>
              <a:t>Create wireframes</a:t>
            </a:r>
          </a:p>
        </p:txBody>
      </p:sp>
      <p:sp>
        <p:nvSpPr>
          <p:cNvPr id="92" name="TextBox 91">
            <a:extLst>
              <a:ext uri="{FF2B5EF4-FFF2-40B4-BE49-F238E27FC236}">
                <a16:creationId xmlns:a16="http://schemas.microsoft.com/office/drawing/2014/main" id="{EE816C8F-7563-4BCF-B63A-F76F97432DE3}"/>
              </a:ext>
            </a:extLst>
          </p:cNvPr>
          <p:cNvSpPr txBox="1"/>
          <p:nvPr/>
        </p:nvSpPr>
        <p:spPr>
          <a:xfrm>
            <a:off x="2877303" y="1410315"/>
            <a:ext cx="1584229" cy="646331"/>
          </a:xfrm>
          <a:prstGeom prst="rect">
            <a:avLst/>
          </a:prstGeom>
          <a:noFill/>
        </p:spPr>
        <p:txBody>
          <a:bodyPr wrap="square" rtlCol="0">
            <a:spAutoFit/>
          </a:bodyPr>
          <a:lstStyle/>
          <a:p>
            <a:pPr>
              <a:spcAft>
                <a:spcPts val="400"/>
              </a:spcAft>
            </a:pPr>
            <a:r>
              <a:rPr lang="en-US" sz="1200" dirty="0">
                <a:solidFill>
                  <a:schemeClr val="accent2">
                    <a:lumMod val="75000"/>
                  </a:schemeClr>
                </a:solidFill>
              </a:rPr>
              <a:t>UI design based on Design System components</a:t>
            </a:r>
          </a:p>
        </p:txBody>
      </p:sp>
      <p:sp>
        <p:nvSpPr>
          <p:cNvPr id="94" name="TextBox 93">
            <a:extLst>
              <a:ext uri="{FF2B5EF4-FFF2-40B4-BE49-F238E27FC236}">
                <a16:creationId xmlns:a16="http://schemas.microsoft.com/office/drawing/2014/main" id="{EC2459B7-1180-4C53-8ABA-F042ECF8A146}"/>
              </a:ext>
            </a:extLst>
          </p:cNvPr>
          <p:cNvSpPr txBox="1"/>
          <p:nvPr/>
        </p:nvSpPr>
        <p:spPr>
          <a:xfrm>
            <a:off x="4798785" y="1410314"/>
            <a:ext cx="2424406" cy="1220847"/>
          </a:xfrm>
          <a:prstGeom prst="rect">
            <a:avLst/>
          </a:prstGeom>
          <a:noFill/>
        </p:spPr>
        <p:txBody>
          <a:bodyPr wrap="square" rtlCol="0">
            <a:spAutoFit/>
          </a:bodyPr>
          <a:lstStyle/>
          <a:p>
            <a:pPr>
              <a:spcAft>
                <a:spcPts val="400"/>
              </a:spcAft>
            </a:pPr>
            <a:r>
              <a:rPr lang="en-US" sz="1200" dirty="0">
                <a:solidFill>
                  <a:srgbClr val="0070C0"/>
                </a:solidFill>
              </a:rPr>
              <a:t>Define program UI templates</a:t>
            </a:r>
          </a:p>
          <a:p>
            <a:pPr>
              <a:spcAft>
                <a:spcPts val="400"/>
              </a:spcAft>
            </a:pPr>
            <a:r>
              <a:rPr lang="en-US" sz="1200" dirty="0">
                <a:solidFill>
                  <a:srgbClr val="0070C0"/>
                </a:solidFill>
              </a:rPr>
              <a:t>Develop UI components</a:t>
            </a:r>
          </a:p>
          <a:p>
            <a:pPr>
              <a:spcAft>
                <a:spcPts val="400"/>
              </a:spcAft>
            </a:pPr>
            <a:r>
              <a:rPr lang="en-US" sz="1200" dirty="0">
                <a:solidFill>
                  <a:srgbClr val="0070C0"/>
                </a:solidFill>
              </a:rPr>
              <a:t>Define UI layouts</a:t>
            </a:r>
          </a:p>
          <a:p>
            <a:pPr>
              <a:spcAft>
                <a:spcPts val="400"/>
              </a:spcAft>
            </a:pPr>
            <a:r>
              <a:rPr lang="en-US" sz="1200" dirty="0">
                <a:solidFill>
                  <a:schemeClr val="accent2">
                    <a:lumMod val="75000"/>
                  </a:schemeClr>
                </a:solidFill>
              </a:rPr>
              <a:t>Develop UI code</a:t>
            </a:r>
          </a:p>
          <a:p>
            <a:pPr>
              <a:spcAft>
                <a:spcPts val="400"/>
              </a:spcAft>
            </a:pPr>
            <a:r>
              <a:rPr lang="en-US" sz="1200" dirty="0">
                <a:solidFill>
                  <a:srgbClr val="0070C0"/>
                </a:solidFill>
              </a:rPr>
              <a:t>Bind UI to microservices/APIs</a:t>
            </a:r>
          </a:p>
        </p:txBody>
      </p:sp>
      <p:sp>
        <p:nvSpPr>
          <p:cNvPr id="97" name="TextBox 96">
            <a:extLst>
              <a:ext uri="{FF2B5EF4-FFF2-40B4-BE49-F238E27FC236}">
                <a16:creationId xmlns:a16="http://schemas.microsoft.com/office/drawing/2014/main" id="{8E4A95DB-FD40-4CE2-9297-1911E75630A2}"/>
              </a:ext>
            </a:extLst>
          </p:cNvPr>
          <p:cNvSpPr txBox="1"/>
          <p:nvPr/>
        </p:nvSpPr>
        <p:spPr>
          <a:xfrm>
            <a:off x="7223191" y="1407705"/>
            <a:ext cx="2258789" cy="2010807"/>
          </a:xfrm>
          <a:prstGeom prst="rect">
            <a:avLst/>
          </a:prstGeom>
          <a:noFill/>
        </p:spPr>
        <p:txBody>
          <a:bodyPr wrap="square" rtlCol="0">
            <a:spAutoFit/>
          </a:bodyPr>
          <a:lstStyle/>
          <a:p>
            <a:pPr>
              <a:spcAft>
                <a:spcPts val="400"/>
              </a:spcAft>
            </a:pPr>
            <a:r>
              <a:rPr lang="en-US" sz="1200" dirty="0">
                <a:solidFill>
                  <a:srgbClr val="0070C0"/>
                </a:solidFill>
              </a:rPr>
              <a:t>Service virtualization for API/service mocking</a:t>
            </a:r>
          </a:p>
          <a:p>
            <a:pPr>
              <a:spcAft>
                <a:spcPts val="400"/>
              </a:spcAft>
            </a:pPr>
            <a:r>
              <a:rPr lang="en-US" sz="1200" dirty="0">
                <a:solidFill>
                  <a:schemeClr val="accent2">
                    <a:lumMod val="75000"/>
                  </a:schemeClr>
                </a:solidFill>
              </a:rPr>
              <a:t>Test script generation &amp; execution</a:t>
            </a:r>
          </a:p>
          <a:p>
            <a:pPr>
              <a:spcAft>
                <a:spcPts val="400"/>
              </a:spcAft>
            </a:pPr>
            <a:r>
              <a:rPr lang="en-US" sz="1200" dirty="0">
                <a:solidFill>
                  <a:srgbClr val="0070C0"/>
                </a:solidFill>
              </a:rPr>
              <a:t>Performance testing</a:t>
            </a:r>
          </a:p>
          <a:p>
            <a:pPr>
              <a:spcAft>
                <a:spcPts val="400"/>
              </a:spcAft>
            </a:pPr>
            <a:r>
              <a:rPr lang="en-US" sz="1200" dirty="0">
                <a:solidFill>
                  <a:srgbClr val="0070C0"/>
                </a:solidFill>
              </a:rPr>
              <a:t>Security testing</a:t>
            </a:r>
          </a:p>
          <a:p>
            <a:pPr>
              <a:spcAft>
                <a:spcPts val="400"/>
              </a:spcAft>
            </a:pPr>
            <a:r>
              <a:rPr lang="en-US" sz="1200" dirty="0">
                <a:solidFill>
                  <a:srgbClr val="0070C0"/>
                </a:solidFill>
              </a:rPr>
              <a:t>Browser compatibility, consistency, etc.</a:t>
            </a:r>
          </a:p>
          <a:p>
            <a:pPr>
              <a:spcAft>
                <a:spcPts val="400"/>
              </a:spcAft>
            </a:pPr>
            <a:endParaRPr lang="en-US" sz="1200" dirty="0"/>
          </a:p>
        </p:txBody>
      </p:sp>
      <p:sp>
        <p:nvSpPr>
          <p:cNvPr id="98" name="TextBox 97">
            <a:extLst>
              <a:ext uri="{FF2B5EF4-FFF2-40B4-BE49-F238E27FC236}">
                <a16:creationId xmlns:a16="http://schemas.microsoft.com/office/drawing/2014/main" id="{5B0FD949-1760-4889-924F-AAD6A1ABD1B1}"/>
              </a:ext>
            </a:extLst>
          </p:cNvPr>
          <p:cNvSpPr txBox="1"/>
          <p:nvPr/>
        </p:nvSpPr>
        <p:spPr>
          <a:xfrm>
            <a:off x="10074628" y="1416563"/>
            <a:ext cx="907538" cy="984885"/>
          </a:xfrm>
          <a:prstGeom prst="rect">
            <a:avLst/>
          </a:prstGeom>
          <a:noFill/>
        </p:spPr>
        <p:txBody>
          <a:bodyPr wrap="square" rtlCol="0">
            <a:spAutoFit/>
          </a:bodyPr>
          <a:lstStyle/>
          <a:p>
            <a:pPr>
              <a:spcAft>
                <a:spcPts val="400"/>
              </a:spcAft>
            </a:pPr>
            <a:r>
              <a:rPr lang="en-US" sz="1200" dirty="0">
                <a:solidFill>
                  <a:srgbClr val="0070C0"/>
                </a:solidFill>
              </a:rPr>
              <a:t>Telemetry</a:t>
            </a:r>
          </a:p>
          <a:p>
            <a:pPr>
              <a:spcAft>
                <a:spcPts val="400"/>
              </a:spcAft>
            </a:pPr>
            <a:r>
              <a:rPr lang="en-US" sz="1200" dirty="0">
                <a:solidFill>
                  <a:srgbClr val="0070C0"/>
                </a:solidFill>
              </a:rPr>
              <a:t>Logging</a:t>
            </a:r>
          </a:p>
          <a:p>
            <a:pPr>
              <a:spcAft>
                <a:spcPts val="400"/>
              </a:spcAft>
            </a:pPr>
            <a:endParaRPr lang="en-US" sz="1200" dirty="0"/>
          </a:p>
          <a:p>
            <a:pPr>
              <a:spcAft>
                <a:spcPts val="400"/>
              </a:spcAft>
            </a:pPr>
            <a:endParaRPr lang="en-US" sz="1200" dirty="0"/>
          </a:p>
        </p:txBody>
      </p:sp>
      <p:sp>
        <p:nvSpPr>
          <p:cNvPr id="2" name="Slide Number Placeholder 1">
            <a:extLst>
              <a:ext uri="{FF2B5EF4-FFF2-40B4-BE49-F238E27FC236}">
                <a16:creationId xmlns:a16="http://schemas.microsoft.com/office/drawing/2014/main" id="{A3D68244-4608-4C8B-8CC9-1BA5813DAE0B}"/>
              </a:ext>
            </a:extLst>
          </p:cNvPr>
          <p:cNvSpPr>
            <a:spLocks noGrp="1"/>
          </p:cNvSpPr>
          <p:nvPr>
            <p:ph type="sldNum" sz="quarter" idx="12"/>
          </p:nvPr>
        </p:nvSpPr>
        <p:spPr/>
        <p:txBody>
          <a:bodyPr/>
          <a:lstStyle/>
          <a:p>
            <a:fld id="{910603E9-62B6-4E5D-B9E4-D3B69751664A}" type="slidenum">
              <a:rPr lang="en-US" smtClean="0"/>
              <a:pPr/>
              <a:t>17</a:t>
            </a:fld>
            <a:endParaRPr lang="en-US" dirty="0"/>
          </a:p>
        </p:txBody>
      </p:sp>
      <p:sp>
        <p:nvSpPr>
          <p:cNvPr id="74" name="Rectangle 73">
            <a:extLst>
              <a:ext uri="{FF2B5EF4-FFF2-40B4-BE49-F238E27FC236}">
                <a16:creationId xmlns:a16="http://schemas.microsoft.com/office/drawing/2014/main" id="{543B5FEE-F5D1-4B7D-BA86-162FE5D49363}"/>
              </a:ext>
            </a:extLst>
          </p:cNvPr>
          <p:cNvSpPr/>
          <p:nvPr/>
        </p:nvSpPr>
        <p:spPr>
          <a:xfrm>
            <a:off x="351548" y="3008435"/>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grpSp>
        <p:nvGrpSpPr>
          <p:cNvPr id="75" name="Group 74">
            <a:extLst>
              <a:ext uri="{FF2B5EF4-FFF2-40B4-BE49-F238E27FC236}">
                <a16:creationId xmlns:a16="http://schemas.microsoft.com/office/drawing/2014/main" id="{6FC64CE6-852C-45F2-80DB-33BBCCFF525C}"/>
              </a:ext>
            </a:extLst>
          </p:cNvPr>
          <p:cNvGrpSpPr/>
          <p:nvPr/>
        </p:nvGrpSpPr>
        <p:grpSpPr>
          <a:xfrm>
            <a:off x="113886" y="49797"/>
            <a:ext cx="586435" cy="486013"/>
            <a:chOff x="4189439" y="1684593"/>
            <a:chExt cx="3846910" cy="3196749"/>
          </a:xfrm>
        </p:grpSpPr>
        <p:grpSp>
          <p:nvGrpSpPr>
            <p:cNvPr id="76" name="Group 75">
              <a:extLst>
                <a:ext uri="{FF2B5EF4-FFF2-40B4-BE49-F238E27FC236}">
                  <a16:creationId xmlns:a16="http://schemas.microsoft.com/office/drawing/2014/main" id="{2F3A6681-0CD2-4196-A4A4-603E40BFF851}"/>
                </a:ext>
              </a:extLst>
            </p:cNvPr>
            <p:cNvGrpSpPr/>
            <p:nvPr/>
          </p:nvGrpSpPr>
          <p:grpSpPr>
            <a:xfrm>
              <a:off x="4189439" y="1684593"/>
              <a:ext cx="3846910" cy="3196749"/>
              <a:chOff x="2870539" y="971311"/>
              <a:chExt cx="3329808" cy="2724282"/>
            </a:xfrm>
          </p:grpSpPr>
          <p:grpSp>
            <p:nvGrpSpPr>
              <p:cNvPr id="100" name="Group 99">
                <a:extLst>
                  <a:ext uri="{FF2B5EF4-FFF2-40B4-BE49-F238E27FC236}">
                    <a16:creationId xmlns:a16="http://schemas.microsoft.com/office/drawing/2014/main" id="{8C5DC153-8F88-41C0-86A4-7C92300063E3}"/>
                  </a:ext>
                </a:extLst>
              </p:cNvPr>
              <p:cNvGrpSpPr/>
              <p:nvPr/>
            </p:nvGrpSpPr>
            <p:grpSpPr>
              <a:xfrm>
                <a:off x="2883040" y="1000182"/>
                <a:ext cx="1327506" cy="891004"/>
                <a:chOff x="2639696" y="1185025"/>
                <a:chExt cx="1327506" cy="891004"/>
              </a:xfrm>
            </p:grpSpPr>
            <p:sp>
              <p:nvSpPr>
                <p:cNvPr id="122" name="Freeform 15">
                  <a:extLst>
                    <a:ext uri="{FF2B5EF4-FFF2-40B4-BE49-F238E27FC236}">
                      <a16:creationId xmlns:a16="http://schemas.microsoft.com/office/drawing/2014/main" id="{ED6170E7-F508-489A-8662-6D422A1703A5}"/>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3" name="Freeform 16">
                  <a:extLst>
                    <a:ext uri="{FF2B5EF4-FFF2-40B4-BE49-F238E27FC236}">
                      <a16:creationId xmlns:a16="http://schemas.microsoft.com/office/drawing/2014/main" id="{4B52052A-0CF1-408D-8694-91D685651BBD}"/>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4" name="Freeform 17">
                  <a:extLst>
                    <a:ext uri="{FF2B5EF4-FFF2-40B4-BE49-F238E27FC236}">
                      <a16:creationId xmlns:a16="http://schemas.microsoft.com/office/drawing/2014/main" id="{2FD09DC3-BAE7-47DF-9CD6-DB809F976A98}"/>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25" name="Picture 2" descr="http://mplus/sites/default/files/microsite/icondownload/Mainframe-modernization_0.png">
                  <a:extLst>
                    <a:ext uri="{FF2B5EF4-FFF2-40B4-BE49-F238E27FC236}">
                      <a16:creationId xmlns:a16="http://schemas.microsoft.com/office/drawing/2014/main" id="{27F90CAA-B2FA-4AFC-AFFD-23F2E78BDE75}"/>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94C93D66-FCFE-4F23-A6FA-9977608F5A4E}"/>
                  </a:ext>
                </a:extLst>
              </p:cNvPr>
              <p:cNvGrpSpPr/>
              <p:nvPr/>
            </p:nvGrpSpPr>
            <p:grpSpPr>
              <a:xfrm>
                <a:off x="4888590" y="971311"/>
                <a:ext cx="1311757" cy="922504"/>
                <a:chOff x="4954956" y="1178276"/>
                <a:chExt cx="1311757" cy="922504"/>
              </a:xfrm>
            </p:grpSpPr>
            <p:sp>
              <p:nvSpPr>
                <p:cNvPr id="119" name="Freeform 6">
                  <a:extLst>
                    <a:ext uri="{FF2B5EF4-FFF2-40B4-BE49-F238E27FC236}">
                      <a16:creationId xmlns:a16="http://schemas.microsoft.com/office/drawing/2014/main" id="{3D94EF88-FE9F-40DB-8E2E-7F619DE757C2}"/>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0" name="Freeform 7">
                  <a:extLst>
                    <a:ext uri="{FF2B5EF4-FFF2-40B4-BE49-F238E27FC236}">
                      <a16:creationId xmlns:a16="http://schemas.microsoft.com/office/drawing/2014/main" id="{69ECE50B-C1F6-49FF-AF56-1D74AD37AE34}"/>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1" name="Freeform 8">
                  <a:extLst>
                    <a:ext uri="{FF2B5EF4-FFF2-40B4-BE49-F238E27FC236}">
                      <a16:creationId xmlns:a16="http://schemas.microsoft.com/office/drawing/2014/main" id="{0A4CD62C-5238-4767-B092-C2AC6EB987F0}"/>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02" name="Group 101">
                <a:extLst>
                  <a:ext uri="{FF2B5EF4-FFF2-40B4-BE49-F238E27FC236}">
                    <a16:creationId xmlns:a16="http://schemas.microsoft.com/office/drawing/2014/main" id="{17524ABE-0A26-4BBC-9854-982571675240}"/>
                  </a:ext>
                </a:extLst>
              </p:cNvPr>
              <p:cNvGrpSpPr/>
              <p:nvPr/>
            </p:nvGrpSpPr>
            <p:grpSpPr>
              <a:xfrm>
                <a:off x="4125810" y="2383836"/>
                <a:ext cx="922504" cy="1311757"/>
                <a:chOff x="3993078" y="2598175"/>
                <a:chExt cx="922504" cy="1311757"/>
              </a:xfrm>
            </p:grpSpPr>
            <p:grpSp>
              <p:nvGrpSpPr>
                <p:cNvPr id="115" name="Group 114">
                  <a:extLst>
                    <a:ext uri="{FF2B5EF4-FFF2-40B4-BE49-F238E27FC236}">
                      <a16:creationId xmlns:a16="http://schemas.microsoft.com/office/drawing/2014/main" id="{58A6A603-79D0-46F3-BBF3-CF26EB8E331F}"/>
                    </a:ext>
                  </a:extLst>
                </p:cNvPr>
                <p:cNvGrpSpPr/>
                <p:nvPr/>
              </p:nvGrpSpPr>
              <p:grpSpPr>
                <a:xfrm rot="17571916">
                  <a:off x="3798451" y="2792802"/>
                  <a:ext cx="1311757" cy="922504"/>
                  <a:chOff x="3620180" y="2516827"/>
                  <a:chExt cx="1791935" cy="1260194"/>
                </a:xfrm>
              </p:grpSpPr>
              <p:sp>
                <p:nvSpPr>
                  <p:cNvPr id="117" name="Freeform 13">
                    <a:extLst>
                      <a:ext uri="{FF2B5EF4-FFF2-40B4-BE49-F238E27FC236}">
                        <a16:creationId xmlns:a16="http://schemas.microsoft.com/office/drawing/2014/main" id="{796C5D6A-469C-4C71-821C-31A9B4849ED7}"/>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8" name="Freeform 14">
                    <a:extLst>
                      <a:ext uri="{FF2B5EF4-FFF2-40B4-BE49-F238E27FC236}">
                        <a16:creationId xmlns:a16="http://schemas.microsoft.com/office/drawing/2014/main" id="{C29B027D-59A2-43F4-929D-F44E26643DB5}"/>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16" name="Picture 115" descr="A picture containing looking, computer, computer, shirt&#10;&#10;Description automatically generated">
                  <a:extLst>
                    <a:ext uri="{FF2B5EF4-FFF2-40B4-BE49-F238E27FC236}">
                      <a16:creationId xmlns:a16="http://schemas.microsoft.com/office/drawing/2014/main" id="{A1DF707B-81B3-423B-9708-8F277E38F719}"/>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03" name="Group 102">
                <a:extLst>
                  <a:ext uri="{FF2B5EF4-FFF2-40B4-BE49-F238E27FC236}">
                    <a16:creationId xmlns:a16="http://schemas.microsoft.com/office/drawing/2014/main" id="{62452E7B-BC76-48B4-9F80-115E479D272A}"/>
                  </a:ext>
                </a:extLst>
              </p:cNvPr>
              <p:cNvGrpSpPr/>
              <p:nvPr/>
            </p:nvGrpSpPr>
            <p:grpSpPr>
              <a:xfrm>
                <a:off x="2870539" y="2006315"/>
                <a:ext cx="1311757" cy="922504"/>
                <a:chOff x="2641945" y="2213280"/>
                <a:chExt cx="1311757" cy="922504"/>
              </a:xfrm>
            </p:grpSpPr>
            <p:sp>
              <p:nvSpPr>
                <p:cNvPr id="111" name="Freeform 12">
                  <a:extLst>
                    <a:ext uri="{FF2B5EF4-FFF2-40B4-BE49-F238E27FC236}">
                      <a16:creationId xmlns:a16="http://schemas.microsoft.com/office/drawing/2014/main" id="{358C2B7F-B5A8-4538-AD18-72556980161B}"/>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12" name="Group 111">
                  <a:extLst>
                    <a:ext uri="{FF2B5EF4-FFF2-40B4-BE49-F238E27FC236}">
                      <a16:creationId xmlns:a16="http://schemas.microsoft.com/office/drawing/2014/main" id="{FC9A7A29-46D5-4A12-8614-3F0DCDDB76B7}"/>
                    </a:ext>
                  </a:extLst>
                </p:cNvPr>
                <p:cNvGrpSpPr/>
                <p:nvPr/>
              </p:nvGrpSpPr>
              <p:grpSpPr>
                <a:xfrm>
                  <a:off x="2641945" y="2213280"/>
                  <a:ext cx="1311757" cy="922504"/>
                  <a:chOff x="3620180" y="2516827"/>
                  <a:chExt cx="1791935" cy="1260194"/>
                </a:xfrm>
              </p:grpSpPr>
              <p:sp>
                <p:nvSpPr>
                  <p:cNvPr id="113" name="Freeform 13">
                    <a:extLst>
                      <a:ext uri="{FF2B5EF4-FFF2-40B4-BE49-F238E27FC236}">
                        <a16:creationId xmlns:a16="http://schemas.microsoft.com/office/drawing/2014/main" id="{DC3DB1F0-9132-452D-A5B6-BABA999849B8}"/>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4" name="Freeform 14">
                    <a:extLst>
                      <a:ext uri="{FF2B5EF4-FFF2-40B4-BE49-F238E27FC236}">
                        <a16:creationId xmlns:a16="http://schemas.microsoft.com/office/drawing/2014/main" id="{26E0AA1D-C118-41AE-8B8D-D1F0530A2B17}"/>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04" name="Group 103">
                <a:extLst>
                  <a:ext uri="{FF2B5EF4-FFF2-40B4-BE49-F238E27FC236}">
                    <a16:creationId xmlns:a16="http://schemas.microsoft.com/office/drawing/2014/main" id="{F28AE5D2-244D-4437-B714-45BF78B8D345}"/>
                  </a:ext>
                </a:extLst>
              </p:cNvPr>
              <p:cNvGrpSpPr/>
              <p:nvPr/>
            </p:nvGrpSpPr>
            <p:grpSpPr>
              <a:xfrm>
                <a:off x="4860342" y="2031065"/>
                <a:ext cx="1327506" cy="891004"/>
                <a:chOff x="4941456" y="2238030"/>
                <a:chExt cx="1327506" cy="891004"/>
              </a:xfrm>
            </p:grpSpPr>
            <p:sp>
              <p:nvSpPr>
                <p:cNvPr id="107" name="Freeform 9">
                  <a:extLst>
                    <a:ext uri="{FF2B5EF4-FFF2-40B4-BE49-F238E27FC236}">
                      <a16:creationId xmlns:a16="http://schemas.microsoft.com/office/drawing/2014/main" id="{E4A8A7A9-35DD-4308-8BA7-31C0DC679804}"/>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08" name="Freeform 10">
                  <a:extLst>
                    <a:ext uri="{FF2B5EF4-FFF2-40B4-BE49-F238E27FC236}">
                      <a16:creationId xmlns:a16="http://schemas.microsoft.com/office/drawing/2014/main" id="{5D228232-CCDC-42C6-B647-A90F96BAA883}"/>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09" name="Freeform 11">
                  <a:extLst>
                    <a:ext uri="{FF2B5EF4-FFF2-40B4-BE49-F238E27FC236}">
                      <a16:creationId xmlns:a16="http://schemas.microsoft.com/office/drawing/2014/main" id="{8B4A4DBE-B342-4EA0-8CBC-E6D942AD750D}"/>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0" name="Picture 8" descr="http://mplus/sites/default/files/microsite/icondownload/Cloud-migration-thumb.png">
                  <a:extLst>
                    <a:ext uri="{FF2B5EF4-FFF2-40B4-BE49-F238E27FC236}">
                      <a16:creationId xmlns:a16="http://schemas.microsoft.com/office/drawing/2014/main" id="{9B83E7F7-165D-4BB0-A173-EB7B6F8F58E0}"/>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Freeform 5">
                <a:extLst>
                  <a:ext uri="{FF2B5EF4-FFF2-40B4-BE49-F238E27FC236}">
                    <a16:creationId xmlns:a16="http://schemas.microsoft.com/office/drawing/2014/main" id="{2CD8FDBF-1967-4B39-B27E-380B8086BEFE}"/>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06" name="Picture 105" descr="A picture containing shirt&#10;&#10;Description automatically generated">
                <a:extLst>
                  <a:ext uri="{FF2B5EF4-FFF2-40B4-BE49-F238E27FC236}">
                    <a16:creationId xmlns:a16="http://schemas.microsoft.com/office/drawing/2014/main" id="{85B40DC7-6489-48E4-BD05-DD6D47638A3E}"/>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77" name="Picture 6" descr="http://mplus/sites/default/files/microsite/icondownload/Transformation_0.png">
              <a:extLst>
                <a:ext uri="{FF2B5EF4-FFF2-40B4-BE49-F238E27FC236}">
                  <a16:creationId xmlns:a16="http://schemas.microsoft.com/office/drawing/2014/main" id="{F3A0AFAB-980B-49AE-B471-64D7FF8BD518}"/>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http://mplus/sites/default/files/microsite/icondownload/Cloud-operation-system.png">
              <a:extLst>
                <a:ext uri="{FF2B5EF4-FFF2-40B4-BE49-F238E27FC236}">
                  <a16:creationId xmlns:a16="http://schemas.microsoft.com/office/drawing/2014/main" id="{20A2F39E-CCF6-453F-8BD7-3D51D510A3BC}"/>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a:extLst>
              <a:ext uri="{FF2B5EF4-FFF2-40B4-BE49-F238E27FC236}">
                <a16:creationId xmlns:a16="http://schemas.microsoft.com/office/drawing/2014/main" id="{33117CD1-7FDC-4715-A7B2-088BC4F4B147}"/>
              </a:ext>
            </a:extLst>
          </p:cNvPr>
          <p:cNvSpPr/>
          <p:nvPr/>
        </p:nvSpPr>
        <p:spPr>
          <a:xfrm>
            <a:off x="8003673" y="4068975"/>
            <a:ext cx="2697523" cy="584775"/>
          </a:xfrm>
          <a:prstGeom prst="rect">
            <a:avLst/>
          </a:prstGeom>
          <a:noFill/>
        </p:spPr>
        <p:txBody>
          <a:bodyPr wrap="square">
            <a:spAutoFit/>
          </a:bodyPr>
          <a:lstStyle/>
          <a:p>
            <a:r>
              <a:rPr lang="en-US" sz="1600" b="1" dirty="0"/>
              <a:t>Enhance template &amp; component repository</a:t>
            </a:r>
          </a:p>
        </p:txBody>
      </p:sp>
      <p:sp>
        <p:nvSpPr>
          <p:cNvPr id="66" name="TextBox 65">
            <a:extLst>
              <a:ext uri="{FF2B5EF4-FFF2-40B4-BE49-F238E27FC236}">
                <a16:creationId xmlns:a16="http://schemas.microsoft.com/office/drawing/2014/main" id="{FB3BD2C6-3304-4CA8-8A66-9E376A16805E}"/>
              </a:ext>
            </a:extLst>
          </p:cNvPr>
          <p:cNvSpPr txBox="1"/>
          <p:nvPr/>
        </p:nvSpPr>
        <p:spPr>
          <a:xfrm>
            <a:off x="8003673" y="4610620"/>
            <a:ext cx="3765832" cy="430887"/>
          </a:xfrm>
          <a:prstGeom prst="rect">
            <a:avLst/>
          </a:prstGeom>
          <a:noFill/>
        </p:spPr>
        <p:txBody>
          <a:bodyPr wrap="square" rtlCol="0">
            <a:spAutoFit/>
          </a:bodyPr>
          <a:lstStyle>
            <a:defPPr>
              <a:defRPr lang="en-US"/>
            </a:defPPr>
            <a:lvl1pPr>
              <a:defRPr sz="1000"/>
            </a:lvl1pPr>
          </a:lstStyle>
          <a:p>
            <a:r>
              <a:rPr lang="en-US" sz="1100" dirty="0"/>
              <a:t>Add more UI templates and components to the repository to provide additional quick-start start capabilities </a:t>
            </a:r>
          </a:p>
        </p:txBody>
      </p:sp>
      <p:sp>
        <p:nvSpPr>
          <p:cNvPr id="67" name="TextBox 66">
            <a:extLst>
              <a:ext uri="{FF2B5EF4-FFF2-40B4-BE49-F238E27FC236}">
                <a16:creationId xmlns:a16="http://schemas.microsoft.com/office/drawing/2014/main" id="{DEBBB9C2-C190-4124-ABFF-A1E1931B6766}"/>
              </a:ext>
            </a:extLst>
          </p:cNvPr>
          <p:cNvSpPr txBox="1"/>
          <p:nvPr/>
        </p:nvSpPr>
        <p:spPr>
          <a:xfrm>
            <a:off x="8003673" y="5154284"/>
            <a:ext cx="2037030" cy="338554"/>
          </a:xfrm>
          <a:prstGeom prst="rect">
            <a:avLst/>
          </a:prstGeom>
          <a:noFill/>
        </p:spPr>
        <p:txBody>
          <a:bodyPr wrap="square" rtlCol="0">
            <a:spAutoFit/>
          </a:bodyPr>
          <a:lstStyle/>
          <a:p>
            <a:r>
              <a:rPr lang="en-US" sz="1600" b="1" dirty="0"/>
              <a:t>Why?</a:t>
            </a:r>
            <a:endParaRPr lang="en-US" sz="2000" b="1" dirty="0"/>
          </a:p>
        </p:txBody>
      </p:sp>
      <p:sp>
        <p:nvSpPr>
          <p:cNvPr id="68" name="TextBox 67">
            <a:extLst>
              <a:ext uri="{FF2B5EF4-FFF2-40B4-BE49-F238E27FC236}">
                <a16:creationId xmlns:a16="http://schemas.microsoft.com/office/drawing/2014/main" id="{E61A5021-FC28-42CA-8DB8-4564DE1B0A4E}"/>
              </a:ext>
            </a:extLst>
          </p:cNvPr>
          <p:cNvSpPr txBox="1"/>
          <p:nvPr/>
        </p:nvSpPr>
        <p:spPr>
          <a:xfrm>
            <a:off x="8003673" y="5986103"/>
            <a:ext cx="2037030" cy="338554"/>
          </a:xfrm>
          <a:prstGeom prst="rect">
            <a:avLst/>
          </a:prstGeom>
          <a:noFill/>
        </p:spPr>
        <p:txBody>
          <a:bodyPr wrap="square" rtlCol="0">
            <a:spAutoFit/>
          </a:bodyPr>
          <a:lstStyle/>
          <a:p>
            <a:r>
              <a:rPr lang="en-US" sz="1600" b="1" dirty="0"/>
              <a:t>Benefits</a:t>
            </a:r>
            <a:endParaRPr lang="en-US" sz="2000" b="1" dirty="0"/>
          </a:p>
        </p:txBody>
      </p:sp>
      <p:sp>
        <p:nvSpPr>
          <p:cNvPr id="69" name="TextBox 68">
            <a:extLst>
              <a:ext uri="{FF2B5EF4-FFF2-40B4-BE49-F238E27FC236}">
                <a16:creationId xmlns:a16="http://schemas.microsoft.com/office/drawing/2014/main" id="{DF6AEA0D-50DB-4E0A-98D6-4C8525F0754B}"/>
              </a:ext>
            </a:extLst>
          </p:cNvPr>
          <p:cNvSpPr txBox="1"/>
          <p:nvPr/>
        </p:nvSpPr>
        <p:spPr>
          <a:xfrm>
            <a:off x="8003673" y="5439472"/>
            <a:ext cx="3881971" cy="600164"/>
          </a:xfrm>
          <a:prstGeom prst="rect">
            <a:avLst/>
          </a:prstGeom>
          <a:noFill/>
        </p:spPr>
        <p:txBody>
          <a:bodyPr wrap="square" rtlCol="0">
            <a:spAutoFit/>
          </a:bodyPr>
          <a:lstStyle/>
          <a:p>
            <a:r>
              <a:rPr lang="en-US" sz="1100" dirty="0"/>
              <a:t>A larger repository will provide developers more flexibility to chose components out of the box and further reduce development time</a:t>
            </a:r>
          </a:p>
        </p:txBody>
      </p:sp>
      <p:sp>
        <p:nvSpPr>
          <p:cNvPr id="70" name="TextBox 69">
            <a:extLst>
              <a:ext uri="{FF2B5EF4-FFF2-40B4-BE49-F238E27FC236}">
                <a16:creationId xmlns:a16="http://schemas.microsoft.com/office/drawing/2014/main" id="{607EE5F3-E65A-4F1B-94CC-6859BBC579E3}"/>
              </a:ext>
            </a:extLst>
          </p:cNvPr>
          <p:cNvSpPr txBox="1"/>
          <p:nvPr/>
        </p:nvSpPr>
        <p:spPr>
          <a:xfrm>
            <a:off x="8003672" y="6264779"/>
            <a:ext cx="3624227" cy="261610"/>
          </a:xfrm>
          <a:prstGeom prst="rect">
            <a:avLst/>
          </a:prstGeom>
          <a:noFill/>
        </p:spPr>
        <p:txBody>
          <a:bodyPr wrap="square" rtlCol="0">
            <a:spAutoFit/>
          </a:bodyPr>
          <a:lstStyle/>
          <a:p>
            <a:r>
              <a:rPr lang="en-US" sz="1100" dirty="0"/>
              <a:t>Enhanced UI productivity by 30-40% due to </a:t>
            </a:r>
            <a:r>
              <a:rPr lang="en-US" sz="1100"/>
              <a:t>reusable assets</a:t>
            </a:r>
            <a:endParaRPr lang="en-US" sz="1100" dirty="0"/>
          </a:p>
        </p:txBody>
      </p:sp>
    </p:spTree>
    <p:extLst>
      <p:ext uri="{BB962C8B-B14F-4D97-AF65-F5344CB8AC3E}">
        <p14:creationId xmlns:p14="http://schemas.microsoft.com/office/powerpoint/2010/main" val="78334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3958" y="10338"/>
            <a:ext cx="9710006"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Database Migration Platform</a:t>
            </a:r>
          </a:p>
        </p:txBody>
      </p:sp>
      <p:sp>
        <p:nvSpPr>
          <p:cNvPr id="11" name="Rectangle 10">
            <a:extLst>
              <a:ext uri="{FF2B5EF4-FFF2-40B4-BE49-F238E27FC236}">
                <a16:creationId xmlns:a16="http://schemas.microsoft.com/office/drawing/2014/main" id="{CA5EBC04-C931-4907-9DE8-338D45A079C9}"/>
              </a:ext>
            </a:extLst>
          </p:cNvPr>
          <p:cNvSpPr/>
          <p:nvPr/>
        </p:nvSpPr>
        <p:spPr>
          <a:xfrm>
            <a:off x="1925710" y="582105"/>
            <a:ext cx="10266289" cy="4315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cs typeface="Arial" panose="020B0604020202020204" pitchFamily="34" charset="0"/>
              </a:rPr>
              <a:t>An extreme automation database migration workbench that will aid in database reverse and forward engineering and data migration.</a:t>
            </a: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12"/>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18</a:t>
            </a:fld>
            <a:endParaRPr lang="en-US" dirty="0"/>
          </a:p>
        </p:txBody>
      </p:sp>
      <p:sp>
        <p:nvSpPr>
          <p:cNvPr id="52" name="Rectangle 51">
            <a:extLst>
              <a:ext uri="{FF2B5EF4-FFF2-40B4-BE49-F238E27FC236}">
                <a16:creationId xmlns:a16="http://schemas.microsoft.com/office/drawing/2014/main" id="{AF697133-0E9A-4AD2-976B-7B1E06E32E79}"/>
              </a:ext>
            </a:extLst>
          </p:cNvPr>
          <p:cNvSpPr/>
          <p:nvPr/>
        </p:nvSpPr>
        <p:spPr>
          <a:xfrm>
            <a:off x="1915551" y="1151159"/>
            <a:ext cx="10266289" cy="4598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53" name="Rectangle 52">
            <a:extLst>
              <a:ext uri="{FF2B5EF4-FFF2-40B4-BE49-F238E27FC236}">
                <a16:creationId xmlns:a16="http://schemas.microsoft.com/office/drawing/2014/main" id="{94D89795-EA17-4481-B161-0335E2B21C43}"/>
              </a:ext>
            </a:extLst>
          </p:cNvPr>
          <p:cNvSpPr/>
          <p:nvPr/>
        </p:nvSpPr>
        <p:spPr>
          <a:xfrm>
            <a:off x="1979723" y="1212302"/>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RDBMS to RDBMS</a:t>
            </a:r>
          </a:p>
          <a:p>
            <a:pPr algn="ctr" defTabSz="609555" hangingPunct="0"/>
            <a:r>
              <a:rPr lang="en-US" sz="1400" i="1" dirty="0">
                <a:solidFill>
                  <a:srgbClr val="000000"/>
                </a:solidFill>
                <a:cs typeface="Arial" panose="020B0604020202020204" pitchFamily="34" charset="0"/>
                <a:sym typeface="Calibri"/>
              </a:rPr>
              <a:t>Lift &amp; Shift </a:t>
            </a:r>
          </a:p>
        </p:txBody>
      </p:sp>
      <p:sp>
        <p:nvSpPr>
          <p:cNvPr id="54" name="Rectangle 53">
            <a:extLst>
              <a:ext uri="{FF2B5EF4-FFF2-40B4-BE49-F238E27FC236}">
                <a16:creationId xmlns:a16="http://schemas.microsoft.com/office/drawing/2014/main" id="{15CA7107-FD6E-4FD8-BBC8-FCD10FFEE760}"/>
              </a:ext>
            </a:extLst>
          </p:cNvPr>
          <p:cNvSpPr/>
          <p:nvPr/>
        </p:nvSpPr>
        <p:spPr>
          <a:xfrm>
            <a:off x="3512585" y="1215971"/>
            <a:ext cx="2127461"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RDBMS to RDBMS</a:t>
            </a:r>
          </a:p>
          <a:p>
            <a:pPr algn="ctr" defTabSz="609555" hangingPunct="0"/>
            <a:r>
              <a:rPr lang="en-US" sz="1400" i="1" dirty="0">
                <a:solidFill>
                  <a:srgbClr val="000000"/>
                </a:solidFill>
                <a:cs typeface="Arial" panose="020B0604020202020204" pitchFamily="34" charset="0"/>
                <a:sym typeface="Calibri"/>
              </a:rPr>
              <a:t>Transformation</a:t>
            </a:r>
          </a:p>
        </p:txBody>
      </p:sp>
      <p:sp>
        <p:nvSpPr>
          <p:cNvPr id="55" name="Rectangle 54">
            <a:extLst>
              <a:ext uri="{FF2B5EF4-FFF2-40B4-BE49-F238E27FC236}">
                <a16:creationId xmlns:a16="http://schemas.microsoft.com/office/drawing/2014/main" id="{9914C85E-AEA1-4F0C-A0E4-A4A26F63CA3C}"/>
              </a:ext>
            </a:extLst>
          </p:cNvPr>
          <p:cNvSpPr/>
          <p:nvPr/>
        </p:nvSpPr>
        <p:spPr>
          <a:xfrm>
            <a:off x="5466334" y="1226116"/>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i="1" dirty="0">
                <a:solidFill>
                  <a:srgbClr val="000000"/>
                </a:solidFill>
                <a:cs typeface="Arial" panose="020B0604020202020204" pitchFamily="34" charset="0"/>
                <a:sym typeface="Calibri"/>
              </a:rPr>
              <a:t>RDBMS to NoSQL</a:t>
            </a:r>
          </a:p>
          <a:p>
            <a:pPr algn="ctr" defTabSz="609555" hangingPunct="0"/>
            <a:r>
              <a:rPr lang="en-US" sz="1400" i="1" dirty="0">
                <a:solidFill>
                  <a:srgbClr val="000000"/>
                </a:solidFill>
                <a:cs typeface="Arial" panose="020B0604020202020204" pitchFamily="34" charset="0"/>
                <a:sym typeface="Calibri"/>
              </a:rPr>
              <a:t>Transformation</a:t>
            </a:r>
          </a:p>
        </p:txBody>
      </p:sp>
      <p:sp>
        <p:nvSpPr>
          <p:cNvPr id="56" name="Rectangle 55">
            <a:extLst>
              <a:ext uri="{FF2B5EF4-FFF2-40B4-BE49-F238E27FC236}">
                <a16:creationId xmlns:a16="http://schemas.microsoft.com/office/drawing/2014/main" id="{4E21DD12-CB18-4311-BA25-5CC21232D04B}"/>
              </a:ext>
            </a:extLst>
          </p:cNvPr>
          <p:cNvSpPr/>
          <p:nvPr/>
        </p:nvSpPr>
        <p:spPr>
          <a:xfrm>
            <a:off x="7131926" y="1210981"/>
            <a:ext cx="2634926"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Non-RDBMS to RDBMS/NoSQL</a:t>
            </a:r>
          </a:p>
          <a:p>
            <a:pPr algn="ctr" defTabSz="609555" hangingPunct="0"/>
            <a:r>
              <a:rPr lang="en-US" sz="1400" i="1" dirty="0">
                <a:solidFill>
                  <a:srgbClr val="000000"/>
                </a:solidFill>
                <a:cs typeface="Arial" panose="020B0604020202020204" pitchFamily="34" charset="0"/>
                <a:sym typeface="Calibri"/>
              </a:rPr>
              <a:t>Transformation</a:t>
            </a:r>
          </a:p>
        </p:txBody>
      </p:sp>
      <p:sp>
        <p:nvSpPr>
          <p:cNvPr id="91" name="Rectangle 90">
            <a:extLst>
              <a:ext uri="{FF2B5EF4-FFF2-40B4-BE49-F238E27FC236}">
                <a16:creationId xmlns:a16="http://schemas.microsoft.com/office/drawing/2014/main" id="{066F1B99-B660-44B1-A514-1A3ECCCCD786}"/>
              </a:ext>
            </a:extLst>
          </p:cNvPr>
          <p:cNvSpPr/>
          <p:nvPr/>
        </p:nvSpPr>
        <p:spPr>
          <a:xfrm>
            <a:off x="-10160" y="575651"/>
            <a:ext cx="1935870" cy="45058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92" name="Rectangle 91">
            <a:extLst>
              <a:ext uri="{FF2B5EF4-FFF2-40B4-BE49-F238E27FC236}">
                <a16:creationId xmlns:a16="http://schemas.microsoft.com/office/drawing/2014/main" id="{CD9FE531-E39A-457D-9C1C-1CA3E1E60D86}"/>
              </a:ext>
            </a:extLst>
          </p:cNvPr>
          <p:cNvSpPr/>
          <p:nvPr/>
        </p:nvSpPr>
        <p:spPr>
          <a:xfrm>
            <a:off x="-10161" y="1748568"/>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93" name="Rectangle 92">
            <a:extLst>
              <a:ext uri="{FF2B5EF4-FFF2-40B4-BE49-F238E27FC236}">
                <a16:creationId xmlns:a16="http://schemas.microsoft.com/office/drawing/2014/main" id="{7E8E33E6-1ACB-4B52-9F5C-0192B7AA808B}"/>
              </a:ext>
            </a:extLst>
          </p:cNvPr>
          <p:cNvSpPr/>
          <p:nvPr/>
        </p:nvSpPr>
        <p:spPr>
          <a:xfrm>
            <a:off x="-10160" y="1150030"/>
            <a:ext cx="1925711" cy="461028"/>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lnSpc>
                <a:spcPts val="2000"/>
              </a:lnSpc>
            </a:pPr>
            <a:r>
              <a:rPr lang="en-US" dirty="0"/>
              <a:t>Modernization Paths</a:t>
            </a:r>
          </a:p>
        </p:txBody>
      </p:sp>
      <p:sp>
        <p:nvSpPr>
          <p:cNvPr id="61" name="Rectangle 60">
            <a:extLst>
              <a:ext uri="{FF2B5EF4-FFF2-40B4-BE49-F238E27FC236}">
                <a16:creationId xmlns:a16="http://schemas.microsoft.com/office/drawing/2014/main" id="{09311448-8300-425B-A925-8FAEF876D889}"/>
              </a:ext>
            </a:extLst>
          </p:cNvPr>
          <p:cNvSpPr/>
          <p:nvPr/>
        </p:nvSpPr>
        <p:spPr>
          <a:xfrm>
            <a:off x="2215394" y="2257678"/>
            <a:ext cx="1607228" cy="523220"/>
          </a:xfrm>
          <a:prstGeom prst="rect">
            <a:avLst/>
          </a:prstGeom>
        </p:spPr>
        <p:txBody>
          <a:bodyPr wrap="square">
            <a:spAutoFit/>
          </a:bodyPr>
          <a:lstStyle/>
          <a:p>
            <a:r>
              <a:rPr lang="en-US" sz="1400" b="1" dirty="0"/>
              <a:t>ASSESSMENT &amp; ARCHITECTURE</a:t>
            </a:r>
          </a:p>
        </p:txBody>
      </p:sp>
      <p:sp>
        <p:nvSpPr>
          <p:cNvPr id="66" name="Rectangle 65">
            <a:extLst>
              <a:ext uri="{FF2B5EF4-FFF2-40B4-BE49-F238E27FC236}">
                <a16:creationId xmlns:a16="http://schemas.microsoft.com/office/drawing/2014/main" id="{1DB256D8-CAA7-4832-9866-7A4F42003173}"/>
              </a:ext>
            </a:extLst>
          </p:cNvPr>
          <p:cNvSpPr/>
          <p:nvPr/>
        </p:nvSpPr>
        <p:spPr>
          <a:xfrm>
            <a:off x="2215394" y="3470369"/>
            <a:ext cx="1477467" cy="307777"/>
          </a:xfrm>
          <a:prstGeom prst="rect">
            <a:avLst/>
          </a:prstGeom>
        </p:spPr>
        <p:txBody>
          <a:bodyPr wrap="square">
            <a:spAutoFit/>
          </a:bodyPr>
          <a:lstStyle/>
          <a:p>
            <a:r>
              <a:rPr lang="en-US" sz="1400" b="1" dirty="0"/>
              <a:t>SCHEMA &amp; CODE</a:t>
            </a:r>
          </a:p>
        </p:txBody>
      </p:sp>
      <p:sp>
        <p:nvSpPr>
          <p:cNvPr id="67" name="Rectangle 66">
            <a:extLst>
              <a:ext uri="{FF2B5EF4-FFF2-40B4-BE49-F238E27FC236}">
                <a16:creationId xmlns:a16="http://schemas.microsoft.com/office/drawing/2014/main" id="{3BAA2211-B764-4955-9FC1-09E0B76D9390}"/>
              </a:ext>
            </a:extLst>
          </p:cNvPr>
          <p:cNvSpPr/>
          <p:nvPr/>
        </p:nvSpPr>
        <p:spPr>
          <a:xfrm>
            <a:off x="2215394" y="4626444"/>
            <a:ext cx="1477468" cy="307777"/>
          </a:xfrm>
          <a:prstGeom prst="rect">
            <a:avLst/>
          </a:prstGeom>
        </p:spPr>
        <p:txBody>
          <a:bodyPr wrap="square">
            <a:spAutoFit/>
          </a:bodyPr>
          <a:lstStyle/>
          <a:p>
            <a:r>
              <a:rPr lang="en-US" sz="1400" b="1" dirty="0"/>
              <a:t>DATA</a:t>
            </a:r>
          </a:p>
        </p:txBody>
      </p:sp>
      <p:sp>
        <p:nvSpPr>
          <p:cNvPr id="68" name="Rectangle 67">
            <a:extLst>
              <a:ext uri="{FF2B5EF4-FFF2-40B4-BE49-F238E27FC236}">
                <a16:creationId xmlns:a16="http://schemas.microsoft.com/office/drawing/2014/main" id="{BDA41C25-3B10-43AE-AF4F-899310C63153}"/>
              </a:ext>
            </a:extLst>
          </p:cNvPr>
          <p:cNvSpPr/>
          <p:nvPr/>
        </p:nvSpPr>
        <p:spPr>
          <a:xfrm>
            <a:off x="2215394" y="5698150"/>
            <a:ext cx="1477467" cy="523220"/>
          </a:xfrm>
          <a:prstGeom prst="rect">
            <a:avLst/>
          </a:prstGeom>
        </p:spPr>
        <p:txBody>
          <a:bodyPr wrap="square">
            <a:spAutoFit/>
          </a:bodyPr>
          <a:lstStyle/>
          <a:p>
            <a:r>
              <a:rPr lang="en-US" sz="1400" b="1" dirty="0"/>
              <a:t>SOURCE &amp; TARGETS</a:t>
            </a:r>
          </a:p>
        </p:txBody>
      </p:sp>
      <p:sp>
        <p:nvSpPr>
          <p:cNvPr id="97" name="TextBox 96">
            <a:extLst>
              <a:ext uri="{FF2B5EF4-FFF2-40B4-BE49-F238E27FC236}">
                <a16:creationId xmlns:a16="http://schemas.microsoft.com/office/drawing/2014/main" id="{2F402476-3F55-433D-89BD-C750050B28B2}"/>
              </a:ext>
            </a:extLst>
          </p:cNvPr>
          <p:cNvSpPr txBox="1"/>
          <p:nvPr/>
        </p:nvSpPr>
        <p:spPr>
          <a:xfrm>
            <a:off x="5554521" y="1692538"/>
            <a:ext cx="1300807" cy="369332"/>
          </a:xfrm>
          <a:prstGeom prst="rect">
            <a:avLst/>
          </a:prstGeom>
          <a:noFill/>
        </p:spPr>
        <p:txBody>
          <a:bodyPr wrap="square" rtlCol="0">
            <a:spAutoFit/>
          </a:bodyPr>
          <a:lstStyle/>
          <a:p>
            <a:r>
              <a:rPr lang="en-US" b="1" dirty="0"/>
              <a:t>Existing</a:t>
            </a:r>
          </a:p>
        </p:txBody>
      </p:sp>
      <p:sp>
        <p:nvSpPr>
          <p:cNvPr id="100" name="TextBox 99">
            <a:extLst>
              <a:ext uri="{FF2B5EF4-FFF2-40B4-BE49-F238E27FC236}">
                <a16:creationId xmlns:a16="http://schemas.microsoft.com/office/drawing/2014/main" id="{2B7F8233-C1DE-4FF0-92A3-AC5E58A4E2A1}"/>
              </a:ext>
            </a:extLst>
          </p:cNvPr>
          <p:cNvSpPr txBox="1"/>
          <p:nvPr/>
        </p:nvSpPr>
        <p:spPr>
          <a:xfrm>
            <a:off x="9766852" y="1663428"/>
            <a:ext cx="1300807" cy="369332"/>
          </a:xfrm>
          <a:prstGeom prst="rect">
            <a:avLst/>
          </a:prstGeom>
          <a:noFill/>
        </p:spPr>
        <p:txBody>
          <a:bodyPr wrap="square" rtlCol="0">
            <a:spAutoFit/>
          </a:bodyPr>
          <a:lstStyle/>
          <a:p>
            <a:r>
              <a:rPr lang="en-US" b="1" dirty="0"/>
              <a:t>Upcoming</a:t>
            </a:r>
          </a:p>
        </p:txBody>
      </p:sp>
      <p:cxnSp>
        <p:nvCxnSpPr>
          <p:cNvPr id="104" name="Straight Connector 103">
            <a:extLst>
              <a:ext uri="{FF2B5EF4-FFF2-40B4-BE49-F238E27FC236}">
                <a16:creationId xmlns:a16="http://schemas.microsoft.com/office/drawing/2014/main" id="{6A6BBE07-1CED-4826-81BA-00D81E428204}"/>
              </a:ext>
            </a:extLst>
          </p:cNvPr>
          <p:cNvCxnSpPr>
            <a:cxnSpLocks/>
          </p:cNvCxnSpPr>
          <p:nvPr/>
        </p:nvCxnSpPr>
        <p:spPr>
          <a:xfrm>
            <a:off x="2173327" y="3043011"/>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350FC99-E95D-4E64-AA2A-E1216D9EE197}"/>
              </a:ext>
            </a:extLst>
          </p:cNvPr>
          <p:cNvCxnSpPr>
            <a:cxnSpLocks/>
          </p:cNvCxnSpPr>
          <p:nvPr/>
        </p:nvCxnSpPr>
        <p:spPr>
          <a:xfrm>
            <a:off x="2173327" y="4135348"/>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4AAA6CA-D662-46A5-8E6E-6DC023F82413}"/>
              </a:ext>
            </a:extLst>
          </p:cNvPr>
          <p:cNvCxnSpPr>
            <a:cxnSpLocks/>
          </p:cNvCxnSpPr>
          <p:nvPr/>
        </p:nvCxnSpPr>
        <p:spPr>
          <a:xfrm>
            <a:off x="2173327" y="5590160"/>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61486D-0BEA-4E42-AE18-81F92FD6B9F5}"/>
              </a:ext>
            </a:extLst>
          </p:cNvPr>
          <p:cNvCxnSpPr>
            <a:cxnSpLocks/>
          </p:cNvCxnSpPr>
          <p:nvPr/>
        </p:nvCxnSpPr>
        <p:spPr>
          <a:xfrm>
            <a:off x="2173327" y="6370009"/>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DD8ED55-E29C-4A04-91BE-A1272F6379DA}"/>
              </a:ext>
            </a:extLst>
          </p:cNvPr>
          <p:cNvCxnSpPr>
            <a:cxnSpLocks/>
          </p:cNvCxnSpPr>
          <p:nvPr/>
        </p:nvCxnSpPr>
        <p:spPr>
          <a:xfrm>
            <a:off x="2173327" y="2053911"/>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38B6E478-6E77-4F18-9B92-1E510EE9A0CB}"/>
              </a:ext>
            </a:extLst>
          </p:cNvPr>
          <p:cNvPicPr>
            <a:picLocks noChangeAspect="1"/>
          </p:cNvPicPr>
          <p:nvPr/>
        </p:nvPicPr>
        <p:blipFill rotWithShape="1">
          <a:blip r:embed="rId3"/>
          <a:srcRect l="1284" t="10466" r="3001" b="9958"/>
          <a:stretch/>
        </p:blipFill>
        <p:spPr>
          <a:xfrm>
            <a:off x="5218068" y="5783174"/>
            <a:ext cx="6184636" cy="416541"/>
          </a:xfrm>
          <a:prstGeom prst="rect">
            <a:avLst/>
          </a:prstGeom>
        </p:spPr>
      </p:pic>
      <p:cxnSp>
        <p:nvCxnSpPr>
          <p:cNvPr id="127" name="Straight Connector 126">
            <a:extLst>
              <a:ext uri="{FF2B5EF4-FFF2-40B4-BE49-F238E27FC236}">
                <a16:creationId xmlns:a16="http://schemas.microsoft.com/office/drawing/2014/main" id="{4DC3EAEC-813F-466B-BECC-797A80386B91}"/>
              </a:ext>
            </a:extLst>
          </p:cNvPr>
          <p:cNvCxnSpPr>
            <a:cxnSpLocks/>
          </p:cNvCxnSpPr>
          <p:nvPr/>
        </p:nvCxnSpPr>
        <p:spPr>
          <a:xfrm>
            <a:off x="7938000" y="2053911"/>
            <a:ext cx="0" cy="3536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EC8A02B3-BC8A-46FE-AE21-C523616B3B30}"/>
              </a:ext>
            </a:extLst>
          </p:cNvPr>
          <p:cNvSpPr/>
          <p:nvPr/>
        </p:nvSpPr>
        <p:spPr>
          <a:xfrm>
            <a:off x="4048836" y="21749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Database Discovery</a:t>
            </a:r>
          </a:p>
        </p:txBody>
      </p:sp>
      <p:sp>
        <p:nvSpPr>
          <p:cNvPr id="129" name="Rectangle 128">
            <a:extLst>
              <a:ext uri="{FF2B5EF4-FFF2-40B4-BE49-F238E27FC236}">
                <a16:creationId xmlns:a16="http://schemas.microsoft.com/office/drawing/2014/main" id="{F604AB1B-EA7D-4A0B-90C2-F06AEFF3902A}"/>
              </a:ext>
            </a:extLst>
          </p:cNvPr>
          <p:cNvSpPr/>
          <p:nvPr/>
        </p:nvSpPr>
        <p:spPr>
          <a:xfrm>
            <a:off x="4048836" y="3125620"/>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NoSQL Schema Refactoring</a:t>
            </a:r>
          </a:p>
        </p:txBody>
      </p:sp>
      <p:sp>
        <p:nvSpPr>
          <p:cNvPr id="130" name="Rectangle 129">
            <a:extLst>
              <a:ext uri="{FF2B5EF4-FFF2-40B4-BE49-F238E27FC236}">
                <a16:creationId xmlns:a16="http://schemas.microsoft.com/office/drawing/2014/main" id="{BA524812-464E-439E-B6F3-C80982755FBD}"/>
              </a:ext>
            </a:extLst>
          </p:cNvPr>
          <p:cNvSpPr/>
          <p:nvPr/>
        </p:nvSpPr>
        <p:spPr>
          <a:xfrm>
            <a:off x="5891308" y="3125620"/>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NMT</a:t>
            </a:r>
          </a:p>
        </p:txBody>
      </p:sp>
      <p:sp>
        <p:nvSpPr>
          <p:cNvPr id="131" name="Rectangle 130">
            <a:extLst>
              <a:ext uri="{FF2B5EF4-FFF2-40B4-BE49-F238E27FC236}">
                <a16:creationId xmlns:a16="http://schemas.microsoft.com/office/drawing/2014/main" id="{D00F9252-0EC4-42A6-BD11-A97F2BF5850E}"/>
              </a:ext>
            </a:extLst>
          </p:cNvPr>
          <p:cNvSpPr/>
          <p:nvPr/>
        </p:nvSpPr>
        <p:spPr>
          <a:xfrm>
            <a:off x="5891308" y="46649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Golden Record</a:t>
            </a:r>
          </a:p>
        </p:txBody>
      </p:sp>
      <p:sp>
        <p:nvSpPr>
          <p:cNvPr id="132" name="Rectangle 131">
            <a:extLst>
              <a:ext uri="{FF2B5EF4-FFF2-40B4-BE49-F238E27FC236}">
                <a16:creationId xmlns:a16="http://schemas.microsoft.com/office/drawing/2014/main" id="{20E65A9A-5C11-4E40-97D7-C6A9A032A16C}"/>
              </a:ext>
            </a:extLst>
          </p:cNvPr>
          <p:cNvSpPr/>
          <p:nvPr/>
        </p:nvSpPr>
        <p:spPr>
          <a:xfrm>
            <a:off x="5891308" y="217496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Target Recommendation</a:t>
            </a:r>
          </a:p>
        </p:txBody>
      </p:sp>
      <p:sp>
        <p:nvSpPr>
          <p:cNvPr id="133" name="Rectangle 132">
            <a:extLst>
              <a:ext uri="{FF2B5EF4-FFF2-40B4-BE49-F238E27FC236}">
                <a16:creationId xmlns:a16="http://schemas.microsoft.com/office/drawing/2014/main" id="{CBAFDD09-8FAD-4EEB-A4E3-1DBF80AE654E}"/>
              </a:ext>
            </a:extLst>
          </p:cNvPr>
          <p:cNvSpPr/>
          <p:nvPr/>
        </p:nvSpPr>
        <p:spPr>
          <a:xfrm>
            <a:off x="4048836" y="4202098"/>
            <a:ext cx="164592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Migration</a:t>
            </a:r>
          </a:p>
        </p:txBody>
      </p:sp>
      <p:sp>
        <p:nvSpPr>
          <p:cNvPr id="134" name="Rectangle 133">
            <a:extLst>
              <a:ext uri="{FF2B5EF4-FFF2-40B4-BE49-F238E27FC236}">
                <a16:creationId xmlns:a16="http://schemas.microsoft.com/office/drawing/2014/main" id="{C91C00DB-DD49-4AA4-98A2-3FA387ED90EB}"/>
              </a:ext>
            </a:extLst>
          </p:cNvPr>
          <p:cNvSpPr/>
          <p:nvPr/>
        </p:nvSpPr>
        <p:spPr>
          <a:xfrm>
            <a:off x="8266891" y="2174963"/>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Database Dashboard</a:t>
            </a:r>
          </a:p>
        </p:txBody>
      </p:sp>
      <p:sp>
        <p:nvSpPr>
          <p:cNvPr id="135" name="Rectangle 134">
            <a:extLst>
              <a:ext uri="{FF2B5EF4-FFF2-40B4-BE49-F238E27FC236}">
                <a16:creationId xmlns:a16="http://schemas.microsoft.com/office/drawing/2014/main" id="{602459DE-3B79-401D-9448-D8BE9DDAB568}"/>
              </a:ext>
            </a:extLst>
          </p:cNvPr>
          <p:cNvSpPr/>
          <p:nvPr/>
        </p:nvSpPr>
        <p:spPr>
          <a:xfrm>
            <a:off x="4048836" y="2622963"/>
            <a:ext cx="164592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Profiling &amp;  Classification</a:t>
            </a:r>
          </a:p>
        </p:txBody>
      </p:sp>
      <p:sp>
        <p:nvSpPr>
          <p:cNvPr id="136" name="Rectangle 135">
            <a:extLst>
              <a:ext uri="{FF2B5EF4-FFF2-40B4-BE49-F238E27FC236}">
                <a16:creationId xmlns:a16="http://schemas.microsoft.com/office/drawing/2014/main" id="{574311F0-0FEB-4A54-8630-9D059A846B01}"/>
              </a:ext>
            </a:extLst>
          </p:cNvPr>
          <p:cNvSpPr/>
          <p:nvPr/>
        </p:nvSpPr>
        <p:spPr>
          <a:xfrm>
            <a:off x="10100954" y="4202098"/>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 Traceability</a:t>
            </a:r>
          </a:p>
        </p:txBody>
      </p:sp>
      <p:sp>
        <p:nvSpPr>
          <p:cNvPr id="137" name="Rectangle 136">
            <a:extLst>
              <a:ext uri="{FF2B5EF4-FFF2-40B4-BE49-F238E27FC236}">
                <a16:creationId xmlns:a16="http://schemas.microsoft.com/office/drawing/2014/main" id="{32733113-B239-4324-A4BD-35F27452B204}"/>
              </a:ext>
            </a:extLst>
          </p:cNvPr>
          <p:cNvSpPr/>
          <p:nvPr/>
        </p:nvSpPr>
        <p:spPr>
          <a:xfrm>
            <a:off x="5891308" y="4202098"/>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Validation</a:t>
            </a:r>
          </a:p>
        </p:txBody>
      </p:sp>
      <p:sp>
        <p:nvSpPr>
          <p:cNvPr id="138" name="Rectangle 137">
            <a:extLst>
              <a:ext uri="{FF2B5EF4-FFF2-40B4-BE49-F238E27FC236}">
                <a16:creationId xmlns:a16="http://schemas.microsoft.com/office/drawing/2014/main" id="{4C7EE213-4264-4ED6-AEBB-DC749D9759D7}"/>
              </a:ext>
            </a:extLst>
          </p:cNvPr>
          <p:cNvSpPr/>
          <p:nvPr/>
        </p:nvSpPr>
        <p:spPr>
          <a:xfrm>
            <a:off x="4048836" y="46649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Cleansing &amp; Masking</a:t>
            </a:r>
          </a:p>
        </p:txBody>
      </p:sp>
      <p:sp>
        <p:nvSpPr>
          <p:cNvPr id="139" name="Rectangle 138">
            <a:extLst>
              <a:ext uri="{FF2B5EF4-FFF2-40B4-BE49-F238E27FC236}">
                <a16:creationId xmlns:a16="http://schemas.microsoft.com/office/drawing/2014/main" id="{3B8BD03E-5FF0-472E-9B8C-383400E86389}"/>
              </a:ext>
            </a:extLst>
          </p:cNvPr>
          <p:cNvSpPr/>
          <p:nvPr/>
        </p:nvSpPr>
        <p:spPr>
          <a:xfrm>
            <a:off x="10100953" y="4664953"/>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NoSQL Migration</a:t>
            </a:r>
          </a:p>
        </p:txBody>
      </p:sp>
      <p:sp>
        <p:nvSpPr>
          <p:cNvPr id="140" name="Rectangle 139">
            <a:extLst>
              <a:ext uri="{FF2B5EF4-FFF2-40B4-BE49-F238E27FC236}">
                <a16:creationId xmlns:a16="http://schemas.microsoft.com/office/drawing/2014/main" id="{154289E2-AF2C-4604-B201-7DDBC6A63414}"/>
              </a:ext>
            </a:extLst>
          </p:cNvPr>
          <p:cNvSpPr/>
          <p:nvPr/>
        </p:nvSpPr>
        <p:spPr>
          <a:xfrm>
            <a:off x="10100953" y="2174963"/>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NFR Collection</a:t>
            </a:r>
          </a:p>
        </p:txBody>
      </p:sp>
      <p:sp>
        <p:nvSpPr>
          <p:cNvPr id="141" name="Rectangle 140">
            <a:extLst>
              <a:ext uri="{FF2B5EF4-FFF2-40B4-BE49-F238E27FC236}">
                <a16:creationId xmlns:a16="http://schemas.microsoft.com/office/drawing/2014/main" id="{6A4890DC-9488-4B91-8A99-356C0B3B191E}"/>
              </a:ext>
            </a:extLst>
          </p:cNvPr>
          <p:cNvSpPr/>
          <p:nvPr/>
        </p:nvSpPr>
        <p:spPr>
          <a:xfrm>
            <a:off x="8266892" y="3125620"/>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NFR Validation</a:t>
            </a:r>
          </a:p>
        </p:txBody>
      </p:sp>
      <p:sp>
        <p:nvSpPr>
          <p:cNvPr id="142" name="Rectangle 141">
            <a:extLst>
              <a:ext uri="{FF2B5EF4-FFF2-40B4-BE49-F238E27FC236}">
                <a16:creationId xmlns:a16="http://schemas.microsoft.com/office/drawing/2014/main" id="{5F64BF1D-6D14-4F41-BAE5-444316505331}"/>
              </a:ext>
            </a:extLst>
          </p:cNvPr>
          <p:cNvSpPr/>
          <p:nvPr/>
        </p:nvSpPr>
        <p:spPr>
          <a:xfrm>
            <a:off x="10100953" y="3125620"/>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Schema Cleansing*</a:t>
            </a:r>
          </a:p>
        </p:txBody>
      </p:sp>
      <p:sp>
        <p:nvSpPr>
          <p:cNvPr id="143" name="Rectangle 142">
            <a:extLst>
              <a:ext uri="{FF2B5EF4-FFF2-40B4-BE49-F238E27FC236}">
                <a16:creationId xmlns:a16="http://schemas.microsoft.com/office/drawing/2014/main" id="{ABE39E5B-2A59-42D4-BF6C-401232C3B29C}"/>
              </a:ext>
            </a:extLst>
          </p:cNvPr>
          <p:cNvSpPr/>
          <p:nvPr/>
        </p:nvSpPr>
        <p:spPr>
          <a:xfrm>
            <a:off x="10100953" y="3609625"/>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Schema Traceability*</a:t>
            </a:r>
          </a:p>
        </p:txBody>
      </p:sp>
      <p:sp>
        <p:nvSpPr>
          <p:cNvPr id="144" name="Rectangle 143">
            <a:extLst>
              <a:ext uri="{FF2B5EF4-FFF2-40B4-BE49-F238E27FC236}">
                <a16:creationId xmlns:a16="http://schemas.microsoft.com/office/drawing/2014/main" id="{37EC07AB-DE90-42D4-BAF8-80480BF4D818}"/>
              </a:ext>
            </a:extLst>
          </p:cNvPr>
          <p:cNvSpPr/>
          <p:nvPr/>
        </p:nvSpPr>
        <p:spPr>
          <a:xfrm>
            <a:off x="4048836" y="51210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Template driven data pipeline creation</a:t>
            </a:r>
          </a:p>
        </p:txBody>
      </p:sp>
      <p:sp>
        <p:nvSpPr>
          <p:cNvPr id="145" name="Rectangle 144">
            <a:extLst>
              <a:ext uri="{FF2B5EF4-FFF2-40B4-BE49-F238E27FC236}">
                <a16:creationId xmlns:a16="http://schemas.microsoft.com/office/drawing/2014/main" id="{73D428C7-D7DE-4D5A-8602-375443A2EA18}"/>
              </a:ext>
            </a:extLst>
          </p:cNvPr>
          <p:cNvSpPr/>
          <p:nvPr/>
        </p:nvSpPr>
        <p:spPr>
          <a:xfrm>
            <a:off x="5891308" y="5121053"/>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 Attribution History</a:t>
            </a:r>
          </a:p>
        </p:txBody>
      </p:sp>
      <p:sp>
        <p:nvSpPr>
          <p:cNvPr id="146" name="Rectangle 145">
            <a:extLst>
              <a:ext uri="{FF2B5EF4-FFF2-40B4-BE49-F238E27FC236}">
                <a16:creationId xmlns:a16="http://schemas.microsoft.com/office/drawing/2014/main" id="{79D1E663-31BD-42E4-9716-A18CD4F5F73B}"/>
              </a:ext>
            </a:extLst>
          </p:cNvPr>
          <p:cNvSpPr/>
          <p:nvPr/>
        </p:nvSpPr>
        <p:spPr>
          <a:xfrm>
            <a:off x="5891308" y="2610216"/>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ERD Creation*</a:t>
            </a:r>
          </a:p>
        </p:txBody>
      </p:sp>
      <p:sp>
        <p:nvSpPr>
          <p:cNvPr id="147" name="Rectangle 146">
            <a:extLst>
              <a:ext uri="{FF2B5EF4-FFF2-40B4-BE49-F238E27FC236}">
                <a16:creationId xmlns:a16="http://schemas.microsoft.com/office/drawing/2014/main" id="{F6B77056-98A4-44AA-ACE2-E833D955D776}"/>
              </a:ext>
            </a:extLst>
          </p:cNvPr>
          <p:cNvSpPr/>
          <p:nvPr/>
        </p:nvSpPr>
        <p:spPr>
          <a:xfrm>
            <a:off x="8280715" y="4202098"/>
            <a:ext cx="164592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KeyStore for DB credentials </a:t>
            </a:r>
          </a:p>
        </p:txBody>
      </p:sp>
      <p:sp>
        <p:nvSpPr>
          <p:cNvPr id="148" name="Rectangle 147">
            <a:extLst>
              <a:ext uri="{FF2B5EF4-FFF2-40B4-BE49-F238E27FC236}">
                <a16:creationId xmlns:a16="http://schemas.microsoft.com/office/drawing/2014/main" id="{E7690CDC-2F19-45FD-8070-4F4E670FEB0F}"/>
              </a:ext>
            </a:extLst>
          </p:cNvPr>
          <p:cNvSpPr/>
          <p:nvPr/>
        </p:nvSpPr>
        <p:spPr>
          <a:xfrm>
            <a:off x="8280715" y="4664953"/>
            <a:ext cx="1645920" cy="365760"/>
          </a:xfrm>
          <a:prstGeom prst="rect">
            <a:avLst/>
          </a:prstGeom>
          <a:noFill/>
          <a:ln w="9525" cap="flat">
            <a:solidFill>
              <a:srgbClr val="007CC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Regulatory Compliance (HIPAA, PCI DSS)</a:t>
            </a:r>
          </a:p>
        </p:txBody>
      </p:sp>
      <p:sp>
        <p:nvSpPr>
          <p:cNvPr id="150" name="Rectangle 149">
            <a:extLst>
              <a:ext uri="{FF2B5EF4-FFF2-40B4-BE49-F238E27FC236}">
                <a16:creationId xmlns:a16="http://schemas.microsoft.com/office/drawing/2014/main" id="{E3419410-A374-4F12-8C86-F7740019E5D1}"/>
              </a:ext>
            </a:extLst>
          </p:cNvPr>
          <p:cNvSpPr/>
          <p:nvPr/>
        </p:nvSpPr>
        <p:spPr>
          <a:xfrm>
            <a:off x="4048836" y="3609625"/>
            <a:ext cx="164592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Migration</a:t>
            </a:r>
          </a:p>
        </p:txBody>
      </p:sp>
      <p:grpSp>
        <p:nvGrpSpPr>
          <p:cNvPr id="83" name="Group 82">
            <a:extLst>
              <a:ext uri="{FF2B5EF4-FFF2-40B4-BE49-F238E27FC236}">
                <a16:creationId xmlns:a16="http://schemas.microsoft.com/office/drawing/2014/main" id="{2FA8A8F3-4A74-420E-9683-9BDA183D3CA0}"/>
              </a:ext>
            </a:extLst>
          </p:cNvPr>
          <p:cNvGrpSpPr/>
          <p:nvPr/>
        </p:nvGrpSpPr>
        <p:grpSpPr>
          <a:xfrm>
            <a:off x="113886" y="49797"/>
            <a:ext cx="586435" cy="486013"/>
            <a:chOff x="4189439" y="1684593"/>
            <a:chExt cx="3846910" cy="3196749"/>
          </a:xfrm>
        </p:grpSpPr>
        <p:grpSp>
          <p:nvGrpSpPr>
            <p:cNvPr id="84" name="Group 83">
              <a:extLst>
                <a:ext uri="{FF2B5EF4-FFF2-40B4-BE49-F238E27FC236}">
                  <a16:creationId xmlns:a16="http://schemas.microsoft.com/office/drawing/2014/main" id="{E6A201BC-8EA1-4476-9AD0-C3A35F072466}"/>
                </a:ext>
              </a:extLst>
            </p:cNvPr>
            <p:cNvGrpSpPr/>
            <p:nvPr/>
          </p:nvGrpSpPr>
          <p:grpSpPr>
            <a:xfrm>
              <a:off x="4189439" y="1684593"/>
              <a:ext cx="3846910" cy="3196749"/>
              <a:chOff x="2870539" y="971311"/>
              <a:chExt cx="3329808" cy="2724282"/>
            </a:xfrm>
          </p:grpSpPr>
          <p:grpSp>
            <p:nvGrpSpPr>
              <p:cNvPr id="87" name="Group 86">
                <a:extLst>
                  <a:ext uri="{FF2B5EF4-FFF2-40B4-BE49-F238E27FC236}">
                    <a16:creationId xmlns:a16="http://schemas.microsoft.com/office/drawing/2014/main" id="{12DA4994-3700-4DA6-9A3F-4C59CF80C3ED}"/>
                  </a:ext>
                </a:extLst>
              </p:cNvPr>
              <p:cNvGrpSpPr/>
              <p:nvPr/>
            </p:nvGrpSpPr>
            <p:grpSpPr>
              <a:xfrm>
                <a:off x="2883040" y="1000182"/>
                <a:ext cx="1327506" cy="891004"/>
                <a:chOff x="2639696" y="1185025"/>
                <a:chExt cx="1327506" cy="891004"/>
              </a:xfrm>
            </p:grpSpPr>
            <p:sp>
              <p:nvSpPr>
                <p:cNvPr id="170" name="Freeform 15">
                  <a:extLst>
                    <a:ext uri="{FF2B5EF4-FFF2-40B4-BE49-F238E27FC236}">
                      <a16:creationId xmlns:a16="http://schemas.microsoft.com/office/drawing/2014/main" id="{F06683AB-2151-4188-BD57-2A5C30EABE9A}"/>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71" name="Freeform 16">
                  <a:extLst>
                    <a:ext uri="{FF2B5EF4-FFF2-40B4-BE49-F238E27FC236}">
                      <a16:creationId xmlns:a16="http://schemas.microsoft.com/office/drawing/2014/main" id="{D6171B34-29DD-4456-AF22-11CFF7E3CFC3}"/>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72" name="Freeform 17">
                  <a:extLst>
                    <a:ext uri="{FF2B5EF4-FFF2-40B4-BE49-F238E27FC236}">
                      <a16:creationId xmlns:a16="http://schemas.microsoft.com/office/drawing/2014/main" id="{130E6A30-0389-410F-BF66-696D6124E10B}"/>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73" name="Picture 2" descr="http://mplus/sites/default/files/microsite/icondownload/Mainframe-modernization_0.png">
                  <a:extLst>
                    <a:ext uri="{FF2B5EF4-FFF2-40B4-BE49-F238E27FC236}">
                      <a16:creationId xmlns:a16="http://schemas.microsoft.com/office/drawing/2014/main" id="{4FD4C0B0-54B3-4740-B909-664841490773}"/>
                    </a:ext>
                  </a:extLst>
                </p:cNvPr>
                <p:cNvPicPr>
                  <a:picLocks noChangeAspect="1" noChangeArrowheads="1"/>
                </p:cNvPicPr>
                <p:nvPr/>
              </p:nvPicPr>
              <p:blipFill>
                <a:blip r:embed="rId4"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685D2623-E2BE-428A-B443-63C6FDBFE231}"/>
                  </a:ext>
                </a:extLst>
              </p:cNvPr>
              <p:cNvGrpSpPr/>
              <p:nvPr/>
            </p:nvGrpSpPr>
            <p:grpSpPr>
              <a:xfrm>
                <a:off x="4888590" y="971311"/>
                <a:ext cx="1311757" cy="922504"/>
                <a:chOff x="4954956" y="1178276"/>
                <a:chExt cx="1311757" cy="922504"/>
              </a:xfrm>
            </p:grpSpPr>
            <p:sp>
              <p:nvSpPr>
                <p:cNvPr id="167" name="Freeform 6">
                  <a:extLst>
                    <a:ext uri="{FF2B5EF4-FFF2-40B4-BE49-F238E27FC236}">
                      <a16:creationId xmlns:a16="http://schemas.microsoft.com/office/drawing/2014/main" id="{BBFE6589-9558-4F62-9556-8BF55AC873F4}"/>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8" name="Freeform 7">
                  <a:extLst>
                    <a:ext uri="{FF2B5EF4-FFF2-40B4-BE49-F238E27FC236}">
                      <a16:creationId xmlns:a16="http://schemas.microsoft.com/office/drawing/2014/main" id="{A7357F76-A822-47F9-96D4-2D1F0E5BC7EC}"/>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9" name="Freeform 8">
                  <a:extLst>
                    <a:ext uri="{FF2B5EF4-FFF2-40B4-BE49-F238E27FC236}">
                      <a16:creationId xmlns:a16="http://schemas.microsoft.com/office/drawing/2014/main" id="{ED2B135E-1448-4AE0-9CFD-DCCBC07CDF9E}"/>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20" name="Group 119">
                <a:extLst>
                  <a:ext uri="{FF2B5EF4-FFF2-40B4-BE49-F238E27FC236}">
                    <a16:creationId xmlns:a16="http://schemas.microsoft.com/office/drawing/2014/main" id="{95CEB7F0-4764-4BC8-9F54-EF718886E06D}"/>
                  </a:ext>
                </a:extLst>
              </p:cNvPr>
              <p:cNvGrpSpPr/>
              <p:nvPr/>
            </p:nvGrpSpPr>
            <p:grpSpPr>
              <a:xfrm>
                <a:off x="4125810" y="2383836"/>
                <a:ext cx="922504" cy="1311757"/>
                <a:chOff x="3993078" y="2598175"/>
                <a:chExt cx="922504" cy="1311757"/>
              </a:xfrm>
            </p:grpSpPr>
            <p:grpSp>
              <p:nvGrpSpPr>
                <p:cNvPr id="163" name="Group 162">
                  <a:extLst>
                    <a:ext uri="{FF2B5EF4-FFF2-40B4-BE49-F238E27FC236}">
                      <a16:creationId xmlns:a16="http://schemas.microsoft.com/office/drawing/2014/main" id="{1E1BF9F6-5E59-46A5-9F6B-EEB036E434CE}"/>
                    </a:ext>
                  </a:extLst>
                </p:cNvPr>
                <p:cNvGrpSpPr/>
                <p:nvPr/>
              </p:nvGrpSpPr>
              <p:grpSpPr>
                <a:xfrm rot="17571916">
                  <a:off x="3798451" y="2792802"/>
                  <a:ext cx="1311757" cy="922504"/>
                  <a:chOff x="3620180" y="2516827"/>
                  <a:chExt cx="1791935" cy="1260194"/>
                </a:xfrm>
              </p:grpSpPr>
              <p:sp>
                <p:nvSpPr>
                  <p:cNvPr id="165" name="Freeform 13">
                    <a:extLst>
                      <a:ext uri="{FF2B5EF4-FFF2-40B4-BE49-F238E27FC236}">
                        <a16:creationId xmlns:a16="http://schemas.microsoft.com/office/drawing/2014/main" id="{7A367C19-DA3A-491F-8955-2D270961118B}"/>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6" name="Freeform 14">
                    <a:extLst>
                      <a:ext uri="{FF2B5EF4-FFF2-40B4-BE49-F238E27FC236}">
                        <a16:creationId xmlns:a16="http://schemas.microsoft.com/office/drawing/2014/main" id="{5E88D822-9CAF-405F-94AD-FA88CFCBC427}"/>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64" name="Picture 163" descr="A picture containing looking, computer, computer, shirt&#10;&#10;Description automatically generated">
                  <a:extLst>
                    <a:ext uri="{FF2B5EF4-FFF2-40B4-BE49-F238E27FC236}">
                      <a16:creationId xmlns:a16="http://schemas.microsoft.com/office/drawing/2014/main" id="{7F5F1ED8-C3B5-474F-BB44-3528711A8631}"/>
                    </a:ext>
                  </a:extLst>
                </p:cNvPr>
                <p:cNvPicPr>
                  <a:picLocks noChangeAspect="1"/>
                </p:cNvPicPr>
                <p:nvPr/>
              </p:nvPicPr>
              <p:blipFill>
                <a:blip r:embed="rId5"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51" name="Group 150">
                <a:extLst>
                  <a:ext uri="{FF2B5EF4-FFF2-40B4-BE49-F238E27FC236}">
                    <a16:creationId xmlns:a16="http://schemas.microsoft.com/office/drawing/2014/main" id="{987EA21B-BB1A-45A0-9173-B91308F133CA}"/>
                  </a:ext>
                </a:extLst>
              </p:cNvPr>
              <p:cNvGrpSpPr/>
              <p:nvPr/>
            </p:nvGrpSpPr>
            <p:grpSpPr>
              <a:xfrm>
                <a:off x="2870539" y="2006315"/>
                <a:ext cx="1311757" cy="922504"/>
                <a:chOff x="2641945" y="2213280"/>
                <a:chExt cx="1311757" cy="922504"/>
              </a:xfrm>
            </p:grpSpPr>
            <p:sp>
              <p:nvSpPr>
                <p:cNvPr id="159" name="Freeform 12">
                  <a:extLst>
                    <a:ext uri="{FF2B5EF4-FFF2-40B4-BE49-F238E27FC236}">
                      <a16:creationId xmlns:a16="http://schemas.microsoft.com/office/drawing/2014/main" id="{CB96CD56-C501-484A-B0B1-4DF8A086C9C6}"/>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60" name="Group 159">
                  <a:extLst>
                    <a:ext uri="{FF2B5EF4-FFF2-40B4-BE49-F238E27FC236}">
                      <a16:creationId xmlns:a16="http://schemas.microsoft.com/office/drawing/2014/main" id="{AD78F17E-300D-4FA8-AC87-0CFBECAEE903}"/>
                    </a:ext>
                  </a:extLst>
                </p:cNvPr>
                <p:cNvGrpSpPr/>
                <p:nvPr/>
              </p:nvGrpSpPr>
              <p:grpSpPr>
                <a:xfrm>
                  <a:off x="2641945" y="2213280"/>
                  <a:ext cx="1311757" cy="922504"/>
                  <a:chOff x="3620180" y="2516827"/>
                  <a:chExt cx="1791935" cy="1260194"/>
                </a:xfrm>
              </p:grpSpPr>
              <p:sp>
                <p:nvSpPr>
                  <p:cNvPr id="161" name="Freeform 13">
                    <a:extLst>
                      <a:ext uri="{FF2B5EF4-FFF2-40B4-BE49-F238E27FC236}">
                        <a16:creationId xmlns:a16="http://schemas.microsoft.com/office/drawing/2014/main" id="{2DB5683A-03E2-47C1-A04E-B02C3435E399}"/>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2" name="Freeform 14">
                    <a:extLst>
                      <a:ext uri="{FF2B5EF4-FFF2-40B4-BE49-F238E27FC236}">
                        <a16:creationId xmlns:a16="http://schemas.microsoft.com/office/drawing/2014/main" id="{504018DF-F39D-446F-A905-B8298BCE9A9A}"/>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AFDEF024-594F-4E9D-8EAC-B56FA6060EFD}"/>
                  </a:ext>
                </a:extLst>
              </p:cNvPr>
              <p:cNvGrpSpPr/>
              <p:nvPr/>
            </p:nvGrpSpPr>
            <p:grpSpPr>
              <a:xfrm>
                <a:off x="4860342" y="2031065"/>
                <a:ext cx="1327506" cy="891004"/>
                <a:chOff x="4941456" y="2238030"/>
                <a:chExt cx="1327506" cy="891004"/>
              </a:xfrm>
            </p:grpSpPr>
            <p:sp>
              <p:nvSpPr>
                <p:cNvPr id="155" name="Freeform 9">
                  <a:extLst>
                    <a:ext uri="{FF2B5EF4-FFF2-40B4-BE49-F238E27FC236}">
                      <a16:creationId xmlns:a16="http://schemas.microsoft.com/office/drawing/2014/main" id="{A47472B3-9318-47CF-9128-5392EE456AE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6" name="Freeform 10">
                  <a:extLst>
                    <a:ext uri="{FF2B5EF4-FFF2-40B4-BE49-F238E27FC236}">
                      <a16:creationId xmlns:a16="http://schemas.microsoft.com/office/drawing/2014/main" id="{2D5BF33F-2C0A-43B4-88C7-C090B758804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7" name="Freeform 11">
                  <a:extLst>
                    <a:ext uri="{FF2B5EF4-FFF2-40B4-BE49-F238E27FC236}">
                      <a16:creationId xmlns:a16="http://schemas.microsoft.com/office/drawing/2014/main" id="{E3601D7C-70B3-4274-8AF5-D53FCFBC3A34}"/>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58" name="Picture 8" descr="http://mplus/sites/default/files/microsite/icondownload/Cloud-migration-thumb.png">
                  <a:extLst>
                    <a:ext uri="{FF2B5EF4-FFF2-40B4-BE49-F238E27FC236}">
                      <a16:creationId xmlns:a16="http://schemas.microsoft.com/office/drawing/2014/main" id="{C6B1C98C-4F9A-45C5-9453-FAEDD7B9AF5F}"/>
                    </a:ext>
                  </a:extLst>
                </p:cNvPr>
                <p:cNvPicPr>
                  <a:picLocks noChangeAspect="1" noChangeArrowheads="1"/>
                </p:cNvPicPr>
                <p:nvPr/>
              </p:nvPicPr>
              <p:blipFill>
                <a:blip r:embed="rId6">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53" name="Freeform 5">
                <a:extLst>
                  <a:ext uri="{FF2B5EF4-FFF2-40B4-BE49-F238E27FC236}">
                    <a16:creationId xmlns:a16="http://schemas.microsoft.com/office/drawing/2014/main" id="{85EB80E3-95F0-4DEE-8E60-7866613D218B}"/>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54" name="Picture 153" descr="A picture containing shirt&#10;&#10;Description automatically generated">
                <a:extLst>
                  <a:ext uri="{FF2B5EF4-FFF2-40B4-BE49-F238E27FC236}">
                    <a16:creationId xmlns:a16="http://schemas.microsoft.com/office/drawing/2014/main" id="{A7575317-CFC8-46D3-90DE-D514B66E19CE}"/>
                  </a:ext>
                </a:extLst>
              </p:cNvPr>
              <p:cNvPicPr>
                <a:picLocks noChangeAspect="1"/>
              </p:cNvPicPr>
              <p:nvPr/>
            </p:nvPicPr>
            <p:blipFill>
              <a:blip r:embed="rId7"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85" name="Picture 6" descr="http://mplus/sites/default/files/microsite/icondownload/Transformation_0.png">
              <a:extLst>
                <a:ext uri="{FF2B5EF4-FFF2-40B4-BE49-F238E27FC236}">
                  <a16:creationId xmlns:a16="http://schemas.microsoft.com/office/drawing/2014/main" id="{A088933C-CC19-4380-BEA4-F5FA65AA5ACF}"/>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http://mplus/sites/default/files/microsite/icondownload/Cloud-operation-system.png">
              <a:extLst>
                <a:ext uri="{FF2B5EF4-FFF2-40B4-BE49-F238E27FC236}">
                  <a16:creationId xmlns:a16="http://schemas.microsoft.com/office/drawing/2014/main" id="{39BB25C8-8C70-4C96-B2EC-47B7194BA78F}"/>
                </a:ext>
              </a:extLst>
            </p:cNvPr>
            <p:cNvPicPr>
              <a:picLocks noChangeAspect="1" noChangeArrowheads="1"/>
            </p:cNvPicPr>
            <p:nvPr/>
          </p:nvPicPr>
          <p:blipFill>
            <a:blip r:embed="rId9" cstate="print">
              <a:biLevel thresh="25000"/>
              <a:alphaModFix amt="35000"/>
              <a:extLst>
                <a:ext uri="{28A0092B-C50C-407E-A947-70E740481C1C}">
                  <a14:useLocalDpi xmlns:a14="http://schemas.microsoft.com/office/drawing/2010/main" val="0"/>
                </a:ext>
              </a:extLst>
            </a:blip>
            <a:srcRect/>
            <a:stretch>
              <a:fillRect/>
            </a:stretch>
          </p:blipFill>
          <p:spPr bwMode="auto">
            <a:xfrm>
              <a:off x="7274216" y="1801421"/>
              <a:ext cx="629786" cy="639670"/>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6">
            <a:extLst>
              <a:ext uri="{FF2B5EF4-FFF2-40B4-BE49-F238E27FC236}">
                <a16:creationId xmlns:a16="http://schemas.microsoft.com/office/drawing/2014/main" id="{410ED7CB-0A57-4F69-A1A1-47FD3BE9DC0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312" y="2523493"/>
            <a:ext cx="811196" cy="81119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41050C58-7499-4D19-89BA-AA33429BE32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419" y="3533068"/>
            <a:ext cx="483892" cy="31332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2" descr="bp Logo Vector (.EPS) Free Download">
            <a:extLst>
              <a:ext uri="{FF2B5EF4-FFF2-40B4-BE49-F238E27FC236}">
                <a16:creationId xmlns:a16="http://schemas.microsoft.com/office/drawing/2014/main" id="{E71ADAB3-3480-4D00-9998-2FBC707ABB5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7816" y="4011580"/>
            <a:ext cx="617097" cy="33117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CB1199C8-D23A-4D09-ABF3-E4C2CAD7AE9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61062" y="4446371"/>
            <a:ext cx="811196" cy="338423"/>
          </a:xfrm>
          <a:prstGeom prst="rect">
            <a:avLst/>
          </a:prstGeom>
        </p:spPr>
      </p:pic>
      <p:grpSp>
        <p:nvGrpSpPr>
          <p:cNvPr id="90" name="Group 89">
            <a:extLst>
              <a:ext uri="{FF2B5EF4-FFF2-40B4-BE49-F238E27FC236}">
                <a16:creationId xmlns:a16="http://schemas.microsoft.com/office/drawing/2014/main" id="{BDB5FA9D-1A62-4F73-BAF9-988A2B429F6B}"/>
              </a:ext>
            </a:extLst>
          </p:cNvPr>
          <p:cNvGrpSpPr/>
          <p:nvPr/>
        </p:nvGrpSpPr>
        <p:grpSpPr>
          <a:xfrm>
            <a:off x="514547" y="4928185"/>
            <a:ext cx="1014208" cy="318064"/>
            <a:chOff x="4579899" y="2503645"/>
            <a:chExt cx="1100896" cy="274320"/>
          </a:xfrm>
          <a:blipFill>
            <a:blip r:embed="rId14"/>
            <a:stretch>
              <a:fillRect/>
            </a:stretch>
          </a:blipFill>
        </p:grpSpPr>
        <p:sp>
          <p:nvSpPr>
            <p:cNvPr id="94" name="Rectangle 93">
              <a:extLst>
                <a:ext uri="{FF2B5EF4-FFF2-40B4-BE49-F238E27FC236}">
                  <a16:creationId xmlns:a16="http://schemas.microsoft.com/office/drawing/2014/main" id="{CD2B4207-E090-4935-8B1D-79FB9D7D6560}"/>
                </a:ext>
              </a:extLst>
            </p:cNvPr>
            <p:cNvSpPr/>
            <p:nvPr/>
          </p:nvSpPr>
          <p:spPr>
            <a:xfrm>
              <a:off x="4579899"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hangingPunct="0">
                <a:defRPr/>
              </a:pPr>
              <a:endParaRPr lang="en-US" sz="1867" kern="0" dirty="0">
                <a:solidFill>
                  <a:srgbClr val="000000"/>
                </a:solidFill>
                <a:latin typeface="Arial" panose="020B0604020202020204" pitchFamily="34" charset="0"/>
                <a:cs typeface="Arial" panose="020B0604020202020204" pitchFamily="34" charset="0"/>
                <a:sym typeface="Calibri"/>
              </a:endParaRPr>
            </a:p>
          </p:txBody>
        </p:sp>
        <p:sp>
          <p:nvSpPr>
            <p:cNvPr id="95" name="Rectangle 94">
              <a:extLst>
                <a:ext uri="{FF2B5EF4-FFF2-40B4-BE49-F238E27FC236}">
                  <a16:creationId xmlns:a16="http://schemas.microsoft.com/office/drawing/2014/main" id="{84AADAAC-DB70-40A5-BCE4-8410F2134F2A}"/>
                </a:ext>
              </a:extLst>
            </p:cNvPr>
            <p:cNvSpPr/>
            <p:nvPr/>
          </p:nvSpPr>
          <p:spPr>
            <a:xfrm>
              <a:off x="5132155"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hangingPunct="0">
                <a:defRPr/>
              </a:pPr>
              <a:endParaRPr lang="en-US" sz="1867" kern="0" dirty="0">
                <a:solidFill>
                  <a:srgbClr val="000000"/>
                </a:solidFill>
                <a:latin typeface="Arial" panose="020B0604020202020204" pitchFamily="34" charset="0"/>
                <a:cs typeface="Arial" panose="020B0604020202020204" pitchFamily="34" charset="0"/>
                <a:sym typeface="Calibri"/>
              </a:endParaRPr>
            </a:p>
          </p:txBody>
        </p:sp>
      </p:grpSp>
      <p:pic>
        <p:nvPicPr>
          <p:cNvPr id="99" name="Picture 98">
            <a:extLst>
              <a:ext uri="{FF2B5EF4-FFF2-40B4-BE49-F238E27FC236}">
                <a16:creationId xmlns:a16="http://schemas.microsoft.com/office/drawing/2014/main" id="{514387F7-7E46-47A2-B952-58B1216FA249}"/>
              </a:ext>
            </a:extLst>
          </p:cNvPr>
          <p:cNvPicPr>
            <a:picLocks noChangeAspect="1"/>
          </p:cNvPicPr>
          <p:nvPr/>
        </p:nvPicPr>
        <p:blipFill>
          <a:blip r:embed="rId15"/>
          <a:stretch>
            <a:fillRect/>
          </a:stretch>
        </p:blipFill>
        <p:spPr>
          <a:xfrm>
            <a:off x="629079" y="3124204"/>
            <a:ext cx="554573" cy="313065"/>
          </a:xfrm>
          <a:prstGeom prst="rect">
            <a:avLst/>
          </a:prstGeom>
        </p:spPr>
      </p:pic>
      <p:sp>
        <p:nvSpPr>
          <p:cNvPr id="96" name="Rectangle 95">
            <a:extLst>
              <a:ext uri="{FF2B5EF4-FFF2-40B4-BE49-F238E27FC236}">
                <a16:creationId xmlns:a16="http://schemas.microsoft.com/office/drawing/2014/main" id="{38D204C1-A7C4-4DAC-8CC9-1EE0D8EF817D}"/>
              </a:ext>
            </a:extLst>
          </p:cNvPr>
          <p:cNvSpPr/>
          <p:nvPr/>
        </p:nvSpPr>
        <p:spPr>
          <a:xfrm>
            <a:off x="88325" y="6040507"/>
            <a:ext cx="1364466" cy="350953"/>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a:t>
            </a:r>
          </a:p>
        </p:txBody>
      </p:sp>
      <p:sp>
        <p:nvSpPr>
          <p:cNvPr id="101" name="TextBox 100">
            <a:extLst>
              <a:ext uri="{FF2B5EF4-FFF2-40B4-BE49-F238E27FC236}">
                <a16:creationId xmlns:a16="http://schemas.microsoft.com/office/drawing/2014/main" id="{9165880F-C6EA-4BA1-845E-06B0DC3CB702}"/>
              </a:ext>
            </a:extLst>
          </p:cNvPr>
          <p:cNvSpPr txBox="1"/>
          <p:nvPr/>
        </p:nvSpPr>
        <p:spPr>
          <a:xfrm>
            <a:off x="334154" y="6572840"/>
            <a:ext cx="5529575" cy="261610"/>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p:txBody>
      </p:sp>
      <p:sp>
        <p:nvSpPr>
          <p:cNvPr id="102" name="TextBox 101">
            <a:extLst>
              <a:ext uri="{FF2B5EF4-FFF2-40B4-BE49-F238E27FC236}">
                <a16:creationId xmlns:a16="http://schemas.microsoft.com/office/drawing/2014/main" id="{62EF4FF0-AEE5-4FD8-AA2A-D738D06D20BB}"/>
              </a:ext>
            </a:extLst>
          </p:cNvPr>
          <p:cNvSpPr txBox="1"/>
          <p:nvPr/>
        </p:nvSpPr>
        <p:spPr>
          <a:xfrm>
            <a:off x="3876694" y="5749252"/>
            <a:ext cx="1341374"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Technologies supported: </a:t>
            </a:r>
            <a:r>
              <a:rPr lang="en-US" sz="1200" b="1" dirty="0">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274424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6E9DCB86-429B-4B95-8F21-F4F01C8304A5}"/>
              </a:ext>
            </a:extLst>
          </p:cNvPr>
          <p:cNvSpPr/>
          <p:nvPr/>
        </p:nvSpPr>
        <p:spPr>
          <a:xfrm>
            <a:off x="307602" y="3807123"/>
            <a:ext cx="11578041"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C42F414C-77CE-4FE7-B131-B35E31361D36}"/>
              </a:ext>
            </a:extLst>
          </p:cNvPr>
          <p:cNvSpPr txBox="1"/>
          <p:nvPr/>
        </p:nvSpPr>
        <p:spPr>
          <a:xfrm>
            <a:off x="859618" y="30442"/>
            <a:ext cx="10610981"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Database Migration Platform</a:t>
            </a:r>
          </a:p>
        </p:txBody>
      </p:sp>
      <p:sp>
        <p:nvSpPr>
          <p:cNvPr id="10" name="Rectangle: Rounded Corners 9">
            <a:extLst>
              <a:ext uri="{FF2B5EF4-FFF2-40B4-BE49-F238E27FC236}">
                <a16:creationId xmlns:a16="http://schemas.microsoft.com/office/drawing/2014/main" id="{DD657E9E-710E-4B90-92F6-ED75ADD5A23F}"/>
              </a:ext>
            </a:extLst>
          </p:cNvPr>
          <p:cNvSpPr/>
          <p:nvPr/>
        </p:nvSpPr>
        <p:spPr>
          <a:xfrm>
            <a:off x="300936" y="885664"/>
            <a:ext cx="11584708"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D02E61-B011-47E0-A5A4-A8DBFDD35DA3}"/>
              </a:ext>
            </a:extLst>
          </p:cNvPr>
          <p:cNvSpPr/>
          <p:nvPr/>
        </p:nvSpPr>
        <p:spPr>
          <a:xfrm>
            <a:off x="555500" y="765493"/>
            <a:ext cx="4089051" cy="25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30%- 80% AUTOMATION</a:t>
            </a:r>
          </a:p>
        </p:txBody>
      </p:sp>
      <p:sp>
        <p:nvSpPr>
          <p:cNvPr id="78" name="Rectangle 77">
            <a:extLst>
              <a:ext uri="{FF2B5EF4-FFF2-40B4-BE49-F238E27FC236}">
                <a16:creationId xmlns:a16="http://schemas.microsoft.com/office/drawing/2014/main" id="{23061A20-7022-4CF3-8C50-2424E0A88009}"/>
              </a:ext>
            </a:extLst>
          </p:cNvPr>
          <p:cNvSpPr/>
          <p:nvPr/>
        </p:nvSpPr>
        <p:spPr>
          <a:xfrm>
            <a:off x="545189" y="3733370"/>
            <a:ext cx="510909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73" name="Rectangle 72">
            <a:extLst>
              <a:ext uri="{FF2B5EF4-FFF2-40B4-BE49-F238E27FC236}">
                <a16:creationId xmlns:a16="http://schemas.microsoft.com/office/drawing/2014/main" id="{8DB47014-7C1A-471A-B0A1-F01BF9A0F037}"/>
              </a:ext>
            </a:extLst>
          </p:cNvPr>
          <p:cNvSpPr/>
          <p:nvPr/>
        </p:nvSpPr>
        <p:spPr>
          <a:xfrm>
            <a:off x="2196897" y="1182983"/>
            <a:ext cx="1267565" cy="307777"/>
          </a:xfrm>
          <a:prstGeom prst="rect">
            <a:avLst/>
          </a:prstGeom>
        </p:spPr>
        <p:txBody>
          <a:bodyPr wrap="square">
            <a:spAutoFit/>
          </a:bodyPr>
          <a:lstStyle/>
          <a:p>
            <a:r>
              <a:rPr lang="en-US" sz="1400" b="1" dirty="0"/>
              <a:t>ASSESSMENT</a:t>
            </a:r>
          </a:p>
        </p:txBody>
      </p:sp>
      <p:sp>
        <p:nvSpPr>
          <p:cNvPr id="79" name="Rectangle 78">
            <a:extLst>
              <a:ext uri="{FF2B5EF4-FFF2-40B4-BE49-F238E27FC236}">
                <a16:creationId xmlns:a16="http://schemas.microsoft.com/office/drawing/2014/main" id="{98E0177F-31AE-4882-934C-38ACD7880B90}"/>
              </a:ext>
            </a:extLst>
          </p:cNvPr>
          <p:cNvSpPr/>
          <p:nvPr/>
        </p:nvSpPr>
        <p:spPr>
          <a:xfrm>
            <a:off x="4822094" y="1204949"/>
            <a:ext cx="2461277" cy="307777"/>
          </a:xfrm>
          <a:prstGeom prst="rect">
            <a:avLst/>
          </a:prstGeom>
        </p:spPr>
        <p:txBody>
          <a:bodyPr wrap="square">
            <a:spAutoFit/>
          </a:bodyPr>
          <a:lstStyle/>
          <a:p>
            <a:r>
              <a:rPr lang="en-US" sz="1400" b="1" dirty="0"/>
              <a:t>SCHEMA &amp; CODE MIGRATION</a:t>
            </a:r>
          </a:p>
        </p:txBody>
      </p:sp>
      <p:sp>
        <p:nvSpPr>
          <p:cNvPr id="80" name="Rectangle 79">
            <a:extLst>
              <a:ext uri="{FF2B5EF4-FFF2-40B4-BE49-F238E27FC236}">
                <a16:creationId xmlns:a16="http://schemas.microsoft.com/office/drawing/2014/main" id="{61FC47F4-22D4-4947-8C41-EBD99FFAF51F}"/>
              </a:ext>
            </a:extLst>
          </p:cNvPr>
          <p:cNvSpPr/>
          <p:nvPr/>
        </p:nvSpPr>
        <p:spPr>
          <a:xfrm>
            <a:off x="8710291" y="1223055"/>
            <a:ext cx="1623822" cy="307777"/>
          </a:xfrm>
          <a:prstGeom prst="rect">
            <a:avLst/>
          </a:prstGeom>
        </p:spPr>
        <p:txBody>
          <a:bodyPr wrap="square">
            <a:spAutoFit/>
          </a:bodyPr>
          <a:lstStyle/>
          <a:p>
            <a:r>
              <a:rPr lang="en-US" sz="1400" b="1" dirty="0"/>
              <a:t>DATA MIGRATION</a:t>
            </a:r>
          </a:p>
        </p:txBody>
      </p:sp>
      <p:sp>
        <p:nvSpPr>
          <p:cNvPr id="85" name="Arrow: Chevron 84">
            <a:extLst>
              <a:ext uri="{FF2B5EF4-FFF2-40B4-BE49-F238E27FC236}">
                <a16:creationId xmlns:a16="http://schemas.microsoft.com/office/drawing/2014/main" id="{80182521-6859-4B9F-81CF-6CD69CFB0826}"/>
              </a:ext>
            </a:extLst>
          </p:cNvPr>
          <p:cNvSpPr/>
          <p:nvPr/>
        </p:nvSpPr>
        <p:spPr>
          <a:xfrm>
            <a:off x="4270670" y="1286898"/>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6" name="Arrow: Chevron 85">
            <a:extLst>
              <a:ext uri="{FF2B5EF4-FFF2-40B4-BE49-F238E27FC236}">
                <a16:creationId xmlns:a16="http://schemas.microsoft.com/office/drawing/2014/main" id="{DB6A1464-F5C9-498E-919C-6108142E416D}"/>
              </a:ext>
            </a:extLst>
          </p:cNvPr>
          <p:cNvSpPr/>
          <p:nvPr/>
        </p:nvSpPr>
        <p:spPr>
          <a:xfrm>
            <a:off x="7917084" y="1296661"/>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89" name="TextBox 88">
            <a:extLst>
              <a:ext uri="{FF2B5EF4-FFF2-40B4-BE49-F238E27FC236}">
                <a16:creationId xmlns:a16="http://schemas.microsoft.com/office/drawing/2014/main" id="{9C3D82CC-3F79-4670-A2AA-C119DBD2A5C9}"/>
              </a:ext>
            </a:extLst>
          </p:cNvPr>
          <p:cNvSpPr txBox="1"/>
          <p:nvPr/>
        </p:nvSpPr>
        <p:spPr>
          <a:xfrm>
            <a:off x="2089488" y="1516237"/>
            <a:ext cx="2394387" cy="984885"/>
          </a:xfrm>
          <a:prstGeom prst="rect">
            <a:avLst/>
          </a:prstGeom>
          <a:noFill/>
        </p:spPr>
        <p:txBody>
          <a:bodyPr wrap="square" rtlCol="0">
            <a:spAutoFit/>
          </a:bodyPr>
          <a:lstStyle/>
          <a:p>
            <a:pPr>
              <a:spcAft>
                <a:spcPts val="400"/>
              </a:spcAft>
            </a:pPr>
            <a:r>
              <a:rPr lang="en-US" sz="1200" dirty="0">
                <a:solidFill>
                  <a:schemeClr val="accent1">
                    <a:lumMod val="75000"/>
                  </a:schemeClr>
                </a:solidFill>
              </a:rPr>
              <a:t>Database Discovery</a:t>
            </a:r>
          </a:p>
          <a:p>
            <a:pPr>
              <a:spcAft>
                <a:spcPts val="400"/>
              </a:spcAft>
            </a:pPr>
            <a:r>
              <a:rPr lang="en-US" sz="1200" dirty="0">
                <a:solidFill>
                  <a:schemeClr val="accent1">
                    <a:lumMod val="75000"/>
                  </a:schemeClr>
                </a:solidFill>
              </a:rPr>
              <a:t>Target Recommendation  </a:t>
            </a:r>
          </a:p>
          <a:p>
            <a:pPr>
              <a:spcAft>
                <a:spcPts val="400"/>
              </a:spcAft>
            </a:pPr>
            <a:r>
              <a:rPr lang="en-US" sz="1200" dirty="0">
                <a:solidFill>
                  <a:schemeClr val="accent1">
                    <a:lumMod val="75000"/>
                  </a:schemeClr>
                </a:solidFill>
              </a:rPr>
              <a:t>NFR Collection</a:t>
            </a:r>
          </a:p>
          <a:p>
            <a:pPr>
              <a:spcAft>
                <a:spcPts val="400"/>
              </a:spcAft>
            </a:pPr>
            <a:r>
              <a:rPr lang="en-US" sz="1200" dirty="0">
                <a:solidFill>
                  <a:schemeClr val="accent2">
                    <a:lumMod val="75000"/>
                  </a:schemeClr>
                </a:solidFill>
              </a:rPr>
              <a:t>As-is ERD Creation</a:t>
            </a:r>
          </a:p>
        </p:txBody>
      </p:sp>
      <p:sp>
        <p:nvSpPr>
          <p:cNvPr id="92" name="TextBox 91">
            <a:extLst>
              <a:ext uri="{FF2B5EF4-FFF2-40B4-BE49-F238E27FC236}">
                <a16:creationId xmlns:a16="http://schemas.microsoft.com/office/drawing/2014/main" id="{EE816C8F-7563-4BCF-B63A-F76F97432DE3}"/>
              </a:ext>
            </a:extLst>
          </p:cNvPr>
          <p:cNvSpPr txBox="1"/>
          <p:nvPr/>
        </p:nvSpPr>
        <p:spPr>
          <a:xfrm>
            <a:off x="5195516" y="1530665"/>
            <a:ext cx="1867603" cy="1220847"/>
          </a:xfrm>
          <a:prstGeom prst="rect">
            <a:avLst/>
          </a:prstGeom>
          <a:noFill/>
        </p:spPr>
        <p:txBody>
          <a:bodyPr wrap="square" rtlCol="0">
            <a:spAutoFit/>
          </a:bodyPr>
          <a:lstStyle/>
          <a:p>
            <a:pPr>
              <a:spcAft>
                <a:spcPts val="400"/>
              </a:spcAft>
            </a:pPr>
            <a:r>
              <a:rPr lang="en-US" sz="1200" dirty="0">
                <a:solidFill>
                  <a:schemeClr val="accent2">
                    <a:lumMod val="75000"/>
                  </a:schemeClr>
                </a:solidFill>
                <a:sym typeface="Calibri"/>
              </a:rPr>
              <a:t>Schema Cleansing</a:t>
            </a:r>
          </a:p>
          <a:p>
            <a:pPr>
              <a:spcAft>
                <a:spcPts val="400"/>
              </a:spcAft>
            </a:pPr>
            <a:r>
              <a:rPr lang="en-US" sz="1200" dirty="0">
                <a:solidFill>
                  <a:schemeClr val="accent2">
                    <a:lumMod val="75000"/>
                  </a:schemeClr>
                </a:solidFill>
                <a:sym typeface="Calibri"/>
              </a:rPr>
              <a:t>To-Be ERD creation </a:t>
            </a:r>
          </a:p>
          <a:p>
            <a:pPr>
              <a:spcAft>
                <a:spcPts val="400"/>
              </a:spcAft>
            </a:pPr>
            <a:r>
              <a:rPr lang="en-US" sz="1200" dirty="0">
                <a:solidFill>
                  <a:schemeClr val="accent1">
                    <a:lumMod val="75000"/>
                  </a:schemeClr>
                </a:solidFill>
              </a:rPr>
              <a:t>Schema migration </a:t>
            </a:r>
          </a:p>
          <a:p>
            <a:pPr>
              <a:spcAft>
                <a:spcPts val="400"/>
              </a:spcAft>
            </a:pPr>
            <a:r>
              <a:rPr lang="en-US" sz="1200" dirty="0">
                <a:solidFill>
                  <a:schemeClr val="accent1">
                    <a:lumMod val="75000"/>
                  </a:schemeClr>
                </a:solidFill>
              </a:rPr>
              <a:t>Database code conversion</a:t>
            </a:r>
          </a:p>
          <a:p>
            <a:pPr>
              <a:spcAft>
                <a:spcPts val="400"/>
              </a:spcAft>
            </a:pPr>
            <a:r>
              <a:rPr lang="en-US" sz="1200" dirty="0">
                <a:solidFill>
                  <a:schemeClr val="accent1">
                    <a:lumMod val="75000"/>
                  </a:schemeClr>
                </a:solidFill>
              </a:rPr>
              <a:t>Code Validation</a:t>
            </a:r>
          </a:p>
        </p:txBody>
      </p:sp>
      <p:sp>
        <p:nvSpPr>
          <p:cNvPr id="94" name="TextBox 93">
            <a:extLst>
              <a:ext uri="{FF2B5EF4-FFF2-40B4-BE49-F238E27FC236}">
                <a16:creationId xmlns:a16="http://schemas.microsoft.com/office/drawing/2014/main" id="{EC2459B7-1180-4C53-8ABA-F042ECF8A146}"/>
              </a:ext>
            </a:extLst>
          </p:cNvPr>
          <p:cNvSpPr txBox="1"/>
          <p:nvPr/>
        </p:nvSpPr>
        <p:spPr>
          <a:xfrm>
            <a:off x="8626748" y="1526616"/>
            <a:ext cx="2258789" cy="984885"/>
          </a:xfrm>
          <a:prstGeom prst="rect">
            <a:avLst/>
          </a:prstGeom>
          <a:noFill/>
        </p:spPr>
        <p:txBody>
          <a:bodyPr wrap="square" rtlCol="0">
            <a:spAutoFit/>
          </a:bodyPr>
          <a:lstStyle/>
          <a:p>
            <a:pPr>
              <a:spcAft>
                <a:spcPts val="400"/>
              </a:spcAft>
            </a:pPr>
            <a:r>
              <a:rPr lang="en-US" sz="1200" dirty="0">
                <a:solidFill>
                  <a:schemeClr val="accent1">
                    <a:lumMod val="75000"/>
                  </a:schemeClr>
                </a:solidFill>
              </a:rPr>
              <a:t>Data Cleansing &amp; Masking</a:t>
            </a:r>
          </a:p>
          <a:p>
            <a:pPr>
              <a:spcAft>
                <a:spcPts val="400"/>
              </a:spcAft>
            </a:pPr>
            <a:r>
              <a:rPr lang="en-US" sz="1200" dirty="0">
                <a:solidFill>
                  <a:schemeClr val="accent1">
                    <a:lumMod val="75000"/>
                  </a:schemeClr>
                </a:solidFill>
              </a:rPr>
              <a:t>Data Migration</a:t>
            </a:r>
          </a:p>
          <a:p>
            <a:pPr>
              <a:spcAft>
                <a:spcPts val="400"/>
              </a:spcAft>
            </a:pPr>
            <a:r>
              <a:rPr lang="en-US" sz="1200" dirty="0">
                <a:solidFill>
                  <a:schemeClr val="accent1">
                    <a:lumMod val="75000"/>
                  </a:schemeClr>
                </a:solidFill>
              </a:rPr>
              <a:t>Data Validation</a:t>
            </a:r>
          </a:p>
          <a:p>
            <a:pPr>
              <a:spcAft>
                <a:spcPts val="400"/>
              </a:spcAft>
            </a:pPr>
            <a:r>
              <a:rPr lang="en-US" sz="1200" dirty="0">
                <a:solidFill>
                  <a:schemeClr val="accent1">
                    <a:lumMod val="75000"/>
                  </a:schemeClr>
                </a:solidFill>
              </a:rPr>
              <a:t>NFR Validation</a:t>
            </a:r>
          </a:p>
        </p:txBody>
      </p:sp>
      <p:sp>
        <p:nvSpPr>
          <p:cNvPr id="35" name="Rectangle 34">
            <a:extLst>
              <a:ext uri="{FF2B5EF4-FFF2-40B4-BE49-F238E27FC236}">
                <a16:creationId xmlns:a16="http://schemas.microsoft.com/office/drawing/2014/main" id="{3CE94E39-30C5-4F54-980C-896047D71FD2}"/>
              </a:ext>
            </a:extLst>
          </p:cNvPr>
          <p:cNvSpPr/>
          <p:nvPr/>
        </p:nvSpPr>
        <p:spPr>
          <a:xfrm>
            <a:off x="342907" y="2985748"/>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sp>
        <p:nvSpPr>
          <p:cNvPr id="2" name="Slide Number Placeholder 1">
            <a:extLst>
              <a:ext uri="{FF2B5EF4-FFF2-40B4-BE49-F238E27FC236}">
                <a16:creationId xmlns:a16="http://schemas.microsoft.com/office/drawing/2014/main" id="{2CCF33EC-AA0E-48E0-90F3-93FC732AC2E1}"/>
              </a:ext>
            </a:extLst>
          </p:cNvPr>
          <p:cNvSpPr>
            <a:spLocks noGrp="1"/>
          </p:cNvSpPr>
          <p:nvPr>
            <p:ph type="sldNum" sz="quarter" idx="12"/>
          </p:nvPr>
        </p:nvSpPr>
        <p:spPr/>
        <p:txBody>
          <a:bodyPr/>
          <a:lstStyle/>
          <a:p>
            <a:fld id="{910603E9-62B6-4E5D-B9E4-D3B69751664A}" type="slidenum">
              <a:rPr lang="en-US" smtClean="0"/>
              <a:pPr/>
              <a:t>19</a:t>
            </a:fld>
            <a:endParaRPr lang="en-US" dirty="0"/>
          </a:p>
        </p:txBody>
      </p:sp>
      <p:sp>
        <p:nvSpPr>
          <p:cNvPr id="37" name="TextBox 36">
            <a:extLst>
              <a:ext uri="{FF2B5EF4-FFF2-40B4-BE49-F238E27FC236}">
                <a16:creationId xmlns:a16="http://schemas.microsoft.com/office/drawing/2014/main" id="{7285A0AF-712E-439A-A4F8-4D79F0749247}"/>
              </a:ext>
            </a:extLst>
          </p:cNvPr>
          <p:cNvSpPr txBox="1"/>
          <p:nvPr/>
        </p:nvSpPr>
        <p:spPr>
          <a:xfrm>
            <a:off x="564100" y="4825506"/>
            <a:ext cx="2037030" cy="338554"/>
          </a:xfrm>
          <a:prstGeom prst="rect">
            <a:avLst/>
          </a:prstGeom>
          <a:noFill/>
        </p:spPr>
        <p:txBody>
          <a:bodyPr wrap="square" rtlCol="0">
            <a:spAutoFit/>
          </a:bodyPr>
          <a:lstStyle/>
          <a:p>
            <a:r>
              <a:rPr lang="en-US" sz="1600" b="1" dirty="0"/>
              <a:t>Why?</a:t>
            </a:r>
            <a:endParaRPr lang="en-US" sz="2000" b="1" dirty="0"/>
          </a:p>
        </p:txBody>
      </p:sp>
      <p:sp>
        <p:nvSpPr>
          <p:cNvPr id="38" name="TextBox 37">
            <a:extLst>
              <a:ext uri="{FF2B5EF4-FFF2-40B4-BE49-F238E27FC236}">
                <a16:creationId xmlns:a16="http://schemas.microsoft.com/office/drawing/2014/main" id="{AFFEC24F-7FE2-40ED-AFFD-593AD0FE4FF4}"/>
              </a:ext>
            </a:extLst>
          </p:cNvPr>
          <p:cNvSpPr txBox="1"/>
          <p:nvPr/>
        </p:nvSpPr>
        <p:spPr>
          <a:xfrm>
            <a:off x="564099" y="5103092"/>
            <a:ext cx="3262178" cy="600164"/>
          </a:xfrm>
          <a:prstGeom prst="rect">
            <a:avLst/>
          </a:prstGeom>
          <a:noFill/>
        </p:spPr>
        <p:txBody>
          <a:bodyPr wrap="square" rtlCol="0">
            <a:spAutoFit/>
          </a:bodyPr>
          <a:lstStyle/>
          <a:p>
            <a:r>
              <a:rPr lang="en-US" sz="1100" dirty="0"/>
              <a:t>Clients have a diverse legacy landscape that includes multiple database technologies. Single platform to convert most of them will be a very valuable ability </a:t>
            </a:r>
          </a:p>
        </p:txBody>
      </p:sp>
      <p:sp>
        <p:nvSpPr>
          <p:cNvPr id="39" name="Rectangle 38">
            <a:extLst>
              <a:ext uri="{FF2B5EF4-FFF2-40B4-BE49-F238E27FC236}">
                <a16:creationId xmlns:a16="http://schemas.microsoft.com/office/drawing/2014/main" id="{0FF656BA-47A4-417B-AC9D-1CC6575B05AB}"/>
              </a:ext>
            </a:extLst>
          </p:cNvPr>
          <p:cNvSpPr/>
          <p:nvPr/>
        </p:nvSpPr>
        <p:spPr>
          <a:xfrm>
            <a:off x="564099" y="4034936"/>
            <a:ext cx="2746976" cy="338554"/>
          </a:xfrm>
          <a:prstGeom prst="rect">
            <a:avLst/>
          </a:prstGeom>
          <a:noFill/>
        </p:spPr>
        <p:txBody>
          <a:bodyPr wrap="square">
            <a:spAutoFit/>
          </a:bodyPr>
          <a:lstStyle/>
          <a:p>
            <a:r>
              <a:rPr lang="en-US" sz="1600" b="1" dirty="0"/>
              <a:t>Additional Source/Targets</a:t>
            </a:r>
            <a:endParaRPr lang="en-US" sz="1200" b="1" dirty="0"/>
          </a:p>
        </p:txBody>
      </p:sp>
      <p:sp>
        <p:nvSpPr>
          <p:cNvPr id="40" name="TextBox 39">
            <a:extLst>
              <a:ext uri="{FF2B5EF4-FFF2-40B4-BE49-F238E27FC236}">
                <a16:creationId xmlns:a16="http://schemas.microsoft.com/office/drawing/2014/main" id="{01A173E4-5B59-4976-8A8D-5310CEF2B6A1}"/>
              </a:ext>
            </a:extLst>
          </p:cNvPr>
          <p:cNvSpPr txBox="1"/>
          <p:nvPr/>
        </p:nvSpPr>
        <p:spPr>
          <a:xfrm>
            <a:off x="564099" y="4341198"/>
            <a:ext cx="3561544" cy="261610"/>
          </a:xfrm>
          <a:prstGeom prst="rect">
            <a:avLst/>
          </a:prstGeom>
          <a:noFill/>
        </p:spPr>
        <p:txBody>
          <a:bodyPr wrap="square" rtlCol="0">
            <a:spAutoFit/>
          </a:bodyPr>
          <a:lstStyle/>
          <a:p>
            <a:r>
              <a:rPr lang="en-US" sz="1100" dirty="0"/>
              <a:t>Add support for DB2 &amp;  SQL Server.</a:t>
            </a:r>
          </a:p>
        </p:txBody>
      </p:sp>
      <p:sp>
        <p:nvSpPr>
          <p:cNvPr id="41" name="Rectangle 40">
            <a:extLst>
              <a:ext uri="{FF2B5EF4-FFF2-40B4-BE49-F238E27FC236}">
                <a16:creationId xmlns:a16="http://schemas.microsoft.com/office/drawing/2014/main" id="{9EA8D6EE-A932-4AD2-B324-3A8413788D15}"/>
              </a:ext>
            </a:extLst>
          </p:cNvPr>
          <p:cNvSpPr/>
          <p:nvPr/>
        </p:nvSpPr>
        <p:spPr>
          <a:xfrm>
            <a:off x="7661503" y="4034936"/>
            <a:ext cx="2882443" cy="338554"/>
          </a:xfrm>
          <a:prstGeom prst="rect">
            <a:avLst/>
          </a:prstGeom>
          <a:noFill/>
        </p:spPr>
        <p:txBody>
          <a:bodyPr wrap="square">
            <a:spAutoFit/>
          </a:bodyPr>
          <a:lstStyle/>
          <a:p>
            <a:r>
              <a:rPr lang="en-US" sz="1600" b="1" dirty="0"/>
              <a:t>NFR collection &amp; Validation</a:t>
            </a:r>
          </a:p>
        </p:txBody>
      </p:sp>
      <p:sp>
        <p:nvSpPr>
          <p:cNvPr id="46" name="TextBox 45">
            <a:extLst>
              <a:ext uri="{FF2B5EF4-FFF2-40B4-BE49-F238E27FC236}">
                <a16:creationId xmlns:a16="http://schemas.microsoft.com/office/drawing/2014/main" id="{D3DBA785-7B5C-49A8-A7AC-F3861977D8CC}"/>
              </a:ext>
            </a:extLst>
          </p:cNvPr>
          <p:cNvSpPr txBox="1"/>
          <p:nvPr/>
        </p:nvSpPr>
        <p:spPr>
          <a:xfrm>
            <a:off x="564100" y="5697124"/>
            <a:ext cx="2037030" cy="338554"/>
          </a:xfrm>
          <a:prstGeom prst="rect">
            <a:avLst/>
          </a:prstGeom>
          <a:noFill/>
        </p:spPr>
        <p:txBody>
          <a:bodyPr wrap="square" rtlCol="0">
            <a:spAutoFit/>
          </a:bodyPr>
          <a:lstStyle/>
          <a:p>
            <a:r>
              <a:rPr lang="en-US" sz="1600" b="1" dirty="0"/>
              <a:t>Benefits</a:t>
            </a:r>
            <a:endParaRPr lang="en-US" sz="2000" b="1" dirty="0"/>
          </a:p>
        </p:txBody>
      </p:sp>
      <p:sp>
        <p:nvSpPr>
          <p:cNvPr id="47" name="TextBox 46">
            <a:extLst>
              <a:ext uri="{FF2B5EF4-FFF2-40B4-BE49-F238E27FC236}">
                <a16:creationId xmlns:a16="http://schemas.microsoft.com/office/drawing/2014/main" id="{968DA135-564F-4B74-900B-7BE2280EA427}"/>
              </a:ext>
            </a:extLst>
          </p:cNvPr>
          <p:cNvSpPr txBox="1"/>
          <p:nvPr/>
        </p:nvSpPr>
        <p:spPr>
          <a:xfrm>
            <a:off x="564100" y="5968198"/>
            <a:ext cx="3262178" cy="430887"/>
          </a:xfrm>
          <a:prstGeom prst="rect">
            <a:avLst/>
          </a:prstGeom>
          <a:noFill/>
        </p:spPr>
        <p:txBody>
          <a:bodyPr wrap="square" rtlCol="0">
            <a:spAutoFit/>
          </a:bodyPr>
          <a:lstStyle>
            <a:defPPr>
              <a:defRPr lang="en-US"/>
            </a:defPPr>
            <a:lvl1pPr>
              <a:defRPr sz="1200"/>
            </a:lvl1pPr>
          </a:lstStyle>
          <a:p>
            <a:r>
              <a:rPr lang="en-US" sz="1100" dirty="0"/>
              <a:t>Highly automated conversion for complex portfolios to different targets as required.</a:t>
            </a:r>
          </a:p>
        </p:txBody>
      </p:sp>
      <p:sp>
        <p:nvSpPr>
          <p:cNvPr id="49" name="TextBox 48">
            <a:extLst>
              <a:ext uri="{FF2B5EF4-FFF2-40B4-BE49-F238E27FC236}">
                <a16:creationId xmlns:a16="http://schemas.microsoft.com/office/drawing/2014/main" id="{04F4410F-620D-401F-940A-879D36012A2A}"/>
              </a:ext>
            </a:extLst>
          </p:cNvPr>
          <p:cNvSpPr txBox="1"/>
          <p:nvPr/>
        </p:nvSpPr>
        <p:spPr>
          <a:xfrm>
            <a:off x="7673437" y="4341198"/>
            <a:ext cx="3561544" cy="430887"/>
          </a:xfrm>
          <a:prstGeom prst="rect">
            <a:avLst/>
          </a:prstGeom>
          <a:noFill/>
        </p:spPr>
        <p:txBody>
          <a:bodyPr wrap="square" rtlCol="0">
            <a:spAutoFit/>
          </a:bodyPr>
          <a:lstStyle>
            <a:defPPr>
              <a:defRPr lang="en-US"/>
            </a:defPPr>
            <a:lvl1pPr>
              <a:defRPr sz="1000"/>
            </a:lvl1pPr>
          </a:lstStyle>
          <a:p>
            <a:r>
              <a:rPr lang="en-US" sz="1100" dirty="0"/>
              <a:t>Automated gathering and AI matching of as-is query performance and throughput stats.   </a:t>
            </a:r>
          </a:p>
        </p:txBody>
      </p:sp>
      <p:sp>
        <p:nvSpPr>
          <p:cNvPr id="50" name="TextBox 49">
            <a:extLst>
              <a:ext uri="{FF2B5EF4-FFF2-40B4-BE49-F238E27FC236}">
                <a16:creationId xmlns:a16="http://schemas.microsoft.com/office/drawing/2014/main" id="{728CE1A9-F414-4ABD-A557-0A89655F7EAD}"/>
              </a:ext>
            </a:extLst>
          </p:cNvPr>
          <p:cNvSpPr txBox="1"/>
          <p:nvPr/>
        </p:nvSpPr>
        <p:spPr>
          <a:xfrm>
            <a:off x="4431342" y="4825506"/>
            <a:ext cx="2037030" cy="338554"/>
          </a:xfrm>
          <a:prstGeom prst="rect">
            <a:avLst/>
          </a:prstGeom>
          <a:noFill/>
        </p:spPr>
        <p:txBody>
          <a:bodyPr wrap="square" rtlCol="0">
            <a:spAutoFit/>
          </a:bodyPr>
          <a:lstStyle/>
          <a:p>
            <a:r>
              <a:rPr lang="en-US" sz="1600" b="1" dirty="0"/>
              <a:t>Why?</a:t>
            </a:r>
            <a:endParaRPr lang="en-US" sz="2000" b="1" dirty="0"/>
          </a:p>
        </p:txBody>
      </p:sp>
      <p:sp>
        <p:nvSpPr>
          <p:cNvPr id="51" name="TextBox 50">
            <a:extLst>
              <a:ext uri="{FF2B5EF4-FFF2-40B4-BE49-F238E27FC236}">
                <a16:creationId xmlns:a16="http://schemas.microsoft.com/office/drawing/2014/main" id="{38B64D9F-C3F7-4BB2-BB9D-97D68EA16D5E}"/>
              </a:ext>
            </a:extLst>
          </p:cNvPr>
          <p:cNvSpPr txBox="1"/>
          <p:nvPr/>
        </p:nvSpPr>
        <p:spPr>
          <a:xfrm>
            <a:off x="4431342" y="5697124"/>
            <a:ext cx="2037030" cy="338554"/>
          </a:xfrm>
          <a:prstGeom prst="rect">
            <a:avLst/>
          </a:prstGeom>
          <a:noFill/>
        </p:spPr>
        <p:txBody>
          <a:bodyPr wrap="square" rtlCol="0">
            <a:spAutoFit/>
          </a:bodyPr>
          <a:lstStyle/>
          <a:p>
            <a:r>
              <a:rPr lang="en-US" sz="1600" b="1" dirty="0"/>
              <a:t>Benefits</a:t>
            </a:r>
            <a:endParaRPr lang="en-US" sz="2000" b="1" dirty="0"/>
          </a:p>
        </p:txBody>
      </p:sp>
      <p:sp>
        <p:nvSpPr>
          <p:cNvPr id="56" name="TextBox 55">
            <a:extLst>
              <a:ext uri="{FF2B5EF4-FFF2-40B4-BE49-F238E27FC236}">
                <a16:creationId xmlns:a16="http://schemas.microsoft.com/office/drawing/2014/main" id="{8483F469-E1ED-47E2-9BF6-7B5B7770990C}"/>
              </a:ext>
            </a:extLst>
          </p:cNvPr>
          <p:cNvSpPr txBox="1"/>
          <p:nvPr/>
        </p:nvSpPr>
        <p:spPr>
          <a:xfrm>
            <a:off x="7705578" y="5103092"/>
            <a:ext cx="3555381" cy="430887"/>
          </a:xfrm>
          <a:prstGeom prst="rect">
            <a:avLst/>
          </a:prstGeom>
          <a:noFill/>
        </p:spPr>
        <p:txBody>
          <a:bodyPr wrap="square" rtlCol="0">
            <a:spAutoFit/>
          </a:bodyPr>
          <a:lstStyle/>
          <a:p>
            <a:r>
              <a:rPr lang="en-US" sz="1100" dirty="0"/>
              <a:t>The biggest pain point felt during testing of target system in lift and shift migrations is poorly performing SQL. </a:t>
            </a:r>
          </a:p>
        </p:txBody>
      </p:sp>
      <p:sp>
        <p:nvSpPr>
          <p:cNvPr id="60" name="TextBox 59">
            <a:extLst>
              <a:ext uri="{FF2B5EF4-FFF2-40B4-BE49-F238E27FC236}">
                <a16:creationId xmlns:a16="http://schemas.microsoft.com/office/drawing/2014/main" id="{0ADEF010-3FB9-4BF9-80CA-C18A88FB5422}"/>
              </a:ext>
            </a:extLst>
          </p:cNvPr>
          <p:cNvSpPr txBox="1"/>
          <p:nvPr/>
        </p:nvSpPr>
        <p:spPr>
          <a:xfrm>
            <a:off x="7705579" y="5968198"/>
            <a:ext cx="4063514" cy="600164"/>
          </a:xfrm>
          <a:prstGeom prst="rect">
            <a:avLst/>
          </a:prstGeom>
          <a:noFill/>
        </p:spPr>
        <p:txBody>
          <a:bodyPr wrap="square" rtlCol="0">
            <a:spAutoFit/>
          </a:bodyPr>
          <a:lstStyle/>
          <a:p>
            <a:r>
              <a:rPr lang="en-US" sz="1100" dirty="0"/>
              <a:t>Throughput and performance metrics of source and target systems can be systematically captured. Identification and fixing of low performance queries can save 20% – 30% spent in PT/UAT phases.</a:t>
            </a:r>
          </a:p>
        </p:txBody>
      </p:sp>
      <p:sp>
        <p:nvSpPr>
          <p:cNvPr id="61" name="Rectangle 60">
            <a:extLst>
              <a:ext uri="{FF2B5EF4-FFF2-40B4-BE49-F238E27FC236}">
                <a16:creationId xmlns:a16="http://schemas.microsoft.com/office/drawing/2014/main" id="{0DE48ED8-3C49-450B-8D9C-EE6857C971EA}"/>
              </a:ext>
            </a:extLst>
          </p:cNvPr>
          <p:cNvSpPr/>
          <p:nvPr/>
        </p:nvSpPr>
        <p:spPr>
          <a:xfrm>
            <a:off x="4396444" y="4034936"/>
            <a:ext cx="2882443" cy="338554"/>
          </a:xfrm>
          <a:prstGeom prst="rect">
            <a:avLst/>
          </a:prstGeom>
          <a:noFill/>
        </p:spPr>
        <p:txBody>
          <a:bodyPr wrap="square">
            <a:spAutoFit/>
          </a:bodyPr>
          <a:lstStyle/>
          <a:p>
            <a:r>
              <a:rPr lang="en-US" sz="1600" b="1" dirty="0"/>
              <a:t>Dynamic SQL conversion</a:t>
            </a:r>
          </a:p>
        </p:txBody>
      </p:sp>
      <p:sp>
        <p:nvSpPr>
          <p:cNvPr id="62" name="TextBox 61">
            <a:extLst>
              <a:ext uri="{FF2B5EF4-FFF2-40B4-BE49-F238E27FC236}">
                <a16:creationId xmlns:a16="http://schemas.microsoft.com/office/drawing/2014/main" id="{7D333AB4-52B0-4E77-9B02-D0FFC4023B3C}"/>
              </a:ext>
            </a:extLst>
          </p:cNvPr>
          <p:cNvSpPr txBox="1"/>
          <p:nvPr/>
        </p:nvSpPr>
        <p:spPr>
          <a:xfrm>
            <a:off x="4408378" y="4341198"/>
            <a:ext cx="2557644" cy="430887"/>
          </a:xfrm>
          <a:prstGeom prst="rect">
            <a:avLst/>
          </a:prstGeom>
          <a:noFill/>
        </p:spPr>
        <p:txBody>
          <a:bodyPr wrap="square" rtlCol="0">
            <a:spAutoFit/>
          </a:bodyPr>
          <a:lstStyle>
            <a:defPPr>
              <a:defRPr lang="en-US"/>
            </a:defPPr>
            <a:lvl1pPr>
              <a:defRPr sz="1000"/>
            </a:lvl1pPr>
          </a:lstStyle>
          <a:p>
            <a:r>
              <a:rPr lang="en-US" sz="1100" dirty="0"/>
              <a:t>Automated conversion of dynamic SQL statements in SP/Java/.NET.</a:t>
            </a:r>
          </a:p>
        </p:txBody>
      </p:sp>
      <p:sp>
        <p:nvSpPr>
          <p:cNvPr id="63" name="TextBox 62">
            <a:extLst>
              <a:ext uri="{FF2B5EF4-FFF2-40B4-BE49-F238E27FC236}">
                <a16:creationId xmlns:a16="http://schemas.microsoft.com/office/drawing/2014/main" id="{7D0ED001-591D-40F0-B08E-C04DDB4DCD7D}"/>
              </a:ext>
            </a:extLst>
          </p:cNvPr>
          <p:cNvSpPr txBox="1"/>
          <p:nvPr/>
        </p:nvSpPr>
        <p:spPr>
          <a:xfrm>
            <a:off x="7705578" y="4825506"/>
            <a:ext cx="2037030" cy="338554"/>
          </a:xfrm>
          <a:prstGeom prst="rect">
            <a:avLst/>
          </a:prstGeom>
          <a:noFill/>
        </p:spPr>
        <p:txBody>
          <a:bodyPr wrap="square" rtlCol="0">
            <a:spAutoFit/>
          </a:bodyPr>
          <a:lstStyle/>
          <a:p>
            <a:r>
              <a:rPr lang="en-US" sz="1600" b="1" dirty="0"/>
              <a:t>Why?</a:t>
            </a:r>
            <a:endParaRPr lang="en-US" sz="2000" b="1" dirty="0"/>
          </a:p>
        </p:txBody>
      </p:sp>
      <p:sp>
        <p:nvSpPr>
          <p:cNvPr id="64" name="TextBox 63">
            <a:extLst>
              <a:ext uri="{FF2B5EF4-FFF2-40B4-BE49-F238E27FC236}">
                <a16:creationId xmlns:a16="http://schemas.microsoft.com/office/drawing/2014/main" id="{3B175095-7E0B-4A10-AB5B-B10154551940}"/>
              </a:ext>
            </a:extLst>
          </p:cNvPr>
          <p:cNvSpPr txBox="1"/>
          <p:nvPr/>
        </p:nvSpPr>
        <p:spPr>
          <a:xfrm>
            <a:off x="7705578" y="5697124"/>
            <a:ext cx="2037030" cy="338554"/>
          </a:xfrm>
          <a:prstGeom prst="rect">
            <a:avLst/>
          </a:prstGeom>
          <a:noFill/>
        </p:spPr>
        <p:txBody>
          <a:bodyPr wrap="square" rtlCol="0">
            <a:spAutoFit/>
          </a:bodyPr>
          <a:lstStyle/>
          <a:p>
            <a:r>
              <a:rPr lang="en-US" sz="1600" b="1" dirty="0"/>
              <a:t>Benefits</a:t>
            </a:r>
            <a:endParaRPr lang="en-US" sz="2000" b="1" dirty="0"/>
          </a:p>
        </p:txBody>
      </p:sp>
      <p:sp>
        <p:nvSpPr>
          <p:cNvPr id="65" name="TextBox 64">
            <a:extLst>
              <a:ext uri="{FF2B5EF4-FFF2-40B4-BE49-F238E27FC236}">
                <a16:creationId xmlns:a16="http://schemas.microsoft.com/office/drawing/2014/main" id="{93B5FB1C-DC4F-43FF-91E0-5C703B995D03}"/>
              </a:ext>
            </a:extLst>
          </p:cNvPr>
          <p:cNvSpPr txBox="1"/>
          <p:nvPr/>
        </p:nvSpPr>
        <p:spPr>
          <a:xfrm>
            <a:off x="4440520" y="5103092"/>
            <a:ext cx="2553218" cy="600164"/>
          </a:xfrm>
          <a:prstGeom prst="rect">
            <a:avLst/>
          </a:prstGeom>
          <a:noFill/>
        </p:spPr>
        <p:txBody>
          <a:bodyPr wrap="square" rtlCol="0">
            <a:spAutoFit/>
          </a:bodyPr>
          <a:lstStyle/>
          <a:p>
            <a:r>
              <a:rPr lang="en-US" sz="1100" dirty="0"/>
              <a:t>Applications with dynamic SQL require significant manual effort to convert them to target DB.</a:t>
            </a:r>
          </a:p>
        </p:txBody>
      </p:sp>
      <p:sp>
        <p:nvSpPr>
          <p:cNvPr id="66" name="TextBox 65">
            <a:extLst>
              <a:ext uri="{FF2B5EF4-FFF2-40B4-BE49-F238E27FC236}">
                <a16:creationId xmlns:a16="http://schemas.microsoft.com/office/drawing/2014/main" id="{F68AF686-D761-4C14-9285-1980CCD3898C}"/>
              </a:ext>
            </a:extLst>
          </p:cNvPr>
          <p:cNvSpPr txBox="1"/>
          <p:nvPr/>
        </p:nvSpPr>
        <p:spPr>
          <a:xfrm>
            <a:off x="4440520" y="5968198"/>
            <a:ext cx="2525502" cy="600164"/>
          </a:xfrm>
          <a:prstGeom prst="rect">
            <a:avLst/>
          </a:prstGeom>
          <a:noFill/>
        </p:spPr>
        <p:txBody>
          <a:bodyPr wrap="square" rtlCol="0">
            <a:spAutoFit/>
          </a:bodyPr>
          <a:lstStyle/>
          <a:p>
            <a:r>
              <a:rPr lang="en-US" sz="1100" dirty="0"/>
              <a:t>Partial automation of conversion can save 30% - 40% effort for converting dynamic SQL code to target database.</a:t>
            </a:r>
          </a:p>
        </p:txBody>
      </p:sp>
      <p:grpSp>
        <p:nvGrpSpPr>
          <p:cNvPr id="77" name="Group 76">
            <a:extLst>
              <a:ext uri="{FF2B5EF4-FFF2-40B4-BE49-F238E27FC236}">
                <a16:creationId xmlns:a16="http://schemas.microsoft.com/office/drawing/2014/main" id="{D0F5AE63-47E3-42B7-AED1-6640887735C1}"/>
              </a:ext>
            </a:extLst>
          </p:cNvPr>
          <p:cNvGrpSpPr/>
          <p:nvPr/>
        </p:nvGrpSpPr>
        <p:grpSpPr>
          <a:xfrm>
            <a:off x="113886" y="49797"/>
            <a:ext cx="586435" cy="486013"/>
            <a:chOff x="4189439" y="1684593"/>
            <a:chExt cx="3846910" cy="3196749"/>
          </a:xfrm>
        </p:grpSpPr>
        <p:grpSp>
          <p:nvGrpSpPr>
            <p:cNvPr id="96" name="Group 95">
              <a:extLst>
                <a:ext uri="{FF2B5EF4-FFF2-40B4-BE49-F238E27FC236}">
                  <a16:creationId xmlns:a16="http://schemas.microsoft.com/office/drawing/2014/main" id="{2D00046E-A7DC-411E-90A0-A2833D4380CC}"/>
                </a:ext>
              </a:extLst>
            </p:cNvPr>
            <p:cNvGrpSpPr/>
            <p:nvPr/>
          </p:nvGrpSpPr>
          <p:grpSpPr>
            <a:xfrm>
              <a:off x="4189439" y="1684593"/>
              <a:ext cx="3846910" cy="3196749"/>
              <a:chOff x="2870539" y="971311"/>
              <a:chExt cx="3329808" cy="2724282"/>
            </a:xfrm>
          </p:grpSpPr>
          <p:grpSp>
            <p:nvGrpSpPr>
              <p:cNvPr id="99" name="Group 98">
                <a:extLst>
                  <a:ext uri="{FF2B5EF4-FFF2-40B4-BE49-F238E27FC236}">
                    <a16:creationId xmlns:a16="http://schemas.microsoft.com/office/drawing/2014/main" id="{86647B6E-1593-4B24-B4FD-A1EB58720E93}"/>
                  </a:ext>
                </a:extLst>
              </p:cNvPr>
              <p:cNvGrpSpPr/>
              <p:nvPr/>
            </p:nvGrpSpPr>
            <p:grpSpPr>
              <a:xfrm>
                <a:off x="2883040" y="1000182"/>
                <a:ext cx="1327506" cy="891004"/>
                <a:chOff x="2639696" y="1185025"/>
                <a:chExt cx="1327506" cy="891004"/>
              </a:xfrm>
            </p:grpSpPr>
            <p:sp>
              <p:nvSpPr>
                <p:cNvPr id="121" name="Freeform 15">
                  <a:extLst>
                    <a:ext uri="{FF2B5EF4-FFF2-40B4-BE49-F238E27FC236}">
                      <a16:creationId xmlns:a16="http://schemas.microsoft.com/office/drawing/2014/main" id="{DA821782-FF91-48C9-B05D-D4C1DA62B8BB}"/>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2" name="Freeform 16">
                  <a:extLst>
                    <a:ext uri="{FF2B5EF4-FFF2-40B4-BE49-F238E27FC236}">
                      <a16:creationId xmlns:a16="http://schemas.microsoft.com/office/drawing/2014/main" id="{DEED95C1-3AC8-49E9-B0E8-D5EF91CF65E5}"/>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3" name="Freeform 17">
                  <a:extLst>
                    <a:ext uri="{FF2B5EF4-FFF2-40B4-BE49-F238E27FC236}">
                      <a16:creationId xmlns:a16="http://schemas.microsoft.com/office/drawing/2014/main" id="{2D41D134-28A8-4944-BA34-FF908DE69182}"/>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24" name="Picture 2" descr="http://mplus/sites/default/files/microsite/icondownload/Mainframe-modernization_0.png">
                  <a:extLst>
                    <a:ext uri="{FF2B5EF4-FFF2-40B4-BE49-F238E27FC236}">
                      <a16:creationId xmlns:a16="http://schemas.microsoft.com/office/drawing/2014/main" id="{78737898-C61C-42C1-83C8-802F74BFF472}"/>
                    </a:ext>
                  </a:extLst>
                </p:cNvPr>
                <p:cNvPicPr>
                  <a:picLocks noChangeAspect="1" noChangeArrowheads="1"/>
                </p:cNvPicPr>
                <p:nvPr/>
              </p:nvPicPr>
              <p:blipFill>
                <a:blip r:embed="rId3"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787F81B0-26DA-4CCF-99F1-1257DABBCA88}"/>
                  </a:ext>
                </a:extLst>
              </p:cNvPr>
              <p:cNvGrpSpPr/>
              <p:nvPr/>
            </p:nvGrpSpPr>
            <p:grpSpPr>
              <a:xfrm>
                <a:off x="4888590" y="971311"/>
                <a:ext cx="1311757" cy="922504"/>
                <a:chOff x="4954956" y="1178276"/>
                <a:chExt cx="1311757" cy="922504"/>
              </a:xfrm>
            </p:grpSpPr>
            <p:sp>
              <p:nvSpPr>
                <p:cNvPr id="118" name="Freeform 6">
                  <a:extLst>
                    <a:ext uri="{FF2B5EF4-FFF2-40B4-BE49-F238E27FC236}">
                      <a16:creationId xmlns:a16="http://schemas.microsoft.com/office/drawing/2014/main" id="{AEA416E2-EC81-4456-A91C-FEC55426B449}"/>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9" name="Freeform 7">
                  <a:extLst>
                    <a:ext uri="{FF2B5EF4-FFF2-40B4-BE49-F238E27FC236}">
                      <a16:creationId xmlns:a16="http://schemas.microsoft.com/office/drawing/2014/main" id="{AB9C0CDE-9484-4816-8797-E3998261FE11}"/>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0" name="Freeform 8">
                  <a:extLst>
                    <a:ext uri="{FF2B5EF4-FFF2-40B4-BE49-F238E27FC236}">
                      <a16:creationId xmlns:a16="http://schemas.microsoft.com/office/drawing/2014/main" id="{7B4ADE0A-53C0-48FB-B417-95F310B3C5EF}"/>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01" name="Group 100">
                <a:extLst>
                  <a:ext uri="{FF2B5EF4-FFF2-40B4-BE49-F238E27FC236}">
                    <a16:creationId xmlns:a16="http://schemas.microsoft.com/office/drawing/2014/main" id="{DE2BBA1E-4E4F-4ADB-B274-358FA04C5060}"/>
                  </a:ext>
                </a:extLst>
              </p:cNvPr>
              <p:cNvGrpSpPr/>
              <p:nvPr/>
            </p:nvGrpSpPr>
            <p:grpSpPr>
              <a:xfrm>
                <a:off x="4125810" y="2383836"/>
                <a:ext cx="922504" cy="1311757"/>
                <a:chOff x="3993078" y="2598175"/>
                <a:chExt cx="922504" cy="1311757"/>
              </a:xfrm>
            </p:grpSpPr>
            <p:grpSp>
              <p:nvGrpSpPr>
                <p:cNvPr id="114" name="Group 113">
                  <a:extLst>
                    <a:ext uri="{FF2B5EF4-FFF2-40B4-BE49-F238E27FC236}">
                      <a16:creationId xmlns:a16="http://schemas.microsoft.com/office/drawing/2014/main" id="{C3DDB84E-5AE4-46D6-B138-E4EDDE42EB42}"/>
                    </a:ext>
                  </a:extLst>
                </p:cNvPr>
                <p:cNvGrpSpPr/>
                <p:nvPr/>
              </p:nvGrpSpPr>
              <p:grpSpPr>
                <a:xfrm rot="17571916">
                  <a:off x="3798451" y="2792802"/>
                  <a:ext cx="1311757" cy="922504"/>
                  <a:chOff x="3620180" y="2516827"/>
                  <a:chExt cx="1791935" cy="1260194"/>
                </a:xfrm>
              </p:grpSpPr>
              <p:sp>
                <p:nvSpPr>
                  <p:cNvPr id="116" name="Freeform 13">
                    <a:extLst>
                      <a:ext uri="{FF2B5EF4-FFF2-40B4-BE49-F238E27FC236}">
                        <a16:creationId xmlns:a16="http://schemas.microsoft.com/office/drawing/2014/main" id="{159B447A-6E11-430E-8D3C-B23C42B6035C}"/>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7" name="Freeform 14">
                    <a:extLst>
                      <a:ext uri="{FF2B5EF4-FFF2-40B4-BE49-F238E27FC236}">
                        <a16:creationId xmlns:a16="http://schemas.microsoft.com/office/drawing/2014/main" id="{FFBB8DF8-9F7D-4C76-AA95-D26C1873A212}"/>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15" name="Picture 114" descr="A picture containing looking, computer, computer, shirt&#10;&#10;Description automatically generated">
                  <a:extLst>
                    <a:ext uri="{FF2B5EF4-FFF2-40B4-BE49-F238E27FC236}">
                      <a16:creationId xmlns:a16="http://schemas.microsoft.com/office/drawing/2014/main" id="{990E59B4-DFC1-47BE-8A08-AEC69CB983BB}"/>
                    </a:ext>
                  </a:extLst>
                </p:cNvPr>
                <p:cNvPicPr>
                  <a:picLocks noChangeAspect="1"/>
                </p:cNvPicPr>
                <p:nvPr/>
              </p:nvPicPr>
              <p:blipFill>
                <a:blip r:embed="rId4"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02" name="Group 101">
                <a:extLst>
                  <a:ext uri="{FF2B5EF4-FFF2-40B4-BE49-F238E27FC236}">
                    <a16:creationId xmlns:a16="http://schemas.microsoft.com/office/drawing/2014/main" id="{D56CA1ED-89CD-42AC-96DF-9C069407F5A9}"/>
                  </a:ext>
                </a:extLst>
              </p:cNvPr>
              <p:cNvGrpSpPr/>
              <p:nvPr/>
            </p:nvGrpSpPr>
            <p:grpSpPr>
              <a:xfrm>
                <a:off x="2870539" y="2006315"/>
                <a:ext cx="1311757" cy="922504"/>
                <a:chOff x="2641945" y="2213280"/>
                <a:chExt cx="1311757" cy="922504"/>
              </a:xfrm>
            </p:grpSpPr>
            <p:sp>
              <p:nvSpPr>
                <p:cNvPr id="110" name="Freeform 12">
                  <a:extLst>
                    <a:ext uri="{FF2B5EF4-FFF2-40B4-BE49-F238E27FC236}">
                      <a16:creationId xmlns:a16="http://schemas.microsoft.com/office/drawing/2014/main" id="{7060C0A8-9454-4BAD-AC28-1B5B12D39771}"/>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11" name="Group 110">
                  <a:extLst>
                    <a:ext uri="{FF2B5EF4-FFF2-40B4-BE49-F238E27FC236}">
                      <a16:creationId xmlns:a16="http://schemas.microsoft.com/office/drawing/2014/main" id="{A84402EF-9775-4379-913A-259BE136BF25}"/>
                    </a:ext>
                  </a:extLst>
                </p:cNvPr>
                <p:cNvGrpSpPr/>
                <p:nvPr/>
              </p:nvGrpSpPr>
              <p:grpSpPr>
                <a:xfrm>
                  <a:off x="2641945" y="2213280"/>
                  <a:ext cx="1311757" cy="922504"/>
                  <a:chOff x="3620180" y="2516827"/>
                  <a:chExt cx="1791935" cy="1260194"/>
                </a:xfrm>
              </p:grpSpPr>
              <p:sp>
                <p:nvSpPr>
                  <p:cNvPr id="112" name="Freeform 13">
                    <a:extLst>
                      <a:ext uri="{FF2B5EF4-FFF2-40B4-BE49-F238E27FC236}">
                        <a16:creationId xmlns:a16="http://schemas.microsoft.com/office/drawing/2014/main" id="{456C7D96-E46F-4B37-9672-1A74426CA856}"/>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3" name="Freeform 14">
                    <a:extLst>
                      <a:ext uri="{FF2B5EF4-FFF2-40B4-BE49-F238E27FC236}">
                        <a16:creationId xmlns:a16="http://schemas.microsoft.com/office/drawing/2014/main" id="{2DFC8AFB-775B-4FA6-AA57-07F93981B023}"/>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03" name="Group 102">
                <a:extLst>
                  <a:ext uri="{FF2B5EF4-FFF2-40B4-BE49-F238E27FC236}">
                    <a16:creationId xmlns:a16="http://schemas.microsoft.com/office/drawing/2014/main" id="{10581927-B41D-4BFE-89A2-FF785A9B6D6C}"/>
                  </a:ext>
                </a:extLst>
              </p:cNvPr>
              <p:cNvGrpSpPr/>
              <p:nvPr/>
            </p:nvGrpSpPr>
            <p:grpSpPr>
              <a:xfrm>
                <a:off x="4860342" y="2031065"/>
                <a:ext cx="1327506" cy="891004"/>
                <a:chOff x="4941456" y="2238030"/>
                <a:chExt cx="1327506" cy="891004"/>
              </a:xfrm>
            </p:grpSpPr>
            <p:sp>
              <p:nvSpPr>
                <p:cNvPr id="106" name="Freeform 9">
                  <a:extLst>
                    <a:ext uri="{FF2B5EF4-FFF2-40B4-BE49-F238E27FC236}">
                      <a16:creationId xmlns:a16="http://schemas.microsoft.com/office/drawing/2014/main" id="{0C2E9581-EF6B-40FC-B46C-76D1C4027F16}"/>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07" name="Freeform 10">
                  <a:extLst>
                    <a:ext uri="{FF2B5EF4-FFF2-40B4-BE49-F238E27FC236}">
                      <a16:creationId xmlns:a16="http://schemas.microsoft.com/office/drawing/2014/main" id="{CA5D17EB-028C-4CDE-8624-77EB9849995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08" name="Freeform 11">
                  <a:extLst>
                    <a:ext uri="{FF2B5EF4-FFF2-40B4-BE49-F238E27FC236}">
                      <a16:creationId xmlns:a16="http://schemas.microsoft.com/office/drawing/2014/main" id="{EE98773B-D8D4-4AEE-B0C7-375D5DFDCFBA}"/>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09" name="Picture 8" descr="http://mplus/sites/default/files/microsite/icondownload/Cloud-migration-thumb.png">
                  <a:extLst>
                    <a:ext uri="{FF2B5EF4-FFF2-40B4-BE49-F238E27FC236}">
                      <a16:creationId xmlns:a16="http://schemas.microsoft.com/office/drawing/2014/main" id="{87A73E08-7710-4DB0-ABF3-A71941B04A7D}"/>
                    </a:ext>
                  </a:extLst>
                </p:cNvPr>
                <p:cNvPicPr>
                  <a:picLocks noChangeAspect="1" noChangeArrowheads="1"/>
                </p:cNvPicPr>
                <p:nvPr/>
              </p:nvPicPr>
              <p:blipFill>
                <a:blip r:embed="rId5">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Freeform 5">
                <a:extLst>
                  <a:ext uri="{FF2B5EF4-FFF2-40B4-BE49-F238E27FC236}">
                    <a16:creationId xmlns:a16="http://schemas.microsoft.com/office/drawing/2014/main" id="{219D60EF-7346-4785-9FAF-A9624458CAB8}"/>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05" name="Picture 104" descr="A picture containing shirt&#10;&#10;Description automatically generated">
                <a:extLst>
                  <a:ext uri="{FF2B5EF4-FFF2-40B4-BE49-F238E27FC236}">
                    <a16:creationId xmlns:a16="http://schemas.microsoft.com/office/drawing/2014/main" id="{ED4C0C9D-C282-4406-A6D8-A9AE3773655B}"/>
                  </a:ext>
                </a:extLst>
              </p:cNvPr>
              <p:cNvPicPr>
                <a:picLocks noChangeAspect="1"/>
              </p:cNvPicPr>
              <p:nvPr/>
            </p:nvPicPr>
            <p:blipFill>
              <a:blip r:embed="rId6"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97" name="Picture 6" descr="http://mplus/sites/default/files/microsite/icondownload/Transformation_0.png">
              <a:extLst>
                <a:ext uri="{FF2B5EF4-FFF2-40B4-BE49-F238E27FC236}">
                  <a16:creationId xmlns:a16="http://schemas.microsoft.com/office/drawing/2014/main" id="{A153E697-5289-47BE-8292-FE38C5CF18EB}"/>
                </a:ext>
              </a:extLst>
            </p:cNvPr>
            <p:cNvPicPr>
              <a:picLocks noChangeAspect="1" noChangeArrowheads="1"/>
            </p:cNvPicPr>
            <p:nvPr/>
          </p:nvPicPr>
          <p:blipFill>
            <a:blip r:embed="rId7"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http://mplus/sites/default/files/microsite/icondownload/Cloud-operation-system.png">
              <a:extLst>
                <a:ext uri="{FF2B5EF4-FFF2-40B4-BE49-F238E27FC236}">
                  <a16:creationId xmlns:a16="http://schemas.microsoft.com/office/drawing/2014/main" id="{8607D8B5-6623-4C97-A865-57AEFD1C61EE}"/>
                </a:ext>
              </a:extLst>
            </p:cNvPr>
            <p:cNvPicPr>
              <a:picLocks noChangeAspect="1" noChangeArrowheads="1"/>
            </p:cNvPicPr>
            <p:nvPr/>
          </p:nvPicPr>
          <p:blipFill>
            <a:blip r:embed="rId8" cstate="print">
              <a:biLevel thresh="25000"/>
              <a:alphaModFix amt="35000"/>
              <a:extLst>
                <a:ext uri="{28A0092B-C50C-407E-A947-70E740481C1C}">
                  <a14:useLocalDpi xmlns:a14="http://schemas.microsoft.com/office/drawing/2010/main" val="0"/>
                </a:ext>
              </a:extLst>
            </a:blip>
            <a:srcRect/>
            <a:stretch>
              <a:fillRect/>
            </a:stretch>
          </p:blipFill>
          <p:spPr bwMode="auto">
            <a:xfrm>
              <a:off x="7274216" y="1801421"/>
              <a:ext cx="629786" cy="6396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764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p:blipFill>
        <p:spPr>
          <a:xfrm>
            <a:off x="0" y="-8467"/>
            <a:ext cx="12192000" cy="6858000"/>
          </a:xfrm>
          <a:prstGeom prst="rect">
            <a:avLst/>
          </a:prstGeom>
        </p:spPr>
      </p:pic>
      <p:sp>
        <p:nvSpPr>
          <p:cNvPr id="14" name="Rectangle 13"/>
          <p:cNvSpPr/>
          <p:nvPr/>
        </p:nvSpPr>
        <p:spPr>
          <a:xfrm>
            <a:off x="0" y="-1"/>
            <a:ext cx="6851904" cy="6849535"/>
          </a:xfrm>
          <a:prstGeom prst="rect">
            <a:avLst/>
          </a:prstGeom>
          <a:solidFill>
            <a:schemeClr val="accent5">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Arial"/>
            </a:endParaRPr>
          </a:p>
        </p:txBody>
      </p:sp>
      <p:sp>
        <p:nvSpPr>
          <p:cNvPr id="3" name="TextBox 2"/>
          <p:cNvSpPr txBox="1"/>
          <p:nvPr/>
        </p:nvSpPr>
        <p:spPr>
          <a:xfrm>
            <a:off x="591037" y="680393"/>
            <a:ext cx="5260743" cy="410433"/>
          </a:xfrm>
          <a:prstGeom prst="rect">
            <a:avLst/>
          </a:prstGeom>
          <a:noFill/>
        </p:spPr>
        <p:txBody>
          <a:bodyPr wrap="square" lIns="0" tIns="0" rIns="0" bIns="0" rtlCol="0">
            <a:spAutoFit/>
          </a:bodyPr>
          <a:lstStyle/>
          <a:p>
            <a:pPr defTabSz="914377"/>
            <a:r>
              <a:rPr lang="en-US" sz="2667" b="1" dirty="0">
                <a:solidFill>
                  <a:srgbClr val="FFC000"/>
                </a:solidFill>
                <a:latin typeface="Arial" panose="020B0604020202020204" pitchFamily="34" charset="0"/>
                <a:cs typeface="Arial" panose="020B0604020202020204" pitchFamily="34" charset="0"/>
              </a:rPr>
              <a:t>Contents</a:t>
            </a:r>
            <a:endParaRPr lang="en-US" sz="4000" b="1" dirty="0">
              <a:solidFill>
                <a:srgbClr val="FFC000"/>
              </a:solidFill>
              <a:latin typeface="Arial" panose="020B0604020202020204" pitchFamily="34" charset="0"/>
              <a:cs typeface="Arial" panose="020B0604020202020204" pitchFamily="34" charset="0"/>
            </a:endParaRPr>
          </a:p>
        </p:txBody>
      </p:sp>
      <p:sp>
        <p:nvSpPr>
          <p:cNvPr id="13" name="TextBox 12"/>
          <p:cNvSpPr txBox="1"/>
          <p:nvPr/>
        </p:nvSpPr>
        <p:spPr>
          <a:xfrm>
            <a:off x="591037" y="1771220"/>
            <a:ext cx="5566361" cy="3005182"/>
          </a:xfrm>
          <a:prstGeom prst="rect">
            <a:avLst/>
          </a:prstGeom>
          <a:noFill/>
        </p:spPr>
        <p:txBody>
          <a:bodyPr wrap="square" lIns="0" tIns="0" rIns="0" bIns="0" rtlCol="0">
            <a:spAutoFit/>
          </a:bodyPr>
          <a:lstStyle/>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Market trends and drivers</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Top modernization themes</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Infosys modernization offerings</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Mainframe modernization</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Application &amp; infrastructure modernization</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Data landscape modernization</a:t>
            </a:r>
          </a:p>
          <a:p>
            <a:pPr marL="304792" indent="-304792" defTabSz="914377">
              <a:lnSpc>
                <a:spcPts val="2000"/>
              </a:lnSpc>
              <a:spcBef>
                <a:spcPts val="800"/>
              </a:spcBef>
              <a:spcAft>
                <a:spcPts val="800"/>
              </a:spcAft>
              <a:buFont typeface="+mj-lt"/>
              <a:buAutoNum type="arabicPeriod"/>
            </a:pPr>
            <a:r>
              <a:rPr lang="en-US" sz="2000" dirty="0">
                <a:solidFill>
                  <a:prstClr val="white"/>
                </a:solidFill>
                <a:latin typeface="Arial" panose="020B0604020202020204" pitchFamily="34" charset="0"/>
                <a:cs typeface="Arial" panose="020B0604020202020204" pitchFamily="34" charset="0"/>
              </a:rPr>
              <a:t>Infosys value proposition</a:t>
            </a:r>
          </a:p>
        </p:txBody>
      </p:sp>
      <p:sp>
        <p:nvSpPr>
          <p:cNvPr id="7"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defTabSz="914377"/>
            <a:endParaRPr dirty="0">
              <a:solidFill>
                <a:prstClr val="black"/>
              </a:solidFill>
              <a:latin typeface="Arial"/>
            </a:endParaRPr>
          </a:p>
        </p:txBody>
      </p:sp>
      <p:sp>
        <p:nvSpPr>
          <p:cNvPr id="8"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defTabSz="914377"/>
            <a:endParaRPr dirty="0">
              <a:solidFill>
                <a:prstClr val="black"/>
              </a:solidFill>
              <a:latin typeface="Arial"/>
            </a:endParaRPr>
          </a:p>
        </p:txBody>
      </p:sp>
      <p:pic>
        <p:nvPicPr>
          <p:cNvPr id="9" name="Picture 8"/>
          <p:cNvPicPr>
            <a:picLocks noChangeAspect="1"/>
          </p:cNvPicPr>
          <p:nvPr/>
        </p:nvPicPr>
        <p:blipFill>
          <a:blip r:embed="rId4">
            <a:biLevel thresh="25000"/>
          </a:blip>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289415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3C855A-74DA-43B1-A46B-737BE89BB6D8}"/>
              </a:ext>
            </a:extLst>
          </p:cNvPr>
          <p:cNvSpPr>
            <a:spLocks noGrp="1"/>
          </p:cNvSpPr>
          <p:nvPr>
            <p:ph type="body" idx="4294967295"/>
          </p:nvPr>
        </p:nvSpPr>
        <p:spPr>
          <a:xfrm>
            <a:off x="48689" y="112242"/>
            <a:ext cx="11631613" cy="422296"/>
          </a:xfrm>
        </p:spPr>
        <p:txBody>
          <a:bodyPr>
            <a:normAutofit fontScale="92500" lnSpcReduction="10000"/>
          </a:bodyPr>
          <a:lstStyle/>
          <a:p>
            <a:pPr marL="0" indent="0">
              <a:buNone/>
            </a:pPr>
            <a:r>
              <a:rPr lang="en-US" dirty="0">
                <a:solidFill>
                  <a:srgbClr val="000000"/>
                </a:solidFill>
                <a:latin typeface="Arial" panose="020B0604020202020204" pitchFamily="34" charset="0"/>
                <a:ea typeface="+mj-ea"/>
                <a:cs typeface="Arial" panose="020B0604020202020204" pitchFamily="34" charset="0"/>
              </a:rPr>
              <a:t>Feature Rollout Plan – Mainframe Modernization</a:t>
            </a:r>
          </a:p>
        </p:txBody>
      </p:sp>
      <p:sp>
        <p:nvSpPr>
          <p:cNvPr id="11" name="Rectangle 10"/>
          <p:cNvSpPr/>
          <p:nvPr/>
        </p:nvSpPr>
        <p:spPr>
          <a:xfrm rot="16200000">
            <a:off x="59482" y="4761726"/>
            <a:ext cx="1000520" cy="580317"/>
          </a:xfrm>
          <a:prstGeom prst="rect">
            <a:avLst/>
          </a:prstGeom>
          <a:solidFill>
            <a:srgbClr val="3576E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Database Migration</a:t>
            </a:r>
          </a:p>
        </p:txBody>
      </p:sp>
      <p:sp>
        <p:nvSpPr>
          <p:cNvPr id="16" name="Rectangle 15"/>
          <p:cNvSpPr/>
          <p:nvPr/>
        </p:nvSpPr>
        <p:spPr>
          <a:xfrm rot="16200000">
            <a:off x="14886" y="1710770"/>
            <a:ext cx="1089722" cy="580317"/>
          </a:xfrm>
          <a:prstGeom prst="rect">
            <a:avLst/>
          </a:prstGeom>
          <a:solidFill>
            <a:srgbClr val="007C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Mainframe</a:t>
            </a:r>
          </a:p>
          <a:p>
            <a:pPr algn="ctr" hangingPunct="0"/>
            <a:r>
              <a:rPr lang="en-US" sz="1200" dirty="0">
                <a:solidFill>
                  <a:prstClr val="white"/>
                </a:solidFill>
                <a:cs typeface="Arial" panose="020B0604020202020204" pitchFamily="34" charset="0"/>
                <a:sym typeface="Calibri"/>
              </a:rPr>
              <a:t>Application  Modernization</a:t>
            </a:r>
          </a:p>
        </p:txBody>
      </p:sp>
      <p:sp>
        <p:nvSpPr>
          <p:cNvPr id="24" name="Rectangle 23"/>
          <p:cNvSpPr/>
          <p:nvPr/>
        </p:nvSpPr>
        <p:spPr>
          <a:xfrm>
            <a:off x="1025129" y="1170807"/>
            <a:ext cx="3577019" cy="28930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6 weeks</a:t>
            </a:r>
          </a:p>
        </p:txBody>
      </p:sp>
      <p:sp>
        <p:nvSpPr>
          <p:cNvPr id="25" name="Rectangle 24"/>
          <p:cNvSpPr/>
          <p:nvPr/>
        </p:nvSpPr>
        <p:spPr>
          <a:xfrm>
            <a:off x="4673341" y="1183183"/>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12 weeks</a:t>
            </a:r>
          </a:p>
        </p:txBody>
      </p:sp>
      <p:sp>
        <p:nvSpPr>
          <p:cNvPr id="9" name="Rectangle 8"/>
          <p:cNvSpPr/>
          <p:nvPr/>
        </p:nvSpPr>
        <p:spPr>
          <a:xfrm>
            <a:off x="8286348" y="1183183"/>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18 weeks</a:t>
            </a:r>
          </a:p>
        </p:txBody>
      </p:sp>
      <p:sp>
        <p:nvSpPr>
          <p:cNvPr id="44" name="Rectangle 43">
            <a:extLst>
              <a:ext uri="{FF2B5EF4-FFF2-40B4-BE49-F238E27FC236}">
                <a16:creationId xmlns:a16="http://schemas.microsoft.com/office/drawing/2014/main" id="{0F9B9E02-DD7D-409C-95C6-2120169E701B}"/>
              </a:ext>
            </a:extLst>
          </p:cNvPr>
          <p:cNvSpPr/>
          <p:nvPr/>
        </p:nvSpPr>
        <p:spPr>
          <a:xfrm rot="16200000">
            <a:off x="59480" y="2769840"/>
            <a:ext cx="1000521" cy="580317"/>
          </a:xfrm>
          <a:prstGeom prst="rect">
            <a:avLst/>
          </a:prstGeom>
          <a:solidFill>
            <a:srgbClr val="11439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Cloud Native UX Layer</a:t>
            </a:r>
          </a:p>
        </p:txBody>
      </p:sp>
      <p:sp>
        <p:nvSpPr>
          <p:cNvPr id="45" name="Rectangle 44">
            <a:extLst>
              <a:ext uri="{FF2B5EF4-FFF2-40B4-BE49-F238E27FC236}">
                <a16:creationId xmlns:a16="http://schemas.microsoft.com/office/drawing/2014/main" id="{7FD4B2C5-A007-4860-BDC7-10EF30E9806B}"/>
              </a:ext>
            </a:extLst>
          </p:cNvPr>
          <p:cNvSpPr/>
          <p:nvPr/>
        </p:nvSpPr>
        <p:spPr>
          <a:xfrm rot="16200000">
            <a:off x="59480" y="3768687"/>
            <a:ext cx="1000521" cy="580317"/>
          </a:xfrm>
          <a:prstGeom prst="rect">
            <a:avLst/>
          </a:prstGeom>
          <a:solidFill>
            <a:srgbClr val="06183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Cloud Native Business Layer</a:t>
            </a:r>
          </a:p>
        </p:txBody>
      </p:sp>
      <p:cxnSp>
        <p:nvCxnSpPr>
          <p:cNvPr id="8" name="Straight Connector 7">
            <a:extLst>
              <a:ext uri="{FF2B5EF4-FFF2-40B4-BE49-F238E27FC236}">
                <a16:creationId xmlns:a16="http://schemas.microsoft.com/office/drawing/2014/main" id="{10686223-F182-4F59-A688-ED695D0DD2B2}"/>
              </a:ext>
            </a:extLst>
          </p:cNvPr>
          <p:cNvCxnSpPr/>
          <p:nvPr/>
        </p:nvCxnSpPr>
        <p:spPr>
          <a:xfrm>
            <a:off x="266895" y="2547336"/>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72783-9317-4612-9255-84B75C6B9A17}"/>
              </a:ext>
            </a:extLst>
          </p:cNvPr>
          <p:cNvCxnSpPr/>
          <p:nvPr/>
        </p:nvCxnSpPr>
        <p:spPr>
          <a:xfrm>
            <a:off x="266895" y="3535625"/>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1724F5-3683-4C37-85D3-36463AA45A04}"/>
              </a:ext>
            </a:extLst>
          </p:cNvPr>
          <p:cNvCxnSpPr/>
          <p:nvPr/>
        </p:nvCxnSpPr>
        <p:spPr>
          <a:xfrm>
            <a:off x="266895" y="4551622"/>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7FA3C3-B4D3-41CB-A075-62D9DDA793DC}"/>
              </a:ext>
            </a:extLst>
          </p:cNvPr>
          <p:cNvCxnSpPr/>
          <p:nvPr/>
        </p:nvCxnSpPr>
        <p:spPr>
          <a:xfrm>
            <a:off x="266895" y="5552323"/>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625A703-D857-44D3-AAB7-C2A5EACA5FF9}"/>
              </a:ext>
            </a:extLst>
          </p:cNvPr>
          <p:cNvSpPr txBox="1"/>
          <p:nvPr/>
        </p:nvSpPr>
        <p:spPr>
          <a:xfrm>
            <a:off x="1015025" y="2740717"/>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171450" indent="-171450" defTabSz="685800">
              <a:buFont typeface="Arial" panose="020B0604020202020204" pitchFamily="34" charset="0"/>
              <a:buChar char="•"/>
            </a:pPr>
            <a:r>
              <a:rPr lang="en-US" sz="1400" dirty="0">
                <a:cs typeface="Arial" panose="020B0604020202020204" pitchFamily="34" charset="0"/>
              </a:rPr>
              <a:t>UI generator – create reusable version of Finacle tool</a:t>
            </a:r>
          </a:p>
        </p:txBody>
      </p:sp>
      <p:sp>
        <p:nvSpPr>
          <p:cNvPr id="59" name="TextBox 58">
            <a:extLst>
              <a:ext uri="{FF2B5EF4-FFF2-40B4-BE49-F238E27FC236}">
                <a16:creationId xmlns:a16="http://schemas.microsoft.com/office/drawing/2014/main" id="{4D134422-6E9D-4E84-94F9-AD39C18B59AA}"/>
              </a:ext>
            </a:extLst>
          </p:cNvPr>
          <p:cNvSpPr txBox="1"/>
          <p:nvPr/>
        </p:nvSpPr>
        <p:spPr>
          <a:xfrm>
            <a:off x="4652754" y="2740717"/>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171450" indent="-171450" defTabSz="685800">
              <a:buFont typeface="Arial" panose="020B0604020202020204" pitchFamily="34" charset="0"/>
              <a:buChar char="•"/>
            </a:pPr>
            <a:r>
              <a:rPr lang="en-US" sz="1400" dirty="0">
                <a:cs typeface="Arial" panose="020B0604020202020204" pitchFamily="34" charset="0"/>
              </a:rPr>
              <a:t>Enhance UI generator to work with Live Enterprise Design components</a:t>
            </a:r>
          </a:p>
        </p:txBody>
      </p:sp>
      <p:sp>
        <p:nvSpPr>
          <p:cNvPr id="65" name="TextBox 64">
            <a:extLst>
              <a:ext uri="{FF2B5EF4-FFF2-40B4-BE49-F238E27FC236}">
                <a16:creationId xmlns:a16="http://schemas.microsoft.com/office/drawing/2014/main" id="{F52C68B6-56D1-4BFE-8428-437EB822D28C}"/>
              </a:ext>
            </a:extLst>
          </p:cNvPr>
          <p:cNvSpPr txBox="1"/>
          <p:nvPr/>
        </p:nvSpPr>
        <p:spPr>
          <a:xfrm>
            <a:off x="8357813" y="2740717"/>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171450" indent="-171450" defTabSz="685800">
              <a:buFont typeface="Arial" panose="020B0604020202020204" pitchFamily="34" charset="0"/>
              <a:buChar char="•"/>
            </a:pPr>
            <a:r>
              <a:rPr lang="en-US" sz="1400" dirty="0">
                <a:cs typeface="Arial" panose="020B0604020202020204" pitchFamily="34" charset="0"/>
              </a:rPr>
              <a:t>Integration of features from disparate IPs</a:t>
            </a:r>
          </a:p>
          <a:p>
            <a:pPr marL="171450" indent="-171450" defTabSz="685800">
              <a:buFont typeface="Arial" panose="020B0604020202020204" pitchFamily="34" charset="0"/>
              <a:buChar char="•"/>
            </a:pPr>
            <a:r>
              <a:rPr lang="en-US" sz="1400" dirty="0">
                <a:cs typeface="Arial" panose="020B0604020202020204" pitchFamily="34" charset="0"/>
              </a:rPr>
              <a:t>Enhance template &amp; component repository</a:t>
            </a:r>
          </a:p>
        </p:txBody>
      </p:sp>
      <p:sp>
        <p:nvSpPr>
          <p:cNvPr id="67" name="TextBox 66">
            <a:extLst>
              <a:ext uri="{FF2B5EF4-FFF2-40B4-BE49-F238E27FC236}">
                <a16:creationId xmlns:a16="http://schemas.microsoft.com/office/drawing/2014/main" id="{94F85714-C2B5-4B0E-B984-4AEA3A0A8292}"/>
              </a:ext>
            </a:extLst>
          </p:cNvPr>
          <p:cNvSpPr txBox="1"/>
          <p:nvPr/>
        </p:nvSpPr>
        <p:spPr>
          <a:xfrm>
            <a:off x="1015025" y="1530421"/>
            <a:ext cx="3671394"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Bidirectional traceability for DB elements from codebase</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Online process flows by capabilities</a:t>
            </a:r>
          </a:p>
        </p:txBody>
      </p:sp>
      <p:sp>
        <p:nvSpPr>
          <p:cNvPr id="68" name="TextBox 67">
            <a:extLst>
              <a:ext uri="{FF2B5EF4-FFF2-40B4-BE49-F238E27FC236}">
                <a16:creationId xmlns:a16="http://schemas.microsoft.com/office/drawing/2014/main" id="{6369EE3D-A034-4022-AFEB-3FB19022AF25}"/>
              </a:ext>
            </a:extLst>
          </p:cNvPr>
          <p:cNvSpPr txBox="1"/>
          <p:nvPr/>
        </p:nvSpPr>
        <p:spPr>
          <a:xfrm>
            <a:off x="4652754" y="1530421"/>
            <a:ext cx="3493190" cy="98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Scheduler dependencies</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Batch Process flows by capabilities</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Flowchart on extracted business logic</a:t>
            </a:r>
          </a:p>
          <a:p>
            <a:pPr marL="228594" indent="-228594" hangingPunct="0">
              <a:buClr>
                <a:schemeClr val="tx1">
                  <a:lumMod val="65000"/>
                  <a:lumOff val="35000"/>
                </a:schemeClr>
              </a:buClr>
              <a:buFont typeface="Arial" panose="020B0604020202020204" pitchFamily="34" charset="0"/>
              <a:buChar char="•"/>
            </a:pPr>
            <a:r>
              <a:rPr lang="en-US" sz="1400" dirty="0"/>
              <a:t>Annotation based secured code migration</a:t>
            </a:r>
          </a:p>
        </p:txBody>
      </p:sp>
      <p:sp>
        <p:nvSpPr>
          <p:cNvPr id="69" name="TextBox 68">
            <a:extLst>
              <a:ext uri="{FF2B5EF4-FFF2-40B4-BE49-F238E27FC236}">
                <a16:creationId xmlns:a16="http://schemas.microsoft.com/office/drawing/2014/main" id="{037102FD-5CC4-4ED0-9A93-2C4AC16081D0}"/>
              </a:ext>
            </a:extLst>
          </p:cNvPr>
          <p:cNvSpPr txBox="1"/>
          <p:nvPr/>
        </p:nvSpPr>
        <p:spPr>
          <a:xfrm>
            <a:off x="8357813" y="1530421"/>
            <a:ext cx="3493190" cy="98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DDLs from VSAM/ files</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Dynamic jobs and programs’ discovery</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Annotate code for FE needs</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Auto classification of rules</a:t>
            </a:r>
          </a:p>
        </p:txBody>
      </p:sp>
      <p:sp>
        <p:nvSpPr>
          <p:cNvPr id="70" name="TextBox 69">
            <a:extLst>
              <a:ext uri="{FF2B5EF4-FFF2-40B4-BE49-F238E27FC236}">
                <a16:creationId xmlns:a16="http://schemas.microsoft.com/office/drawing/2014/main" id="{2F3D4395-F647-4C45-8EF0-CB75E7A21BCB}"/>
              </a:ext>
            </a:extLst>
          </p:cNvPr>
          <p:cNvSpPr txBox="1"/>
          <p:nvPr/>
        </p:nvSpPr>
        <p:spPr>
          <a:xfrm>
            <a:off x="981360" y="3665805"/>
            <a:ext cx="349319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Batch Application design workbench </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End to end Telemetry</a:t>
            </a:r>
          </a:p>
          <a:p>
            <a:pPr marL="228594" indent="-228594" hangingPunct="0">
              <a:buClr>
                <a:schemeClr val="tx1">
                  <a:lumMod val="65000"/>
                  <a:lumOff val="35000"/>
                </a:schemeClr>
              </a:buClr>
              <a:buFont typeface="Arial" panose="020B0604020202020204" pitchFamily="34" charset="0"/>
              <a:buChar char="•"/>
            </a:pPr>
            <a:endParaRPr lang="en-US" sz="1400" dirty="0">
              <a:solidFill>
                <a:srgbClr val="000000"/>
              </a:solidFill>
              <a:cs typeface="Arial" panose="020B0604020202020204" pitchFamily="34" charset="0"/>
              <a:sym typeface="Calibri"/>
            </a:endParaRPr>
          </a:p>
        </p:txBody>
      </p:sp>
      <p:sp>
        <p:nvSpPr>
          <p:cNvPr id="71" name="TextBox 70">
            <a:extLst>
              <a:ext uri="{FF2B5EF4-FFF2-40B4-BE49-F238E27FC236}">
                <a16:creationId xmlns:a16="http://schemas.microsoft.com/office/drawing/2014/main" id="{0436AA1B-C348-433F-A7FE-37A3BF576AD6}"/>
              </a:ext>
            </a:extLst>
          </p:cNvPr>
          <p:cNvSpPr txBox="1"/>
          <p:nvPr/>
        </p:nvSpPr>
        <p:spPr>
          <a:xfrm>
            <a:off x="4652754" y="3665805"/>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Automate, ease cloud services integration</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Batch code generation</a:t>
            </a:r>
          </a:p>
        </p:txBody>
      </p:sp>
      <p:sp>
        <p:nvSpPr>
          <p:cNvPr id="72" name="TextBox 71">
            <a:extLst>
              <a:ext uri="{FF2B5EF4-FFF2-40B4-BE49-F238E27FC236}">
                <a16:creationId xmlns:a16="http://schemas.microsoft.com/office/drawing/2014/main" id="{16691755-A24A-4D39-8AA4-D1E694D38044}"/>
              </a:ext>
            </a:extLst>
          </p:cNvPr>
          <p:cNvSpPr txBox="1"/>
          <p:nvPr/>
        </p:nvSpPr>
        <p:spPr>
          <a:xfrm>
            <a:off x="8357813" y="3665805"/>
            <a:ext cx="349319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Integrate  behavioral, parallel, API/contract testing workbenches </a:t>
            </a:r>
          </a:p>
          <a:p>
            <a:pPr marL="228594" indent="-228594" hangingPunct="0">
              <a:buClr>
                <a:schemeClr val="tx1">
                  <a:lumMod val="65000"/>
                  <a:lumOff val="35000"/>
                </a:schemeClr>
              </a:buClr>
              <a:buFont typeface="Arial" panose="020B0604020202020204" pitchFamily="34" charset="0"/>
              <a:buChar char="•"/>
            </a:pPr>
            <a:r>
              <a:rPr lang="en-US" sz="1400" dirty="0">
                <a:solidFill>
                  <a:srgbClr val="000000"/>
                </a:solidFill>
                <a:cs typeface="Arial" panose="020B0604020202020204" pitchFamily="34" charset="0"/>
                <a:sym typeface="Calibri"/>
              </a:rPr>
              <a:t>SRE operational Bots development</a:t>
            </a:r>
          </a:p>
        </p:txBody>
      </p:sp>
      <p:sp>
        <p:nvSpPr>
          <p:cNvPr id="3" name="Slide Number Placeholder 2">
            <a:extLst>
              <a:ext uri="{FF2B5EF4-FFF2-40B4-BE49-F238E27FC236}">
                <a16:creationId xmlns:a16="http://schemas.microsoft.com/office/drawing/2014/main" id="{6D558D5A-ACF0-4229-8A6E-F487DDEA7F35}"/>
              </a:ext>
            </a:extLst>
          </p:cNvPr>
          <p:cNvSpPr>
            <a:spLocks noGrp="1"/>
          </p:cNvSpPr>
          <p:nvPr>
            <p:ph type="sldNum" sz="quarter" idx="12"/>
          </p:nvPr>
        </p:nvSpPr>
        <p:spPr/>
        <p:txBody>
          <a:bodyPr/>
          <a:lstStyle/>
          <a:p>
            <a:fld id="{910603E9-62B6-4E5D-B9E4-D3B69751664A}" type="slidenum">
              <a:rPr lang="en-US" smtClean="0"/>
              <a:pPr/>
              <a:t>20</a:t>
            </a:fld>
            <a:endParaRPr lang="en-US" dirty="0"/>
          </a:p>
        </p:txBody>
      </p:sp>
      <p:sp>
        <p:nvSpPr>
          <p:cNvPr id="58" name="TextBox 57">
            <a:extLst>
              <a:ext uri="{FF2B5EF4-FFF2-40B4-BE49-F238E27FC236}">
                <a16:creationId xmlns:a16="http://schemas.microsoft.com/office/drawing/2014/main" id="{3DED13E6-8336-403D-9A6A-0F462CA0589E}"/>
              </a:ext>
            </a:extLst>
          </p:cNvPr>
          <p:cNvSpPr txBox="1"/>
          <p:nvPr/>
        </p:nvSpPr>
        <p:spPr>
          <a:xfrm>
            <a:off x="1033131" y="4817023"/>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171450" indent="-171450" hangingPunct="0">
              <a:buClr>
                <a:schemeClr val="tx1">
                  <a:lumMod val="65000"/>
                  <a:lumOff val="35000"/>
                </a:schemeClr>
              </a:buClr>
              <a:buFont typeface="Arial" panose="020B0604020202020204" pitchFamily="34" charset="0"/>
              <a:buChar char="•"/>
            </a:pPr>
            <a:r>
              <a:rPr lang="en-US" sz="1400" dirty="0">
                <a:cs typeface="Arial" panose="020B0604020202020204" pitchFamily="34" charset="0"/>
              </a:rPr>
              <a:t>Add support for DB2 for Portfolio Assessment, Schema migration </a:t>
            </a:r>
          </a:p>
        </p:txBody>
      </p:sp>
      <p:sp>
        <p:nvSpPr>
          <p:cNvPr id="60" name="TextBox 59">
            <a:extLst>
              <a:ext uri="{FF2B5EF4-FFF2-40B4-BE49-F238E27FC236}">
                <a16:creationId xmlns:a16="http://schemas.microsoft.com/office/drawing/2014/main" id="{F5EF850E-C875-4F78-858B-A35563B4B0D8}"/>
              </a:ext>
            </a:extLst>
          </p:cNvPr>
          <p:cNvSpPr txBox="1"/>
          <p:nvPr/>
        </p:nvSpPr>
        <p:spPr>
          <a:xfrm>
            <a:off x="4652754" y="4817023"/>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cs typeface="Arial" panose="020B0604020202020204" pitchFamily="34" charset="0"/>
              </a:rPr>
              <a:t>NFR Collection and Validation</a:t>
            </a:r>
          </a:p>
          <a:p>
            <a:pPr hangingPunct="0">
              <a:buClr>
                <a:schemeClr val="tx1">
                  <a:lumMod val="65000"/>
                  <a:lumOff val="35000"/>
                </a:schemeClr>
              </a:buClr>
            </a:pPr>
            <a:endParaRPr lang="en-US" sz="1400" dirty="0">
              <a:solidFill>
                <a:srgbClr val="000000"/>
              </a:solidFill>
              <a:cs typeface="Arial" panose="020B0604020202020204" pitchFamily="34" charset="0"/>
              <a:sym typeface="Calibri"/>
            </a:endParaRPr>
          </a:p>
        </p:txBody>
      </p:sp>
      <p:sp>
        <p:nvSpPr>
          <p:cNvPr id="61" name="TextBox 60">
            <a:extLst>
              <a:ext uri="{FF2B5EF4-FFF2-40B4-BE49-F238E27FC236}">
                <a16:creationId xmlns:a16="http://schemas.microsoft.com/office/drawing/2014/main" id="{E3D63901-34C6-4089-B28E-EF3AF7EFAB15}"/>
              </a:ext>
            </a:extLst>
          </p:cNvPr>
          <p:cNvSpPr txBox="1"/>
          <p:nvPr/>
        </p:nvSpPr>
        <p:spPr>
          <a:xfrm>
            <a:off x="8375919" y="4817023"/>
            <a:ext cx="349319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171450" indent="-171450" defTabSz="685800">
              <a:buFont typeface="Arial" panose="020B0604020202020204" pitchFamily="34" charset="0"/>
              <a:buChar char="•"/>
            </a:pPr>
            <a:r>
              <a:rPr lang="en-US" sz="1400" dirty="0">
                <a:cs typeface="Arial" panose="020B0604020202020204" pitchFamily="34" charset="0"/>
              </a:rPr>
              <a:t>Dynamic SQL Conversion for Oracle, DB2</a:t>
            </a:r>
          </a:p>
        </p:txBody>
      </p:sp>
    </p:spTree>
    <p:extLst>
      <p:ext uri="{BB962C8B-B14F-4D97-AF65-F5344CB8AC3E}">
        <p14:creationId xmlns:p14="http://schemas.microsoft.com/office/powerpoint/2010/main" val="183984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1028554" y="3478153"/>
            <a:ext cx="6392971" cy="492443"/>
          </a:xfrm>
          <a:prstGeom prst="rect">
            <a:avLst/>
          </a:prstGeom>
          <a:noFill/>
        </p:spPr>
        <p:txBody>
          <a:bodyPr wrap="square" lIns="0" tIns="0" rIns="0" bIns="0" rtlCol="0">
            <a:spAutoFit/>
          </a:bodyPr>
          <a:lstStyle/>
          <a:p>
            <a:r>
              <a:rPr lang="en-US" sz="3200" b="1" dirty="0">
                <a:solidFill>
                  <a:schemeClr val="bg1"/>
                </a:solidFill>
                <a:latin typeface="Arial" panose="020B0604020202020204" pitchFamily="34" charset="0"/>
                <a:cs typeface="Arial" panose="020B0604020202020204" pitchFamily="34" charset="0"/>
              </a:rPr>
              <a:t>APP &amp; INFRA MODERNIZATION</a:t>
            </a: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193799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26EFD7-1CD9-4534-A0FD-A4593FB6ABF1}"/>
              </a:ext>
            </a:extLst>
          </p:cNvPr>
          <p:cNvSpPr/>
          <p:nvPr/>
        </p:nvSpPr>
        <p:spPr>
          <a:xfrm>
            <a:off x="4401347" y="1288006"/>
            <a:ext cx="3359604" cy="49167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533400">
              <a:spcBef>
                <a:spcPct val="0"/>
              </a:spcBef>
              <a:spcAft>
                <a:spcPts val="1200"/>
              </a:spcAft>
              <a:defRPr/>
            </a:pPr>
            <a:r>
              <a:rPr lang="en-US" dirty="0">
                <a:solidFill>
                  <a:srgbClr val="283138">
                    <a:lumMod val="50000"/>
                  </a:srgbClr>
                </a:solidFill>
              </a:rPr>
              <a:t>Lift and shift apps to cloud</a:t>
            </a:r>
          </a:p>
          <a:p>
            <a:pPr marL="0" lvl="1" defTabSz="533400">
              <a:spcBef>
                <a:spcPct val="0"/>
              </a:spcBef>
              <a:spcAft>
                <a:spcPts val="1200"/>
              </a:spcAft>
              <a:defRPr/>
            </a:pPr>
            <a:r>
              <a:rPr lang="en-US" dirty="0">
                <a:solidFill>
                  <a:srgbClr val="283138">
                    <a:lumMod val="50000"/>
                  </a:srgbClr>
                </a:solidFill>
              </a:rPr>
              <a:t>Technology &amp; platform upgrades</a:t>
            </a:r>
          </a:p>
          <a:p>
            <a:pPr marL="0" lvl="1" defTabSz="533400">
              <a:spcBef>
                <a:spcPct val="0"/>
              </a:spcBef>
              <a:spcAft>
                <a:spcPts val="1200"/>
              </a:spcAft>
              <a:defRPr/>
            </a:pPr>
            <a:r>
              <a:rPr lang="en-US" dirty="0">
                <a:solidFill>
                  <a:srgbClr val="283138">
                    <a:lumMod val="50000"/>
                  </a:srgbClr>
                </a:solidFill>
              </a:rPr>
              <a:t>App migration to containers</a:t>
            </a:r>
          </a:p>
          <a:p>
            <a:pPr marL="0" lvl="1" defTabSz="533400">
              <a:spcBef>
                <a:spcPct val="0"/>
              </a:spcBef>
              <a:spcAft>
                <a:spcPts val="1200"/>
              </a:spcAft>
              <a:defRPr/>
            </a:pPr>
            <a:r>
              <a:rPr lang="en-US" dirty="0">
                <a:solidFill>
                  <a:srgbClr val="283138">
                    <a:lumMod val="50000"/>
                  </a:srgbClr>
                </a:solidFill>
              </a:rPr>
              <a:t>Monolith to microservices transformation</a:t>
            </a:r>
          </a:p>
          <a:p>
            <a:pPr marL="0" lvl="1" defTabSz="533400">
              <a:spcBef>
                <a:spcPct val="0"/>
              </a:spcBef>
              <a:spcAft>
                <a:spcPts val="1200"/>
              </a:spcAft>
              <a:defRPr/>
            </a:pPr>
            <a:r>
              <a:rPr lang="en-US" dirty="0">
                <a:solidFill>
                  <a:srgbClr val="283138">
                    <a:lumMod val="50000"/>
                  </a:srgbClr>
                </a:solidFill>
              </a:rPr>
              <a:t>Legacy database to NoSQL or OSS RDBMS  migration</a:t>
            </a:r>
          </a:p>
        </p:txBody>
      </p:sp>
      <p:sp>
        <p:nvSpPr>
          <p:cNvPr id="4" name="Rectangle 3">
            <a:extLst>
              <a:ext uri="{FF2B5EF4-FFF2-40B4-BE49-F238E27FC236}">
                <a16:creationId xmlns:a16="http://schemas.microsoft.com/office/drawing/2014/main" id="{D2A1203C-2296-4E37-A132-D479E7126210}"/>
              </a:ext>
            </a:extLst>
          </p:cNvPr>
          <p:cNvSpPr/>
          <p:nvPr/>
        </p:nvSpPr>
        <p:spPr>
          <a:xfrm>
            <a:off x="461626" y="916661"/>
            <a:ext cx="3359604" cy="369332"/>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Current Mode of Operations</a:t>
            </a:r>
          </a:p>
        </p:txBody>
      </p:sp>
      <p:sp>
        <p:nvSpPr>
          <p:cNvPr id="12" name="Rectangle 11">
            <a:extLst>
              <a:ext uri="{FF2B5EF4-FFF2-40B4-BE49-F238E27FC236}">
                <a16:creationId xmlns:a16="http://schemas.microsoft.com/office/drawing/2014/main" id="{7662EBFB-9A78-4E33-A25E-A03FFFBCA568}"/>
              </a:ext>
            </a:extLst>
          </p:cNvPr>
          <p:cNvSpPr/>
          <p:nvPr/>
        </p:nvSpPr>
        <p:spPr>
          <a:xfrm>
            <a:off x="4401347" y="918674"/>
            <a:ext cx="3359604" cy="369332"/>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Modernization Patterns</a:t>
            </a:r>
          </a:p>
        </p:txBody>
      </p:sp>
      <p:sp>
        <p:nvSpPr>
          <p:cNvPr id="13" name="Rectangle 12">
            <a:extLst>
              <a:ext uri="{FF2B5EF4-FFF2-40B4-BE49-F238E27FC236}">
                <a16:creationId xmlns:a16="http://schemas.microsoft.com/office/drawing/2014/main" id="{A25523B8-AEB2-43F1-BAF1-BB88B96DEA2F}"/>
              </a:ext>
            </a:extLst>
          </p:cNvPr>
          <p:cNvSpPr/>
          <p:nvPr/>
        </p:nvSpPr>
        <p:spPr>
          <a:xfrm>
            <a:off x="8377369" y="916661"/>
            <a:ext cx="3359604" cy="369332"/>
          </a:xfrm>
          <a:prstGeom prst="rect">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Future Mode of Operations</a:t>
            </a:r>
          </a:p>
        </p:txBody>
      </p:sp>
      <p:sp>
        <p:nvSpPr>
          <p:cNvPr id="16" name="Arrow: Chevron 15">
            <a:extLst>
              <a:ext uri="{FF2B5EF4-FFF2-40B4-BE49-F238E27FC236}">
                <a16:creationId xmlns:a16="http://schemas.microsoft.com/office/drawing/2014/main" id="{098EBEAB-B1D9-4156-AC21-285030A82ABF}"/>
              </a:ext>
            </a:extLst>
          </p:cNvPr>
          <p:cNvSpPr/>
          <p:nvPr/>
        </p:nvSpPr>
        <p:spPr>
          <a:xfrm>
            <a:off x="3912385" y="3177071"/>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row: Chevron 16">
            <a:extLst>
              <a:ext uri="{FF2B5EF4-FFF2-40B4-BE49-F238E27FC236}">
                <a16:creationId xmlns:a16="http://schemas.microsoft.com/office/drawing/2014/main" id="{F96C640A-A04D-4FA6-AF96-325543BD1712}"/>
              </a:ext>
            </a:extLst>
          </p:cNvPr>
          <p:cNvSpPr/>
          <p:nvPr/>
        </p:nvSpPr>
        <p:spPr>
          <a:xfrm>
            <a:off x="8047265" y="3177071"/>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25A0B32-4336-4A51-BCF1-60443E519E2C}"/>
              </a:ext>
            </a:extLst>
          </p:cNvPr>
          <p:cNvSpPr txBox="1"/>
          <p:nvPr/>
        </p:nvSpPr>
        <p:spPr>
          <a:xfrm>
            <a:off x="506745" y="1591223"/>
            <a:ext cx="3314485" cy="4308872"/>
          </a:xfrm>
          <a:prstGeom prst="rect">
            <a:avLst/>
          </a:prstGeom>
          <a:noFill/>
        </p:spPr>
        <p:txBody>
          <a:bodyPr wrap="square" rtlCol="0">
            <a:spAutoFit/>
          </a:bodyPr>
          <a:lstStyle/>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Architecture</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Infra based resiliency, design for peak, static scalability</a:t>
            </a:r>
            <a:endParaRPr kumimoji="0" lang="en-US" sz="12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lang="en-US" sz="700" dirty="0">
              <a:solidFill>
                <a:srgbClr val="283138">
                  <a:lumMod val="50000"/>
                </a:srgbClr>
              </a:solidFill>
              <a:latin typeface="Calibri" panose="020F0502020204030204"/>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lang="en-US" sz="700" dirty="0">
              <a:solidFill>
                <a:srgbClr val="283138">
                  <a:lumMod val="50000"/>
                </a:srgbClr>
              </a:solidFill>
              <a:latin typeface="Calibri" panose="020F0502020204030204"/>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Technology</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Traditional infra vendors (IBM, Dell EMC, HP, Cisco), Large </a:t>
            </a:r>
            <a:r>
              <a:rPr lang="en-US" sz="1200" dirty="0">
                <a:solidFill>
                  <a:prstClr val="black"/>
                </a:solidFill>
                <a:latin typeface="Calibri" panose="020F0502020204030204"/>
              </a:rPr>
              <a:t>Platform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OEMs (IBM, Microsoft, Oracle, Informatica)</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lang="en-US" sz="700" dirty="0">
              <a:solidFill>
                <a:srgbClr val="283138">
                  <a:lumMod val="50000"/>
                </a:srgbClr>
              </a:solidFill>
              <a:latin typeface="Calibri" panose="020F0502020204030204"/>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Process</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Waterfall, </a:t>
            </a:r>
            <a:r>
              <a:rPr lang="en-US" sz="1200" dirty="0">
                <a:solidFill>
                  <a:prstClr val="black"/>
                </a:solidFill>
              </a:rPr>
              <a:t>Longer release cycles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lang="en-US" sz="700" dirty="0">
              <a:solidFill>
                <a:srgbClr val="283138">
                  <a:lumMod val="50000"/>
                </a:srgbClr>
              </a:solidFill>
              <a:latin typeface="Calibri" panose="020F0502020204030204"/>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Operations</a:t>
            </a:r>
          </a:p>
          <a:p>
            <a:pPr marL="0" lvl="1" defTabSz="533400">
              <a:spcBef>
                <a:spcPct val="0"/>
              </a:spcBef>
              <a:spcAft>
                <a:spcPts val="300"/>
              </a:spcAft>
              <a:defRPr/>
            </a:pPr>
            <a:r>
              <a:rPr lang="en-US" sz="1200" dirty="0">
                <a:solidFill>
                  <a:prstClr val="black"/>
                </a:solidFill>
                <a:latin typeface="Calibri" panose="020F0502020204030204"/>
              </a:rPr>
              <a:t>Individual Infra Tower, process centric &amp; people based, Service request based, complex SIAM</a:t>
            </a:r>
            <a:endParaRPr kumimoji="0" lang="en-US" sz="14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82E8B04-9D16-4BDD-A2AB-94FF1B6F9DD7}"/>
              </a:ext>
            </a:extLst>
          </p:cNvPr>
          <p:cNvSpPr txBox="1"/>
          <p:nvPr/>
        </p:nvSpPr>
        <p:spPr>
          <a:xfrm>
            <a:off x="8377369" y="1570091"/>
            <a:ext cx="3353005" cy="4247317"/>
          </a:xfrm>
          <a:prstGeom prst="rect">
            <a:avLst/>
          </a:prstGeom>
          <a:noFill/>
        </p:spPr>
        <p:txBody>
          <a:bodyPr wrap="square" rtlCol="0">
            <a:spAutoFit/>
          </a:bodyPr>
          <a:lstStyle/>
          <a:p>
            <a:pPr marL="0" lvl="1" defTabSz="533400">
              <a:spcBef>
                <a:spcPct val="0"/>
              </a:spcBef>
              <a:spcAft>
                <a:spcPts val="300"/>
              </a:spcAft>
              <a:defRPr/>
            </a:pPr>
            <a:r>
              <a:rPr lang="en-US" sz="1400" b="1" dirty="0">
                <a:solidFill>
                  <a:srgbClr val="283138">
                    <a:lumMod val="50000"/>
                  </a:srgbClr>
                </a:solidFill>
                <a:latin typeface="Calibri" panose="020F0502020204030204"/>
              </a:rPr>
              <a:t>Architecture</a:t>
            </a:r>
          </a:p>
          <a:p>
            <a:pPr marL="0" lvl="1" defTabSz="533400">
              <a:spcBef>
                <a:spcPct val="0"/>
              </a:spcBef>
              <a:spcAft>
                <a:spcPts val="300"/>
              </a:spcAft>
              <a:defRPr/>
            </a:pPr>
            <a:r>
              <a:rPr lang="en-US" sz="1200" dirty="0">
                <a:solidFill>
                  <a:prstClr val="black"/>
                </a:solidFill>
                <a:latin typeface="Calibri" panose="020F0502020204030204"/>
              </a:rPr>
              <a:t>µServices, Distributed, Event-driven</a:t>
            </a:r>
          </a:p>
          <a:p>
            <a:pPr marL="0" lvl="1" defTabSz="533400">
              <a:spcBef>
                <a:spcPct val="0"/>
              </a:spcBef>
              <a:spcAft>
                <a:spcPts val="300"/>
              </a:spcAft>
              <a:defRPr/>
            </a:pPr>
            <a:r>
              <a:rPr lang="en-US" sz="1200" dirty="0">
                <a:solidFill>
                  <a:prstClr val="black"/>
                </a:solidFill>
                <a:latin typeface="Calibri" panose="020F0502020204030204"/>
              </a:rPr>
              <a:t>Resiliency from platform technologies and application architecture</a:t>
            </a:r>
          </a:p>
          <a:p>
            <a:pPr marL="0" lvl="1" defTabSz="533400">
              <a:spcBef>
                <a:spcPct val="0"/>
              </a:spcBef>
              <a:spcAft>
                <a:spcPts val="300"/>
              </a:spcAft>
              <a:defRPr/>
            </a:pPr>
            <a:r>
              <a:rPr lang="en-US" sz="1200" dirty="0">
                <a:solidFill>
                  <a:prstClr val="black"/>
                </a:solidFill>
                <a:latin typeface="Calibri" panose="020F0502020204030204"/>
              </a:rPr>
              <a:t>Intrinsic scaling and network centric dynamic deployments</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Technology</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 (hyperscalers), hyper converged Infra (Nutanix, HPE), Software defined (DC, Network, &amp; storage), open source, </a:t>
            </a:r>
            <a:r>
              <a:rPr lang="en-US" sz="1200" dirty="0">
                <a:solidFill>
                  <a:prstClr val="black"/>
                </a:solidFill>
                <a:latin typeface="Calibri" panose="020F0502020204030204"/>
              </a:rPr>
              <a:t>e</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dge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1200" dirty="0">
                <a:solidFill>
                  <a:prstClr val="black"/>
                </a:solidFill>
                <a:latin typeface="Calibri" panose="020F0502020204030204"/>
              </a:rPr>
              <a:t>c</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omputing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Process</a:t>
            </a: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Distributed a</a:t>
            </a:r>
            <a:r>
              <a:rPr lang="en-US" sz="1200" dirty="0" err="1">
                <a:solidFill>
                  <a:prstClr val="black"/>
                </a:solidFill>
                <a:latin typeface="Calibri" panose="020F0502020204030204"/>
              </a:rPr>
              <a:t>gile</a:t>
            </a:r>
            <a:r>
              <a:rPr lang="en-US" sz="1200" dirty="0">
                <a:solidFill>
                  <a:prstClr val="black"/>
                </a:solidFill>
                <a:latin typeface="Calibri" panose="020F0502020204030204"/>
              </a:rPr>
              <a: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non disruptive deployment, continuous release</a:t>
            </a:r>
            <a:endParaRPr lang="en-US" sz="1200" dirty="0">
              <a:solidFill>
                <a:prstClr val="black"/>
              </a:solidFill>
            </a:endParaRPr>
          </a:p>
          <a:p>
            <a:pPr marL="0" marR="0" lvl="1" indent="0" algn="l" defTabSz="533400" rtl="0" eaLnBrk="1" fontAlgn="auto" latinLnBrk="0" hangingPunct="1">
              <a:lnSpc>
                <a:spcPct val="100000"/>
              </a:lnSpc>
              <a:spcBef>
                <a:spcPct val="0"/>
              </a:spcBef>
              <a:spcAft>
                <a:spcPts val="300"/>
              </a:spcAft>
              <a:buClrTx/>
              <a:buSzTx/>
              <a:buFontTx/>
              <a:buNone/>
              <a:tabLst/>
              <a:defRPr/>
            </a:pPr>
            <a:endParaRPr kumimoji="0" lang="en-US" sz="700" b="0"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endParaRPr>
          </a:p>
          <a:p>
            <a:pPr marL="0" marR="0" lvl="1" indent="0" algn="l" defTabSz="533400" rtl="0" eaLnBrk="1" fontAlgn="auto"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dirty="0">
                <a:ln>
                  <a:noFill/>
                </a:ln>
                <a:solidFill>
                  <a:srgbClr val="283138">
                    <a:lumMod val="50000"/>
                  </a:srgbClr>
                </a:solidFill>
                <a:effectLst/>
                <a:uLnTx/>
                <a:uFillTx/>
                <a:latin typeface="Calibri" panose="020F0502020204030204"/>
                <a:ea typeface="+mn-ea"/>
                <a:cs typeface="+mn-cs"/>
              </a:rPr>
              <a:t>Operations</a:t>
            </a:r>
          </a:p>
          <a:p>
            <a:pPr marL="0" lvl="1" defTabSz="533400">
              <a:spcBef>
                <a:spcPct val="0"/>
              </a:spcBef>
              <a:spcAft>
                <a:spcPts val="300"/>
              </a:spcAft>
              <a:defRPr/>
            </a:pPr>
            <a:r>
              <a:rPr lang="en-US" sz="1200" dirty="0">
                <a:solidFill>
                  <a:prstClr val="black"/>
                </a:solidFill>
                <a:latin typeface="Calibri" panose="020F0502020204030204"/>
              </a:rPr>
              <a:t>Developer empowerment</a:t>
            </a:r>
            <a:r>
              <a:rPr lang="en-US" sz="1200" dirty="0">
                <a:solidFill>
                  <a:prstClr val="black"/>
                </a:solidFill>
              </a:rPr>
              <a:t>, </a:t>
            </a:r>
            <a:r>
              <a:rPr lang="en-US" sz="1200" dirty="0">
                <a:solidFill>
                  <a:prstClr val="black"/>
                </a:solidFill>
                <a:latin typeface="Calibri" panose="020F0502020204030204"/>
              </a:rPr>
              <a:t>Service centric, </a:t>
            </a:r>
            <a:r>
              <a:rPr lang="en-US" sz="1200" dirty="0" err="1">
                <a:solidFill>
                  <a:prstClr val="black"/>
                </a:solidFill>
                <a:latin typeface="Calibri" panose="020F0502020204030204"/>
              </a:rPr>
              <a:t>DevSecOps</a:t>
            </a:r>
            <a:r>
              <a:rPr lang="en-US" sz="1200" dirty="0">
                <a:solidFill>
                  <a:prstClr val="black"/>
                </a:solidFill>
                <a:latin typeface="Calibri" panose="020F0502020204030204"/>
              </a:rPr>
              <a:t> &amp; Site reliability engineering, observability &amp; automation driven operations</a:t>
            </a:r>
          </a:p>
        </p:txBody>
      </p:sp>
      <p:sp>
        <p:nvSpPr>
          <p:cNvPr id="22" name="Title 1">
            <a:extLst>
              <a:ext uri="{FF2B5EF4-FFF2-40B4-BE49-F238E27FC236}">
                <a16:creationId xmlns:a16="http://schemas.microsoft.com/office/drawing/2014/main" id="{AB2B16D8-126A-48B0-A686-46DE1EF32754}"/>
              </a:ext>
            </a:extLst>
          </p:cNvPr>
          <p:cNvSpPr txBox="1">
            <a:spLocks/>
          </p:cNvSpPr>
          <p:nvPr/>
        </p:nvSpPr>
        <p:spPr>
          <a:xfrm>
            <a:off x="265783" y="200353"/>
            <a:ext cx="11630733" cy="6039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srgbClr val="000000"/>
                </a:solidFill>
                <a:latin typeface="Arial" panose="020B0604020202020204" pitchFamily="34" charset="0"/>
                <a:cs typeface="Arial" panose="020B0604020202020204" pitchFamily="34" charset="0"/>
              </a:rPr>
              <a:t>Infrastructure Modernization – Operations Evolution</a:t>
            </a:r>
          </a:p>
        </p:txBody>
      </p:sp>
      <p:sp>
        <p:nvSpPr>
          <p:cNvPr id="2" name="Slide Number Placeholder 1">
            <a:extLst>
              <a:ext uri="{FF2B5EF4-FFF2-40B4-BE49-F238E27FC236}">
                <a16:creationId xmlns:a16="http://schemas.microsoft.com/office/drawing/2014/main" id="{120712B0-5F7F-4012-8DB4-F37EA13B99C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22</a:t>
            </a:fld>
            <a:endParaRPr lang="en-US" dirty="0"/>
          </a:p>
        </p:txBody>
      </p:sp>
    </p:spTree>
    <p:extLst>
      <p:ext uri="{BB962C8B-B14F-4D97-AF65-F5344CB8AC3E}">
        <p14:creationId xmlns:p14="http://schemas.microsoft.com/office/powerpoint/2010/main" val="2051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81663055-2772-4441-8303-375FC1C0B4B1}"/>
              </a:ext>
            </a:extLst>
          </p:cNvPr>
          <p:cNvGraphicFramePr>
            <a:graphicFrameLocks noGrp="1"/>
          </p:cNvGraphicFramePr>
          <p:nvPr/>
        </p:nvGraphicFramePr>
        <p:xfrm>
          <a:off x="1147613" y="1799711"/>
          <a:ext cx="9874881" cy="4188279"/>
        </p:xfrm>
        <a:graphic>
          <a:graphicData uri="http://schemas.openxmlformats.org/drawingml/2006/table">
            <a:tbl>
              <a:tblPr firstRow="1" bandRow="1">
                <a:tableStyleId>{5940675A-B579-460E-94D1-54222C63F5DA}</a:tableStyleId>
              </a:tblPr>
              <a:tblGrid>
                <a:gridCol w="2003803">
                  <a:extLst>
                    <a:ext uri="{9D8B030D-6E8A-4147-A177-3AD203B41FA5}">
                      <a16:colId xmlns:a16="http://schemas.microsoft.com/office/drawing/2014/main" val="2077656039"/>
                    </a:ext>
                  </a:extLst>
                </a:gridCol>
                <a:gridCol w="2130447">
                  <a:extLst>
                    <a:ext uri="{9D8B030D-6E8A-4147-A177-3AD203B41FA5}">
                      <a16:colId xmlns:a16="http://schemas.microsoft.com/office/drawing/2014/main" val="4130582299"/>
                    </a:ext>
                  </a:extLst>
                </a:gridCol>
                <a:gridCol w="2022424">
                  <a:extLst>
                    <a:ext uri="{9D8B030D-6E8A-4147-A177-3AD203B41FA5}">
                      <a16:colId xmlns:a16="http://schemas.microsoft.com/office/drawing/2014/main" val="2411122340"/>
                    </a:ext>
                  </a:extLst>
                </a:gridCol>
                <a:gridCol w="1714895">
                  <a:extLst>
                    <a:ext uri="{9D8B030D-6E8A-4147-A177-3AD203B41FA5}">
                      <a16:colId xmlns:a16="http://schemas.microsoft.com/office/drawing/2014/main" val="1559459138"/>
                    </a:ext>
                  </a:extLst>
                </a:gridCol>
                <a:gridCol w="2003312">
                  <a:extLst>
                    <a:ext uri="{9D8B030D-6E8A-4147-A177-3AD203B41FA5}">
                      <a16:colId xmlns:a16="http://schemas.microsoft.com/office/drawing/2014/main" val="2285140629"/>
                    </a:ext>
                  </a:extLst>
                </a:gridCol>
              </a:tblGrid>
              <a:tr h="5774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Application discovery</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12700" cmpd="sng">
                      <a:noFill/>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Setup Landing Zone</a:t>
                      </a:r>
                    </a:p>
                  </a:txBody>
                  <a:tcPr marL="243840" marR="243840" marT="60960" marB="60960" anchor="ctr">
                    <a:lnL w="6350" cap="flat" cmpd="sng" algn="ctr">
                      <a:solidFill>
                        <a:schemeClr val="bg1">
                          <a:lumMod val="50000"/>
                        </a:schemeClr>
                      </a:solidFill>
                      <a:prstDash val="dot"/>
                      <a:round/>
                      <a:headEnd type="none" w="med" len="med"/>
                      <a:tailEnd type="none" w="med" len="med"/>
                    </a:lnL>
                    <a:lnR w="3175" cap="flat" cmpd="sng" algn="ctr">
                      <a:solidFill>
                        <a:schemeClr val="tx1"/>
                      </a:solidFill>
                      <a:prstDash val="dot"/>
                      <a:round/>
                      <a:headEnd type="none" w="med" len="med"/>
                      <a:tailEnd type="none" w="med" len="med"/>
                    </a:lnR>
                    <a:lnT w="12700" cmpd="sng">
                      <a:noFill/>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baseline="0" dirty="0">
                          <a:solidFill>
                            <a:schemeClr val="tx1">
                              <a:lumMod val="65000"/>
                              <a:lumOff val="35000"/>
                            </a:schemeClr>
                          </a:solidFill>
                          <a:latin typeface="+mn-lt"/>
                          <a:ea typeface="+mn-ea"/>
                          <a:cs typeface="Arial" panose="020B0604020202020204" pitchFamily="34" charset="0"/>
                        </a:rPr>
                        <a:t>Technology Upgrades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baseline="0" dirty="0">
                          <a:solidFill>
                            <a:schemeClr val="tx1">
                              <a:lumMod val="65000"/>
                              <a:lumOff val="35000"/>
                            </a:schemeClr>
                          </a:solidFill>
                          <a:latin typeface="+mn-lt"/>
                          <a:ea typeface="+mn-ea"/>
                          <a:cs typeface="Arial" panose="020B0604020202020204" pitchFamily="34" charset="0"/>
                        </a:rPr>
                        <a:t>(25+ patterns)</a:t>
                      </a:r>
                    </a:p>
                  </a:txBody>
                  <a:tcPr marL="243840" marR="243840" marT="60960" marB="60960" anchor="ctr">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12700" cmpd="sng">
                      <a:noFill/>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Infrastructure</a:t>
                      </a:r>
                      <a:r>
                        <a:rPr lang="en-US" sz="1500" baseline="0" dirty="0">
                          <a:solidFill>
                            <a:schemeClr val="tx1">
                              <a:lumMod val="65000"/>
                              <a:lumOff val="35000"/>
                            </a:schemeClr>
                          </a:solidFill>
                          <a:latin typeface="+mn-lt"/>
                        </a:rPr>
                        <a:t> Verification</a:t>
                      </a:r>
                      <a:endParaRPr lang="en-US" sz="1500" dirty="0">
                        <a:solidFill>
                          <a:schemeClr val="tx1">
                            <a:lumMod val="65000"/>
                            <a:lumOff val="35000"/>
                          </a:schemeClr>
                        </a:solidFill>
                        <a:latin typeface="+mn-lt"/>
                      </a:endParaRPr>
                    </a:p>
                  </a:txBody>
                  <a:tcPr marL="243840" marR="243840" marT="60960" marB="60960" anchor="ctr">
                    <a:lnL w="3175" cap="flat" cmpd="sng" algn="ctr">
                      <a:solidFill>
                        <a:schemeClr val="tx1"/>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12700" cmpd="sng">
                      <a:noFill/>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500" kern="1200" dirty="0">
                          <a:solidFill>
                            <a:schemeClr val="tx1">
                              <a:lumMod val="65000"/>
                              <a:lumOff val="35000"/>
                            </a:schemeClr>
                          </a:solidFill>
                          <a:latin typeface="+mn-lt"/>
                          <a:ea typeface="+mn-ea"/>
                          <a:cs typeface="Arial" panose="020B0604020202020204" pitchFamily="34" charset="0"/>
                        </a:rPr>
                        <a:t>Prepare &amp; Plan – App/Data/Server</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12700" cmpd="sng">
                      <a:noFill/>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876102"/>
                  </a:ext>
                </a:extLst>
              </a:tr>
              <a:tr h="763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Application assessment</a:t>
                      </a:r>
                      <a:endParaRPr lang="en-US" sz="1500" dirty="0">
                        <a:solidFill>
                          <a:schemeClr val="tx1">
                            <a:lumMod val="65000"/>
                            <a:lumOff val="35000"/>
                          </a:schemeClr>
                        </a:solidFill>
                        <a:latin typeface="+mn-lt"/>
                      </a:endParaRP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cs typeface="Arial" panose="020B0604020202020204" pitchFamily="34" charset="0"/>
                        </a:rPr>
                        <a:t>Provision Application Environment</a:t>
                      </a:r>
                      <a:endParaRPr lang="en-US" sz="1500" dirty="0">
                        <a:solidFill>
                          <a:schemeClr val="tx1">
                            <a:lumMod val="65000"/>
                            <a:lumOff val="35000"/>
                          </a:schemeClr>
                        </a:solidFill>
                        <a:latin typeface="+mn-lt"/>
                        <a:cs typeface="Arial" panose="020B0604020202020204" pitchFamily="34" charset="0"/>
                      </a:endParaRPr>
                    </a:p>
                  </a:txBody>
                  <a:tcPr marL="243840" marR="243840" marT="60960" marB="60960" anchor="ctr">
                    <a:lnL w="6350" cap="flat" cmpd="sng" algn="ctr">
                      <a:solidFill>
                        <a:schemeClr val="bg1">
                          <a:lumMod val="50000"/>
                        </a:schemeClr>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solidFill>
                            <a:schemeClr val="tx1">
                              <a:lumMod val="65000"/>
                              <a:lumOff val="35000"/>
                            </a:schemeClr>
                          </a:solidFill>
                          <a:latin typeface="+mn-lt"/>
                          <a:cs typeface="Arial" panose="020B0604020202020204" pitchFamily="34" charset="0"/>
                        </a:rPr>
                        <a:t>Data</a:t>
                      </a:r>
                      <a:r>
                        <a:rPr lang="en-US" sz="1500" baseline="0" dirty="0">
                          <a:solidFill>
                            <a:schemeClr val="tx1">
                              <a:lumMod val="65000"/>
                              <a:lumOff val="35000"/>
                            </a:schemeClr>
                          </a:solidFill>
                          <a:latin typeface="+mn-lt"/>
                          <a:cs typeface="Arial" panose="020B0604020202020204" pitchFamily="34" charset="0"/>
                        </a:rPr>
                        <a:t> Migration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500" baseline="0" dirty="0">
                          <a:solidFill>
                            <a:schemeClr val="tx1">
                              <a:lumMod val="65000"/>
                              <a:lumOff val="35000"/>
                            </a:schemeClr>
                          </a:solidFill>
                          <a:latin typeface="+mn-lt"/>
                          <a:cs typeface="Arial" panose="020B0604020202020204" pitchFamily="34" charset="0"/>
                        </a:rPr>
                        <a:t>(5  key patterns)</a:t>
                      </a:r>
                      <a:endParaRPr lang="en-US" sz="1500" dirty="0">
                        <a:solidFill>
                          <a:schemeClr val="tx1">
                            <a:lumMod val="65000"/>
                            <a:lumOff val="35000"/>
                          </a:schemeClr>
                        </a:solidFill>
                        <a:latin typeface="+mn-lt"/>
                        <a:cs typeface="Arial" panose="020B0604020202020204" pitchFamily="34" charset="0"/>
                      </a:endParaRPr>
                    </a:p>
                  </a:txBody>
                  <a:tcPr marL="243840" marR="243840" marT="60960" marB="60960" anchor="ctr">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kern="1200" baseline="0" dirty="0">
                          <a:solidFill>
                            <a:schemeClr val="tx1">
                              <a:lumMod val="65000"/>
                              <a:lumOff val="35000"/>
                            </a:schemeClr>
                          </a:solidFill>
                          <a:latin typeface="+mn-lt"/>
                          <a:ea typeface="+mn-ea"/>
                          <a:cs typeface="+mn-cs"/>
                        </a:rPr>
                        <a:t>Migration verification – App/Data</a:t>
                      </a:r>
                    </a:p>
                  </a:txBody>
                  <a:tcPr marL="243840" marR="243840" marT="60960" marB="60960" anchor="ctr">
                    <a:lnL w="3175" cap="flat" cmpd="sng" algn="ctr">
                      <a:solidFill>
                        <a:schemeClr val="tx1"/>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Backup source code , data ( Hot &amp; Cold</a:t>
                      </a:r>
                      <a:r>
                        <a:rPr lang="en-US" sz="1500" kern="1200" baseline="0" dirty="0">
                          <a:solidFill>
                            <a:schemeClr val="tx1">
                              <a:lumMod val="65000"/>
                              <a:lumOff val="35000"/>
                            </a:schemeClr>
                          </a:solidFill>
                          <a:latin typeface="+mn-lt"/>
                          <a:ea typeface="+mn-ea"/>
                          <a:cs typeface="Arial" panose="020B0604020202020204" pitchFamily="34" charset="0"/>
                        </a:rPr>
                        <a:t> Archival)</a:t>
                      </a:r>
                      <a:endParaRPr lang="en-US" sz="1500" kern="1200" dirty="0">
                        <a:solidFill>
                          <a:schemeClr val="tx1">
                            <a:lumMod val="65000"/>
                            <a:lumOff val="35000"/>
                          </a:schemeClr>
                        </a:solidFill>
                        <a:latin typeface="+mn-lt"/>
                        <a:ea typeface="+mn-ea"/>
                        <a:cs typeface="Arial" panose="020B0604020202020204" pitchFamily="34" charset="0"/>
                      </a:endParaRP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078793"/>
                  </a:ext>
                </a:extLst>
              </a:tr>
              <a:tr h="59620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Cloud Infra Sizing</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500" kern="1200" dirty="0">
                          <a:solidFill>
                            <a:schemeClr val="tx1">
                              <a:lumMod val="65000"/>
                              <a:lumOff val="35000"/>
                            </a:schemeClr>
                          </a:solidFill>
                          <a:latin typeface="+mn-lt"/>
                          <a:ea typeface="+mn-ea"/>
                          <a:cs typeface="Arial" panose="020B0604020202020204" pitchFamily="34" charset="0"/>
                        </a:rPr>
                        <a:t>Setup and Rollout DevSecOps</a:t>
                      </a:r>
                    </a:p>
                  </a:txBody>
                  <a:tcPr marL="243840" marR="243840" marT="60960" marB="60960" anchor="ctr">
                    <a:lnL w="6350" cap="flat" cmpd="sng" algn="ctr">
                      <a:solidFill>
                        <a:schemeClr val="bg1">
                          <a:lumMod val="50000"/>
                        </a:schemeClr>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cap="none" spc="0" normalizeH="0" baseline="0" dirty="0">
                          <a:ln>
                            <a:noFill/>
                          </a:ln>
                          <a:solidFill>
                            <a:schemeClr val="tx1">
                              <a:lumMod val="65000"/>
                              <a:lumOff val="35000"/>
                            </a:schemeClr>
                          </a:solidFill>
                          <a:effectLst/>
                          <a:uFillTx/>
                          <a:latin typeface="+mn-lt"/>
                          <a:ea typeface="+mn-ea"/>
                          <a:cs typeface="Arial" panose="020B0604020202020204" pitchFamily="34" charset="0"/>
                          <a:sym typeface="Calibri"/>
                        </a:rPr>
                        <a:t>Adopt Managed Cloud Services</a:t>
                      </a:r>
                      <a:endParaRPr lang="en-US" sz="1500" dirty="0">
                        <a:solidFill>
                          <a:schemeClr val="tx1">
                            <a:lumMod val="65000"/>
                            <a:lumOff val="35000"/>
                          </a:schemeClr>
                        </a:solidFill>
                        <a:latin typeface="+mn-lt"/>
                        <a:cs typeface="Arial" panose="020B0604020202020204" pitchFamily="34" charset="0"/>
                      </a:endParaRPr>
                    </a:p>
                  </a:txBody>
                  <a:tcPr marL="243840" marR="243840" marT="60960" marB="60960" anchor="ctr">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solidFill>
                            <a:schemeClr val="tx1">
                              <a:lumMod val="65000"/>
                              <a:lumOff val="35000"/>
                            </a:schemeClr>
                          </a:solidFill>
                          <a:latin typeface="+mn-lt"/>
                        </a:rPr>
                        <a:t>Performance Testing</a:t>
                      </a:r>
                    </a:p>
                  </a:txBody>
                  <a:tcPr marL="243840" marR="243840" marT="60960" marB="60960" anchor="ctr">
                    <a:lnL w="3175" cap="flat" cmpd="sng" algn="ctr">
                      <a:solidFill>
                        <a:schemeClr val="tx1"/>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Turn off Services – App/Logs</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951238"/>
                  </a:ext>
                </a:extLst>
              </a:tr>
              <a:tr h="6952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sym typeface="Calibri"/>
                        </a:rPr>
                        <a:t>Wave Planning &amp; Roadmap</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Setup Cloud  Operations </a:t>
                      </a:r>
                      <a:r>
                        <a:rPr lang="en-US" sz="1500" b="0" kern="1200" dirty="0">
                          <a:solidFill>
                            <a:schemeClr val="tx1">
                              <a:lumMod val="65000"/>
                              <a:lumOff val="35000"/>
                            </a:schemeClr>
                          </a:solidFill>
                          <a:latin typeface="+mn-lt"/>
                          <a:ea typeface="+mn-ea"/>
                          <a:cs typeface="Arial" panose="020B0604020202020204" pitchFamily="34" charset="0"/>
                        </a:rPr>
                        <a:t>(Monitor, Patch, Backup)</a:t>
                      </a:r>
                      <a:endParaRPr lang="en-US" sz="1500" b="0" kern="1200" dirty="0">
                        <a:solidFill>
                          <a:schemeClr val="tx1">
                            <a:lumMod val="65000"/>
                            <a:lumOff val="35000"/>
                          </a:schemeClr>
                        </a:solidFill>
                        <a:latin typeface="+mn-lt"/>
                        <a:ea typeface="+mn-ea"/>
                        <a:cs typeface="Arial" panose="020B0604020202020204" pitchFamily="34" charset="0"/>
                        <a:sym typeface="Calibri"/>
                      </a:endParaRPr>
                    </a:p>
                  </a:txBody>
                  <a:tcPr marL="243840" marR="243840" marT="60960" marB="60960" anchor="ctr">
                    <a:lnL w="6350" cap="flat" cmpd="sng" algn="ctr">
                      <a:solidFill>
                        <a:schemeClr val="bg1">
                          <a:lumMod val="50000"/>
                        </a:schemeClr>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cap="none" spc="0" normalizeH="0" baseline="0" dirty="0">
                          <a:ln>
                            <a:noFill/>
                          </a:ln>
                          <a:solidFill>
                            <a:schemeClr val="tx1">
                              <a:lumMod val="65000"/>
                              <a:lumOff val="35000"/>
                            </a:schemeClr>
                          </a:solidFill>
                          <a:effectLst/>
                          <a:uFillTx/>
                          <a:latin typeface="+mn-lt"/>
                          <a:ea typeface="+mn-ea"/>
                          <a:cs typeface="Arial" panose="020B0604020202020204" pitchFamily="34" charset="0"/>
                          <a:sym typeface="Calibri"/>
                        </a:rPr>
                        <a:t>Containerization</a:t>
                      </a:r>
                    </a:p>
                  </a:txBody>
                  <a:tcPr marL="243840" marR="243840" marT="60960" marB="60960" anchor="ctr">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kern="1200" dirty="0">
                          <a:solidFill>
                            <a:schemeClr val="tx1">
                              <a:lumMod val="65000"/>
                              <a:lumOff val="35000"/>
                            </a:schemeClr>
                          </a:solidFill>
                          <a:latin typeface="+mn-lt"/>
                          <a:ea typeface="+mn-ea"/>
                          <a:cs typeface="Arial" panose="020B0604020202020204" pitchFamily="34" charset="0"/>
                        </a:rPr>
                        <a:t>Security and Compliance</a:t>
                      </a:r>
                    </a:p>
                  </a:txBody>
                  <a:tcPr marL="243840" marR="243840" marT="60960" marB="60960" anchor="ctr">
                    <a:lnL w="3175" cap="flat" cmpd="sng" algn="ctr">
                      <a:solidFill>
                        <a:schemeClr val="tx1"/>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Release  Licenses and Hardware</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0331739"/>
                  </a:ext>
                </a:extLst>
              </a:tr>
              <a:tr h="1168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sym typeface="Calibri"/>
                        </a:rPr>
                        <a:t>TCO Analysis</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Define Operating Model</a:t>
                      </a:r>
                      <a:endParaRPr lang="en-US" sz="1500" kern="1200" dirty="0">
                        <a:solidFill>
                          <a:schemeClr val="tx1">
                            <a:lumMod val="65000"/>
                            <a:lumOff val="35000"/>
                          </a:schemeClr>
                        </a:solidFill>
                        <a:latin typeface="+mn-lt"/>
                        <a:ea typeface="+mn-ea"/>
                        <a:cs typeface="Arial" panose="020B0604020202020204" pitchFamily="34" charset="0"/>
                        <a:sym typeface="Calibri"/>
                      </a:endParaRPr>
                    </a:p>
                  </a:txBody>
                  <a:tcPr marL="243840" marR="243840" marT="60960" marB="60960" anchor="ctr">
                    <a:lnL w="6350" cap="flat" cmpd="sng" algn="ctr">
                      <a:solidFill>
                        <a:schemeClr val="bg1">
                          <a:lumMod val="50000"/>
                        </a:schemeClr>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cap="none" spc="0" normalizeH="0" baseline="0" dirty="0">
                          <a:ln>
                            <a:noFill/>
                          </a:ln>
                          <a:solidFill>
                            <a:schemeClr val="tx1">
                              <a:lumMod val="65000"/>
                              <a:lumOff val="35000"/>
                            </a:schemeClr>
                          </a:solidFill>
                          <a:effectLst/>
                          <a:uFillTx/>
                          <a:latin typeface="+mn-lt"/>
                          <a:ea typeface="+mn-ea"/>
                          <a:cs typeface="Arial" panose="020B0604020202020204" pitchFamily="34" charset="0"/>
                          <a:sym typeface="Calibri"/>
                        </a:rPr>
                        <a:t>Lift and Shift - Server Migration</a:t>
                      </a:r>
                    </a:p>
                  </a:txBody>
                  <a:tcPr marL="243840" marR="243840" marT="60960" marB="60960" anchor="ctr">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500" kern="1200" dirty="0">
                          <a:solidFill>
                            <a:schemeClr val="tx1">
                              <a:lumMod val="65000"/>
                              <a:lumOff val="35000"/>
                            </a:schemeClr>
                          </a:solidFill>
                          <a:latin typeface="+mn-lt"/>
                          <a:ea typeface="+mn-ea"/>
                          <a:cs typeface="Arial" panose="020B0604020202020204" pitchFamily="34" charset="0"/>
                        </a:rPr>
                        <a:t>Cutover</a:t>
                      </a:r>
                    </a:p>
                  </a:txBody>
                  <a:tcPr marL="243840" marR="243840" marT="60960" marB="60960" anchor="ctr">
                    <a:lnL w="3175" cap="flat" cmpd="sng" algn="ctr">
                      <a:solidFill>
                        <a:schemeClr val="tx1"/>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65000"/>
                              <a:lumOff val="35000"/>
                            </a:schemeClr>
                          </a:solidFill>
                          <a:latin typeface="+mn-lt"/>
                          <a:ea typeface="+mn-ea"/>
                          <a:cs typeface="Arial" panose="020B0604020202020204" pitchFamily="34" charset="0"/>
                        </a:rPr>
                        <a:t>Update CMDB/ITSM Tools</a:t>
                      </a:r>
                    </a:p>
                  </a:txBody>
                  <a:tcPr marL="243840" marR="243840" marT="60960" marB="60960" anchor="ctr">
                    <a:lnL w="6350" cap="flat" cmpd="sng" algn="ctr">
                      <a:solidFill>
                        <a:schemeClr val="bg1">
                          <a:lumMod val="50000"/>
                        </a:schemeClr>
                      </a:solidFill>
                      <a:prstDash val="dot"/>
                      <a:round/>
                      <a:headEnd type="none" w="med" len="med"/>
                      <a:tailEnd type="none" w="med" len="med"/>
                    </a:lnL>
                    <a:lnR w="6350" cap="flat" cmpd="sng" algn="ctr">
                      <a:solidFill>
                        <a:schemeClr val="bg1">
                          <a:lumMod val="50000"/>
                        </a:schemeClr>
                      </a:solidFill>
                      <a:prstDash val="dot"/>
                      <a:round/>
                      <a:headEnd type="none" w="med" len="med"/>
                      <a:tailEnd type="none" w="med" len="med"/>
                    </a:lnR>
                    <a:lnT w="6350" cap="flat" cmpd="sng" algn="ctr">
                      <a:solidFill>
                        <a:schemeClr val="bg1">
                          <a:lumMod val="50000"/>
                        </a:schemeClr>
                      </a:solidFill>
                      <a:prstDash val="dot"/>
                      <a:round/>
                      <a:headEnd type="none" w="med" len="med"/>
                      <a:tailEnd type="none" w="med" len="med"/>
                    </a:lnT>
                    <a:lnB w="6350" cap="flat" cmpd="sng" algn="ctr">
                      <a:solidFill>
                        <a:schemeClr val="bg1">
                          <a:lumMod val="50000"/>
                        </a:schemeClr>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6425924"/>
                  </a:ext>
                </a:extLst>
              </a:tr>
            </a:tbl>
          </a:graphicData>
        </a:graphic>
      </p:graphicFrame>
      <p:sp>
        <p:nvSpPr>
          <p:cNvPr id="2" name="Title 1"/>
          <p:cNvSpPr>
            <a:spLocks noGrp="1"/>
          </p:cNvSpPr>
          <p:nvPr>
            <p:ph type="title" idx="4294967295"/>
          </p:nvPr>
        </p:nvSpPr>
        <p:spPr>
          <a:xfrm>
            <a:off x="126506" y="170789"/>
            <a:ext cx="11630025" cy="604838"/>
          </a:xfrm>
        </p:spPr>
        <p:txBody>
          <a:bodyPr/>
          <a:lstStyle/>
          <a:p>
            <a:r>
              <a:rPr lang="en-US" sz="2800" dirty="0">
                <a:solidFill>
                  <a:srgbClr val="000000"/>
                </a:solidFill>
                <a:latin typeface="Arial" panose="020B0604020202020204" pitchFamily="34" charset="0"/>
                <a:cs typeface="Arial" panose="020B0604020202020204" pitchFamily="34" charset="0"/>
              </a:rPr>
              <a:t>Cloud Migration – Key Activities</a:t>
            </a:r>
          </a:p>
        </p:txBody>
      </p:sp>
      <p:sp>
        <p:nvSpPr>
          <p:cNvPr id="11" name="Rectangle 10">
            <a:extLst>
              <a:ext uri="{FF2B5EF4-FFF2-40B4-BE49-F238E27FC236}">
                <a16:creationId xmlns:a16="http://schemas.microsoft.com/office/drawing/2014/main" id="{D556808B-39C0-4F6A-99F7-DDC277B47081}"/>
              </a:ext>
            </a:extLst>
          </p:cNvPr>
          <p:cNvSpPr/>
          <p:nvPr/>
        </p:nvSpPr>
        <p:spPr>
          <a:xfrm>
            <a:off x="1473807" y="725111"/>
            <a:ext cx="9087875" cy="369332"/>
          </a:xfrm>
          <a:prstGeom prst="rect">
            <a:avLst/>
          </a:prstGeom>
        </p:spPr>
        <p:txBody>
          <a:bodyPr anchor="t">
            <a:noAutofit/>
          </a:bodyPr>
          <a:lstStyle/>
          <a:p>
            <a:endParaRPr lang="en-US" sz="2667" b="1" dirty="0">
              <a:cs typeface="Arial"/>
              <a:sym typeface="Arial"/>
            </a:endParaRPr>
          </a:p>
        </p:txBody>
      </p:sp>
      <p:sp>
        <p:nvSpPr>
          <p:cNvPr id="21" name="TextBox 20">
            <a:extLst>
              <a:ext uri="{FF2B5EF4-FFF2-40B4-BE49-F238E27FC236}">
                <a16:creationId xmlns:a16="http://schemas.microsoft.com/office/drawing/2014/main" id="{C81FF1DB-4B20-4FFE-8925-8CB2E7660E11}"/>
              </a:ext>
            </a:extLst>
          </p:cNvPr>
          <p:cNvSpPr txBox="1"/>
          <p:nvPr/>
        </p:nvSpPr>
        <p:spPr>
          <a:xfrm rot="16200000">
            <a:off x="-9432" y="2411946"/>
            <a:ext cx="1260281" cy="338554"/>
          </a:xfrm>
          <a:prstGeom prst="rect">
            <a:avLst/>
          </a:prstGeom>
          <a:noFill/>
        </p:spPr>
        <p:txBody>
          <a:bodyPr wrap="none" rtlCol="0">
            <a:spAutoFit/>
          </a:bodyPr>
          <a:lstStyle/>
          <a:p>
            <a:r>
              <a:rPr lang="en-US" sz="1600" b="1" dirty="0">
                <a:latin typeface="Arial Nova Cond Light" panose="020B0306020202020204" pitchFamily="34" charset="0"/>
                <a:cs typeface="Arial" panose="020B0604020202020204" pitchFamily="34" charset="0"/>
              </a:rPr>
              <a:t>Apps On-Prem</a:t>
            </a:r>
          </a:p>
        </p:txBody>
      </p:sp>
      <p:sp>
        <p:nvSpPr>
          <p:cNvPr id="65" name="Pentagon 64"/>
          <p:cNvSpPr/>
          <p:nvPr/>
        </p:nvSpPr>
        <p:spPr>
          <a:xfrm>
            <a:off x="7302" y="4080450"/>
            <a:ext cx="1298709" cy="755485"/>
          </a:xfrm>
          <a:prstGeom prst="homePlate">
            <a:avLst/>
          </a:prstGeom>
          <a:solidFill>
            <a:srgbClr val="8497B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85" hangingPunct="0"/>
            <a:r>
              <a:rPr lang="en-US" sz="1400" dirty="0">
                <a:solidFill>
                  <a:schemeClr val="bg1"/>
                </a:solidFill>
                <a:cs typeface="Arial" panose="020B0604020202020204" pitchFamily="34" charset="0"/>
                <a:sym typeface="Calibri"/>
              </a:rPr>
              <a:t>Steps involved</a:t>
            </a:r>
            <a:endParaRPr lang="en-US" sz="1400" b="1" dirty="0">
              <a:solidFill>
                <a:srgbClr val="00B050"/>
              </a:solidFill>
              <a:cs typeface="Arial" panose="020B0604020202020204" pitchFamily="34" charset="0"/>
              <a:sym typeface="Calibri"/>
            </a:endParaRPr>
          </a:p>
        </p:txBody>
      </p:sp>
      <p:sp>
        <p:nvSpPr>
          <p:cNvPr id="43" name="Chevron 2">
            <a:extLst>
              <a:ext uri="{FF2B5EF4-FFF2-40B4-BE49-F238E27FC236}">
                <a16:creationId xmlns:a16="http://schemas.microsoft.com/office/drawing/2014/main" id="{4805586C-62CE-47F2-B29F-0A41979DF963}"/>
              </a:ext>
            </a:extLst>
          </p:cNvPr>
          <p:cNvSpPr/>
          <p:nvPr/>
        </p:nvSpPr>
        <p:spPr>
          <a:xfrm>
            <a:off x="1109905" y="1084869"/>
            <a:ext cx="2209893" cy="518808"/>
          </a:xfrm>
          <a:prstGeom prst="chevron">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DISCOVERY &amp; ASSESSMENT</a:t>
            </a:r>
          </a:p>
        </p:txBody>
      </p:sp>
      <p:sp>
        <p:nvSpPr>
          <p:cNvPr id="51" name="Chevron 27">
            <a:extLst>
              <a:ext uri="{FF2B5EF4-FFF2-40B4-BE49-F238E27FC236}">
                <a16:creationId xmlns:a16="http://schemas.microsoft.com/office/drawing/2014/main" id="{30265EFC-2DC8-4B35-9FD7-20E9B8CEB0EB}"/>
              </a:ext>
            </a:extLst>
          </p:cNvPr>
          <p:cNvSpPr/>
          <p:nvPr/>
        </p:nvSpPr>
        <p:spPr>
          <a:xfrm>
            <a:off x="3083025" y="1084869"/>
            <a:ext cx="2364885" cy="518808"/>
          </a:xfrm>
          <a:prstGeom prst="chevron">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CLOUD INFRA SETUP</a:t>
            </a:r>
          </a:p>
        </p:txBody>
      </p:sp>
      <p:sp>
        <p:nvSpPr>
          <p:cNvPr id="54" name="Chevron 30">
            <a:extLst>
              <a:ext uri="{FF2B5EF4-FFF2-40B4-BE49-F238E27FC236}">
                <a16:creationId xmlns:a16="http://schemas.microsoft.com/office/drawing/2014/main" id="{6C4C48D6-4A01-4288-AF6C-0FFC3E48D776}"/>
              </a:ext>
            </a:extLst>
          </p:cNvPr>
          <p:cNvSpPr/>
          <p:nvPr/>
        </p:nvSpPr>
        <p:spPr>
          <a:xfrm>
            <a:off x="7273520" y="1084869"/>
            <a:ext cx="2022984" cy="518808"/>
          </a:xfrm>
          <a:prstGeom prst="chevr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TEST &amp; GO-LIVE</a:t>
            </a:r>
          </a:p>
        </p:txBody>
      </p:sp>
      <p:sp>
        <p:nvSpPr>
          <p:cNvPr id="59" name="Chevron 30">
            <a:extLst>
              <a:ext uri="{FF2B5EF4-FFF2-40B4-BE49-F238E27FC236}">
                <a16:creationId xmlns:a16="http://schemas.microsoft.com/office/drawing/2014/main" id="{9E86A3B6-82F7-4A95-B297-08AA6A28947D}"/>
              </a:ext>
            </a:extLst>
          </p:cNvPr>
          <p:cNvSpPr/>
          <p:nvPr/>
        </p:nvSpPr>
        <p:spPr>
          <a:xfrm>
            <a:off x="9055671" y="1084869"/>
            <a:ext cx="2103436" cy="518808"/>
          </a:xfrm>
          <a:prstGeom prst="chevron">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DECOMMISSION</a:t>
            </a:r>
          </a:p>
        </p:txBody>
      </p:sp>
      <p:sp>
        <p:nvSpPr>
          <p:cNvPr id="67" name="TextBox 66">
            <a:extLst>
              <a:ext uri="{FF2B5EF4-FFF2-40B4-BE49-F238E27FC236}">
                <a16:creationId xmlns:a16="http://schemas.microsoft.com/office/drawing/2014/main" id="{3920B37B-AD5B-4B5E-B651-2E7588AE351C}"/>
              </a:ext>
            </a:extLst>
          </p:cNvPr>
          <p:cNvSpPr txBox="1"/>
          <p:nvPr/>
        </p:nvSpPr>
        <p:spPr>
          <a:xfrm rot="5400000">
            <a:off x="10978389" y="2453281"/>
            <a:ext cx="1489362" cy="338554"/>
          </a:xfrm>
          <a:prstGeom prst="rect">
            <a:avLst/>
          </a:prstGeom>
          <a:noFill/>
        </p:spPr>
        <p:txBody>
          <a:bodyPr wrap="square" rtlCol="0">
            <a:spAutoFit/>
          </a:bodyPr>
          <a:lstStyle/>
          <a:p>
            <a:r>
              <a:rPr lang="en-US" sz="1600" b="1" dirty="0">
                <a:latin typeface="Arial Nova Cond Light" panose="020B0306020202020204" pitchFamily="34" charset="0"/>
                <a:cs typeface="Arial" panose="020B0604020202020204" pitchFamily="34" charset="0"/>
              </a:rPr>
              <a:t>Apps on Cloud</a:t>
            </a:r>
          </a:p>
        </p:txBody>
      </p:sp>
      <p:pic>
        <p:nvPicPr>
          <p:cNvPr id="5" name="Picture 4" descr="A close up of a logo&#10;&#10;Description automatically generated">
            <a:extLst>
              <a:ext uri="{FF2B5EF4-FFF2-40B4-BE49-F238E27FC236}">
                <a16:creationId xmlns:a16="http://schemas.microsoft.com/office/drawing/2014/main" id="{3456FFB0-E197-4202-A8E2-C9BF98975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19" y="1147959"/>
            <a:ext cx="744689" cy="744689"/>
          </a:xfrm>
          <a:prstGeom prst="rect">
            <a:avLst/>
          </a:prstGeom>
        </p:spPr>
      </p:pic>
      <p:sp>
        <p:nvSpPr>
          <p:cNvPr id="18" name="Chevron 27">
            <a:extLst>
              <a:ext uri="{FF2B5EF4-FFF2-40B4-BE49-F238E27FC236}">
                <a16:creationId xmlns:a16="http://schemas.microsoft.com/office/drawing/2014/main" id="{30265EFC-2DC8-4B35-9FD7-20E9B8CEB0EB}"/>
              </a:ext>
            </a:extLst>
          </p:cNvPr>
          <p:cNvSpPr/>
          <p:nvPr/>
        </p:nvSpPr>
        <p:spPr>
          <a:xfrm>
            <a:off x="5209383" y="1084869"/>
            <a:ext cx="2304541" cy="518808"/>
          </a:xfrm>
          <a:prstGeom prst="chevron">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ova Cond Light" panose="020B0306020202020204" pitchFamily="34" charset="0"/>
                <a:cs typeface="Arial" panose="020B0604020202020204" pitchFamily="34" charset="0"/>
              </a:rPr>
              <a:t>UPGRADE &amp; MIGRATION</a:t>
            </a:r>
          </a:p>
        </p:txBody>
      </p:sp>
      <p:pic>
        <p:nvPicPr>
          <p:cNvPr id="16" name="Picture 2" descr="Free Icon | Cloud computing">
            <a:extLst>
              <a:ext uri="{FF2B5EF4-FFF2-40B4-BE49-F238E27FC236}">
                <a16:creationId xmlns:a16="http://schemas.microsoft.com/office/drawing/2014/main" id="{2861CF86-FED8-43FA-8ACC-14E7FC153A0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1375898" y="1147959"/>
            <a:ext cx="621920" cy="62192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
            <a:extLst>
              <a:ext uri="{FF2B5EF4-FFF2-40B4-BE49-F238E27FC236}">
                <a16:creationId xmlns:a16="http://schemas.microsoft.com/office/drawing/2014/main" id="{FE67593A-35C5-4CFE-B809-60E6D8E3DD43}"/>
              </a:ext>
            </a:extLst>
          </p:cNvPr>
          <p:cNvSpPr>
            <a:spLocks noGrp="1"/>
          </p:cNvSpPr>
          <p:nvPr>
            <p:ph type="sldNum" sz="quarter" idx="12"/>
          </p:nvPr>
        </p:nvSpPr>
        <p:spPr>
          <a:xfrm>
            <a:off x="0" y="649287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23</a:t>
            </a:fld>
            <a:endParaRPr lang="en-US" dirty="0"/>
          </a:p>
        </p:txBody>
      </p:sp>
      <p:sp>
        <p:nvSpPr>
          <p:cNvPr id="17" name="TextBox 16">
            <a:extLst>
              <a:ext uri="{FF2B5EF4-FFF2-40B4-BE49-F238E27FC236}">
                <a16:creationId xmlns:a16="http://schemas.microsoft.com/office/drawing/2014/main" id="{83273C92-CA01-44F9-9164-59A73BB1063C}"/>
              </a:ext>
            </a:extLst>
          </p:cNvPr>
          <p:cNvSpPr txBox="1"/>
          <p:nvPr/>
        </p:nvSpPr>
        <p:spPr>
          <a:xfrm>
            <a:off x="961903" y="6581001"/>
            <a:ext cx="10268193" cy="276999"/>
          </a:xfrm>
          <a:prstGeom prst="rect">
            <a:avLst/>
          </a:prstGeom>
          <a:noFill/>
        </p:spPr>
        <p:txBody>
          <a:bodyPr wrap="square" rtlCol="0">
            <a:spAutoFit/>
          </a:bodyPr>
          <a:lstStyle/>
          <a:p>
            <a:r>
              <a:rPr lang="en-US" sz="1200" b="1" dirty="0"/>
              <a:t>Platforms involved</a:t>
            </a:r>
            <a:r>
              <a:rPr lang="en-US" sz="1200" dirty="0"/>
              <a:t>:  Cloud Modernization, Database Migration, Application Migration</a:t>
            </a:r>
          </a:p>
        </p:txBody>
      </p:sp>
    </p:spTree>
    <p:extLst>
      <p:ext uri="{BB962C8B-B14F-4D97-AF65-F5344CB8AC3E}">
        <p14:creationId xmlns:p14="http://schemas.microsoft.com/office/powerpoint/2010/main" val="3941539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81439" y="14161"/>
            <a:ext cx="9605296"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Cloud Modernization Platform </a:t>
            </a:r>
          </a:p>
        </p:txBody>
      </p:sp>
      <p:sp>
        <p:nvSpPr>
          <p:cNvPr id="11" name="Rectangle 10">
            <a:extLst>
              <a:ext uri="{FF2B5EF4-FFF2-40B4-BE49-F238E27FC236}">
                <a16:creationId xmlns:a16="http://schemas.microsoft.com/office/drawing/2014/main" id="{CA5EBC04-C931-4907-9DE8-338D45A079C9}"/>
              </a:ext>
            </a:extLst>
          </p:cNvPr>
          <p:cNvSpPr/>
          <p:nvPr/>
        </p:nvSpPr>
        <p:spPr>
          <a:xfrm>
            <a:off x="1925711" y="562398"/>
            <a:ext cx="10266288" cy="4878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4" name="Rectangle 13">
            <a:extLst>
              <a:ext uri="{FF2B5EF4-FFF2-40B4-BE49-F238E27FC236}">
                <a16:creationId xmlns:a16="http://schemas.microsoft.com/office/drawing/2014/main" id="{771478B2-DACD-44E7-9133-BDC0A899F80F}"/>
              </a:ext>
            </a:extLst>
          </p:cNvPr>
          <p:cNvSpPr/>
          <p:nvPr/>
        </p:nvSpPr>
        <p:spPr>
          <a:xfrm>
            <a:off x="-10160" y="562399"/>
            <a:ext cx="1935870" cy="506143"/>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5" name="Rectangle 14">
            <a:extLst>
              <a:ext uri="{FF2B5EF4-FFF2-40B4-BE49-F238E27FC236}">
                <a16:creationId xmlns:a16="http://schemas.microsoft.com/office/drawing/2014/main" id="{3A5B58E0-5E72-4934-A088-09A857885C8C}"/>
              </a:ext>
            </a:extLst>
          </p:cNvPr>
          <p:cNvSpPr/>
          <p:nvPr/>
        </p:nvSpPr>
        <p:spPr>
          <a:xfrm>
            <a:off x="-10160" y="1708792"/>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19" name="TextBox 18">
            <a:extLst>
              <a:ext uri="{FF2B5EF4-FFF2-40B4-BE49-F238E27FC236}">
                <a16:creationId xmlns:a16="http://schemas.microsoft.com/office/drawing/2014/main" id="{AD0964D6-6058-4508-BFE0-1ACB330510ED}"/>
              </a:ext>
            </a:extLst>
          </p:cNvPr>
          <p:cNvSpPr txBox="1"/>
          <p:nvPr/>
        </p:nvSpPr>
        <p:spPr>
          <a:xfrm>
            <a:off x="2039179" y="696684"/>
            <a:ext cx="9885705" cy="215444"/>
          </a:xfrm>
          <a:prstGeom prst="rect">
            <a:avLst/>
          </a:prstGeom>
          <a:noFill/>
        </p:spPr>
        <p:txBody>
          <a:bodyPr wrap="square" lIns="0" tIns="0" rIns="0" bIns="0" rtlCol="0">
            <a:spAutoFit/>
          </a:bodyPr>
          <a:lstStyle/>
          <a:p>
            <a:pPr>
              <a:spcBef>
                <a:spcPts val="800"/>
              </a:spcBef>
              <a:spcAft>
                <a:spcPts val="800"/>
              </a:spcAft>
            </a:pPr>
            <a:r>
              <a:rPr lang="en-US" sz="1400" dirty="0">
                <a:cs typeface="Arial" panose="020B0604020202020204" pitchFamily="34" charset="0"/>
              </a:rPr>
              <a:t>Accelerate cloud migration &amp; modernization with ready-to-use solutions for multiple patterns &amp; cloud providers.</a:t>
            </a:r>
          </a:p>
        </p:txBody>
      </p:sp>
      <p:sp>
        <p:nvSpPr>
          <p:cNvPr id="25" name="Rectangle 24">
            <a:extLst>
              <a:ext uri="{FF2B5EF4-FFF2-40B4-BE49-F238E27FC236}">
                <a16:creationId xmlns:a16="http://schemas.microsoft.com/office/drawing/2014/main" id="{1E7D283F-6344-49EC-BBE9-482FE67337E2}"/>
              </a:ext>
            </a:extLst>
          </p:cNvPr>
          <p:cNvSpPr/>
          <p:nvPr/>
        </p:nvSpPr>
        <p:spPr>
          <a:xfrm>
            <a:off x="2120445" y="2221330"/>
            <a:ext cx="1187576" cy="307777"/>
          </a:xfrm>
          <a:prstGeom prst="rect">
            <a:avLst/>
          </a:prstGeom>
        </p:spPr>
        <p:txBody>
          <a:bodyPr wrap="square">
            <a:spAutoFit/>
          </a:bodyPr>
          <a:lstStyle/>
          <a:p>
            <a:r>
              <a:rPr lang="en-US" sz="1400" b="1" dirty="0"/>
              <a:t>ASSESSMENT</a:t>
            </a:r>
          </a:p>
        </p:txBody>
      </p:sp>
      <p:sp>
        <p:nvSpPr>
          <p:cNvPr id="26" name="Rectangle 25">
            <a:extLst>
              <a:ext uri="{FF2B5EF4-FFF2-40B4-BE49-F238E27FC236}">
                <a16:creationId xmlns:a16="http://schemas.microsoft.com/office/drawing/2014/main" id="{D2D93DB6-95A4-40CF-A39F-C817DA497CFB}"/>
              </a:ext>
            </a:extLst>
          </p:cNvPr>
          <p:cNvSpPr/>
          <p:nvPr/>
        </p:nvSpPr>
        <p:spPr>
          <a:xfrm>
            <a:off x="2120445" y="2996865"/>
            <a:ext cx="1222714" cy="523220"/>
          </a:xfrm>
          <a:prstGeom prst="rect">
            <a:avLst/>
          </a:prstGeom>
        </p:spPr>
        <p:txBody>
          <a:bodyPr wrap="square">
            <a:spAutoFit/>
          </a:bodyPr>
          <a:lstStyle/>
          <a:p>
            <a:r>
              <a:rPr lang="en-US" sz="1400" b="1" dirty="0"/>
              <a:t>UPGRADE &amp; MIGRATION</a:t>
            </a:r>
          </a:p>
        </p:txBody>
      </p:sp>
      <p:sp>
        <p:nvSpPr>
          <p:cNvPr id="27" name="Rectangle 26">
            <a:extLst>
              <a:ext uri="{FF2B5EF4-FFF2-40B4-BE49-F238E27FC236}">
                <a16:creationId xmlns:a16="http://schemas.microsoft.com/office/drawing/2014/main" id="{C18777E8-4EDB-484D-A6D2-A0FC09103DE3}"/>
              </a:ext>
            </a:extLst>
          </p:cNvPr>
          <p:cNvSpPr/>
          <p:nvPr/>
        </p:nvSpPr>
        <p:spPr>
          <a:xfrm>
            <a:off x="2120445" y="4350108"/>
            <a:ext cx="1400396" cy="954107"/>
          </a:xfrm>
          <a:prstGeom prst="rect">
            <a:avLst/>
          </a:prstGeom>
        </p:spPr>
        <p:txBody>
          <a:bodyPr wrap="square">
            <a:spAutoFit/>
          </a:bodyPr>
          <a:lstStyle/>
          <a:p>
            <a:pPr lvl="0">
              <a:defRPr/>
            </a:pPr>
            <a:r>
              <a:rPr lang="en-US" sz="1400" b="1" dirty="0"/>
              <a:t>CLOUD NATIVE -</a:t>
            </a:r>
          </a:p>
          <a:p>
            <a:pPr lvl="0">
              <a:defRPr/>
            </a:pPr>
            <a:r>
              <a:rPr lang="en-US" sz="1400" b="1" dirty="0"/>
              <a:t>CONTAINERS, PAAS &amp; SERVERLESS</a:t>
            </a:r>
          </a:p>
        </p:txBody>
      </p:sp>
      <p:sp>
        <p:nvSpPr>
          <p:cNvPr id="28" name="Rectangle 27">
            <a:extLst>
              <a:ext uri="{FF2B5EF4-FFF2-40B4-BE49-F238E27FC236}">
                <a16:creationId xmlns:a16="http://schemas.microsoft.com/office/drawing/2014/main" id="{021041C3-9E90-4A91-9A8D-12DE2FBBAEAC}"/>
              </a:ext>
            </a:extLst>
          </p:cNvPr>
          <p:cNvSpPr/>
          <p:nvPr/>
        </p:nvSpPr>
        <p:spPr>
          <a:xfrm>
            <a:off x="2120445" y="5940456"/>
            <a:ext cx="1540036" cy="523220"/>
          </a:xfrm>
          <a:prstGeom prst="rect">
            <a:avLst/>
          </a:prstGeom>
        </p:spPr>
        <p:txBody>
          <a:bodyPr wrap="square">
            <a:spAutoFit/>
          </a:bodyPr>
          <a:lstStyle/>
          <a:p>
            <a:r>
              <a:rPr lang="en-US" sz="1400" b="1" dirty="0"/>
              <a:t>CLOUD SERVICE PROVIDERS</a:t>
            </a:r>
          </a:p>
        </p:txBody>
      </p:sp>
      <p:sp>
        <p:nvSpPr>
          <p:cNvPr id="29" name="Rectangle 28">
            <a:extLst>
              <a:ext uri="{FF2B5EF4-FFF2-40B4-BE49-F238E27FC236}">
                <a16:creationId xmlns:a16="http://schemas.microsoft.com/office/drawing/2014/main" id="{706C810F-72BE-44D4-9725-9812995A2084}"/>
              </a:ext>
            </a:extLst>
          </p:cNvPr>
          <p:cNvSpPr/>
          <p:nvPr/>
        </p:nvSpPr>
        <p:spPr>
          <a:xfrm>
            <a:off x="3526284" y="1970074"/>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Discovery*</a:t>
            </a:r>
          </a:p>
        </p:txBody>
      </p:sp>
      <p:sp>
        <p:nvSpPr>
          <p:cNvPr id="31" name="Rectangle 30">
            <a:extLst>
              <a:ext uri="{FF2B5EF4-FFF2-40B4-BE49-F238E27FC236}">
                <a16:creationId xmlns:a16="http://schemas.microsoft.com/office/drawing/2014/main" id="{D5761FA6-BA69-487A-BCE7-64B1266FEE87}"/>
              </a:ext>
            </a:extLst>
          </p:cNvPr>
          <p:cNvSpPr/>
          <p:nvPr/>
        </p:nvSpPr>
        <p:spPr>
          <a:xfrm>
            <a:off x="3526284" y="3142231"/>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Prog Lang / Framework Upgrades (JDK,PHP)</a:t>
            </a:r>
          </a:p>
        </p:txBody>
      </p:sp>
      <p:sp>
        <p:nvSpPr>
          <p:cNvPr id="32" name="Rectangle 31">
            <a:extLst>
              <a:ext uri="{FF2B5EF4-FFF2-40B4-BE49-F238E27FC236}">
                <a16:creationId xmlns:a16="http://schemas.microsoft.com/office/drawing/2014/main" id="{B2C5BF1D-B054-4EFF-A394-2A5366BAFFC0}"/>
              </a:ext>
            </a:extLst>
          </p:cNvPr>
          <p:cNvSpPr/>
          <p:nvPr/>
        </p:nvSpPr>
        <p:spPr>
          <a:xfrm>
            <a:off x="6926735" y="3140689"/>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OS Upgrades</a:t>
            </a: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-HP- RHEL Shell Scripts</a:t>
            </a:r>
          </a:p>
        </p:txBody>
      </p:sp>
      <p:sp>
        <p:nvSpPr>
          <p:cNvPr id="42" name="Rectangle 41">
            <a:extLst>
              <a:ext uri="{FF2B5EF4-FFF2-40B4-BE49-F238E27FC236}">
                <a16:creationId xmlns:a16="http://schemas.microsoft.com/office/drawing/2014/main" id="{AD328499-AF04-4247-9184-F5D874482AC4}"/>
              </a:ext>
            </a:extLst>
          </p:cNvPr>
          <p:cNvSpPr/>
          <p:nvPr/>
        </p:nvSpPr>
        <p:spPr>
          <a:xfrm>
            <a:off x="6911711" y="4401317"/>
            <a:ext cx="164499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Azure App Service </a:t>
            </a:r>
            <a:r>
              <a:rPr lang="en-US" sz="1100">
                <a:solidFill>
                  <a:srgbClr val="000000"/>
                </a:solidFill>
                <a:latin typeface="Arial" panose="020B0604020202020204" pitchFamily="34" charset="0"/>
                <a:cs typeface="Arial" panose="020B0604020202020204" pitchFamily="34" charset="0"/>
                <a:sym typeface="Calibri"/>
              </a:rPr>
              <a:t>– Provision </a:t>
            </a:r>
            <a:r>
              <a:rPr lang="en-US" sz="1100" dirty="0">
                <a:solidFill>
                  <a:srgbClr val="000000"/>
                </a:solidFill>
                <a:latin typeface="Arial" panose="020B0604020202020204" pitchFamily="34" charset="0"/>
                <a:cs typeface="Arial" panose="020B0604020202020204" pitchFamily="34" charset="0"/>
                <a:sym typeface="Calibri"/>
              </a:rPr>
              <a:t>and Deploy</a:t>
            </a:r>
          </a:p>
        </p:txBody>
      </p:sp>
      <p:sp>
        <p:nvSpPr>
          <p:cNvPr id="43" name="Rectangle 42">
            <a:extLst>
              <a:ext uri="{FF2B5EF4-FFF2-40B4-BE49-F238E27FC236}">
                <a16:creationId xmlns:a16="http://schemas.microsoft.com/office/drawing/2014/main" id="{343471EF-DACC-4531-B9C4-13FB8B077A42}"/>
              </a:ext>
            </a:extLst>
          </p:cNvPr>
          <p:cNvSpPr/>
          <p:nvPr/>
        </p:nvSpPr>
        <p:spPr>
          <a:xfrm>
            <a:off x="5237270" y="4893267"/>
            <a:ext cx="3319429"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Serverless – TCO calculator, template provision and deploy</a:t>
            </a:r>
          </a:p>
        </p:txBody>
      </p:sp>
      <p:sp>
        <p:nvSpPr>
          <p:cNvPr id="50" name="Rectangle 49">
            <a:extLst>
              <a:ext uri="{FF2B5EF4-FFF2-40B4-BE49-F238E27FC236}">
                <a16:creationId xmlns:a16="http://schemas.microsoft.com/office/drawing/2014/main" id="{A916304C-AABC-42BE-95D1-13BA84B4D703}"/>
              </a:ext>
            </a:extLst>
          </p:cNvPr>
          <p:cNvSpPr/>
          <p:nvPr/>
        </p:nvSpPr>
        <p:spPr>
          <a:xfrm>
            <a:off x="5219653" y="1970074"/>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Disposition</a:t>
            </a:r>
          </a:p>
        </p:txBody>
      </p:sp>
      <p:sp>
        <p:nvSpPr>
          <p:cNvPr id="46" name="Rectangle 45">
            <a:extLst>
              <a:ext uri="{FF2B5EF4-FFF2-40B4-BE49-F238E27FC236}">
                <a16:creationId xmlns:a16="http://schemas.microsoft.com/office/drawing/2014/main" id="{7C903F8C-1D7A-4B61-9FC9-C662CEDCD89F}"/>
              </a:ext>
            </a:extLst>
          </p:cNvPr>
          <p:cNvSpPr/>
          <p:nvPr/>
        </p:nvSpPr>
        <p:spPr>
          <a:xfrm>
            <a:off x="10270728" y="1970074"/>
            <a:ext cx="1281027" cy="365760"/>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affinity View</a:t>
            </a:r>
          </a:p>
        </p:txBody>
      </p:sp>
      <p:sp>
        <p:nvSpPr>
          <p:cNvPr id="56" name="Rectangle 55">
            <a:extLst>
              <a:ext uri="{FF2B5EF4-FFF2-40B4-BE49-F238E27FC236}">
                <a16:creationId xmlns:a16="http://schemas.microsoft.com/office/drawing/2014/main" id="{43821C29-B556-40B5-B6F4-971D43FA7618}"/>
              </a:ext>
            </a:extLst>
          </p:cNvPr>
          <p:cNvSpPr/>
          <p:nvPr/>
        </p:nvSpPr>
        <p:spPr>
          <a:xfrm>
            <a:off x="6911710" y="1970074"/>
            <a:ext cx="1660941" cy="365760"/>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Readiness Index*</a:t>
            </a:r>
          </a:p>
        </p:txBody>
      </p:sp>
      <p:sp>
        <p:nvSpPr>
          <p:cNvPr id="58" name="Rectangle 57">
            <a:extLst>
              <a:ext uri="{FF2B5EF4-FFF2-40B4-BE49-F238E27FC236}">
                <a16:creationId xmlns:a16="http://schemas.microsoft.com/office/drawing/2014/main" id="{1BDFFFC5-82FD-4CCA-ACFA-6CA48974E6F9}"/>
              </a:ext>
            </a:extLst>
          </p:cNvPr>
          <p:cNvSpPr/>
          <p:nvPr/>
        </p:nvSpPr>
        <p:spPr>
          <a:xfrm>
            <a:off x="5247313" y="3140689"/>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latin typeface="Arial" panose="020B0604020202020204" pitchFamily="34" charset="0"/>
                <a:cs typeface="Arial" panose="020B0604020202020204" pitchFamily="34" charset="0"/>
                <a:sym typeface="Calibri"/>
              </a:rPr>
              <a:t>Database Migration (Vertical/Horizontal)</a:t>
            </a:r>
          </a:p>
        </p:txBody>
      </p:sp>
      <p:sp>
        <p:nvSpPr>
          <p:cNvPr id="57" name="TextBox 56">
            <a:extLst>
              <a:ext uri="{FF2B5EF4-FFF2-40B4-BE49-F238E27FC236}">
                <a16:creationId xmlns:a16="http://schemas.microsoft.com/office/drawing/2014/main" id="{938B7349-A4A8-4449-A467-BC0ED29415DA}"/>
              </a:ext>
            </a:extLst>
          </p:cNvPr>
          <p:cNvSpPr txBox="1"/>
          <p:nvPr/>
        </p:nvSpPr>
        <p:spPr>
          <a:xfrm>
            <a:off x="5182837" y="1561159"/>
            <a:ext cx="1300807" cy="369332"/>
          </a:xfrm>
          <a:prstGeom prst="rect">
            <a:avLst/>
          </a:prstGeom>
          <a:noFill/>
        </p:spPr>
        <p:txBody>
          <a:bodyPr wrap="square" rtlCol="0">
            <a:spAutoFit/>
          </a:bodyPr>
          <a:lstStyle/>
          <a:p>
            <a:r>
              <a:rPr lang="en-US" b="1" dirty="0"/>
              <a:t>Existing</a:t>
            </a:r>
          </a:p>
        </p:txBody>
      </p:sp>
      <p:sp>
        <p:nvSpPr>
          <p:cNvPr id="59" name="TextBox 58">
            <a:extLst>
              <a:ext uri="{FF2B5EF4-FFF2-40B4-BE49-F238E27FC236}">
                <a16:creationId xmlns:a16="http://schemas.microsoft.com/office/drawing/2014/main" id="{C73AA557-A220-466D-8531-EDAFC7337A0E}"/>
              </a:ext>
            </a:extLst>
          </p:cNvPr>
          <p:cNvSpPr txBox="1"/>
          <p:nvPr/>
        </p:nvSpPr>
        <p:spPr>
          <a:xfrm>
            <a:off x="9404248" y="1572632"/>
            <a:ext cx="1300807" cy="369332"/>
          </a:xfrm>
          <a:prstGeom prst="rect">
            <a:avLst/>
          </a:prstGeom>
          <a:noFill/>
        </p:spPr>
        <p:txBody>
          <a:bodyPr wrap="square" rtlCol="0">
            <a:spAutoFit/>
          </a:bodyPr>
          <a:lstStyle/>
          <a:p>
            <a:r>
              <a:rPr lang="en-US" b="1" dirty="0"/>
              <a:t>Upcoming</a:t>
            </a:r>
          </a:p>
        </p:txBody>
      </p:sp>
      <p:sp>
        <p:nvSpPr>
          <p:cNvPr id="75" name="Rectangle 74">
            <a:extLst>
              <a:ext uri="{FF2B5EF4-FFF2-40B4-BE49-F238E27FC236}">
                <a16:creationId xmlns:a16="http://schemas.microsoft.com/office/drawing/2014/main" id="{CA0E4685-703A-4CE8-9CEB-70CF3C5AA0A0}"/>
              </a:ext>
            </a:extLst>
          </p:cNvPr>
          <p:cNvSpPr/>
          <p:nvPr/>
        </p:nvSpPr>
        <p:spPr>
          <a:xfrm>
            <a:off x="3530364" y="4401317"/>
            <a:ext cx="1645921"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App containerization</a:t>
            </a:r>
          </a:p>
          <a:p>
            <a:pPr algn="ctr" defTabSz="609555" hangingPunct="0"/>
            <a:r>
              <a:rPr lang="en-US" sz="900" dirty="0">
                <a:solidFill>
                  <a:srgbClr val="000000"/>
                </a:solidFill>
                <a:latin typeface="Arial" panose="020B0604020202020204" pitchFamily="34" charset="0"/>
                <a:cs typeface="Arial" panose="020B0604020202020204" pitchFamily="34" charset="0"/>
                <a:sym typeface="Calibri"/>
              </a:rPr>
              <a:t>ECS, EKS, AKS &amp; GKE</a:t>
            </a:r>
          </a:p>
        </p:txBody>
      </p:sp>
      <p:sp>
        <p:nvSpPr>
          <p:cNvPr id="55" name="Rectangle 54">
            <a:extLst>
              <a:ext uri="{FF2B5EF4-FFF2-40B4-BE49-F238E27FC236}">
                <a16:creationId xmlns:a16="http://schemas.microsoft.com/office/drawing/2014/main" id="{C20BF5F3-B788-4148-B08F-C70D4FC43422}"/>
              </a:ext>
            </a:extLst>
          </p:cNvPr>
          <p:cNvSpPr/>
          <p:nvPr/>
        </p:nvSpPr>
        <p:spPr>
          <a:xfrm>
            <a:off x="5229178" y="4401317"/>
            <a:ext cx="1636389"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AWS Elastic Beanstalk - Provision and Deploy</a:t>
            </a: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4294967295"/>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24</a:t>
            </a:fld>
            <a:endParaRPr lang="en-US" dirty="0"/>
          </a:p>
        </p:txBody>
      </p:sp>
      <p:sp>
        <p:nvSpPr>
          <p:cNvPr id="64" name="Rectangle 63">
            <a:extLst>
              <a:ext uri="{FF2B5EF4-FFF2-40B4-BE49-F238E27FC236}">
                <a16:creationId xmlns:a16="http://schemas.microsoft.com/office/drawing/2014/main" id="{68D45717-0CE4-47E9-995B-6BEF4DB08128}"/>
              </a:ext>
            </a:extLst>
          </p:cNvPr>
          <p:cNvSpPr/>
          <p:nvPr/>
        </p:nvSpPr>
        <p:spPr>
          <a:xfrm>
            <a:off x="8770083" y="4401317"/>
            <a:ext cx="2742477" cy="379102"/>
          </a:xfrm>
          <a:prstGeom prst="rect">
            <a:avLst/>
          </a:prstGeom>
          <a:noFill/>
          <a:ln w="9525" cap="flat">
            <a:solidFill>
              <a:schemeClr val="accent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Setup for Cloud Native App Architecture Patterns</a:t>
            </a:r>
          </a:p>
        </p:txBody>
      </p:sp>
      <p:cxnSp>
        <p:nvCxnSpPr>
          <p:cNvPr id="6" name="Straight Connector 5">
            <a:extLst>
              <a:ext uri="{FF2B5EF4-FFF2-40B4-BE49-F238E27FC236}">
                <a16:creationId xmlns:a16="http://schemas.microsoft.com/office/drawing/2014/main" id="{917086B5-75EE-495A-AF31-C6F3D4AF60CC}"/>
              </a:ext>
            </a:extLst>
          </p:cNvPr>
          <p:cNvCxnSpPr/>
          <p:nvPr/>
        </p:nvCxnSpPr>
        <p:spPr>
          <a:xfrm>
            <a:off x="2214140" y="2881670"/>
            <a:ext cx="93268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BB8AAC-1E8F-4937-823A-DA054A23D89E}"/>
              </a:ext>
            </a:extLst>
          </p:cNvPr>
          <p:cNvCxnSpPr/>
          <p:nvPr/>
        </p:nvCxnSpPr>
        <p:spPr>
          <a:xfrm>
            <a:off x="2214140" y="3687056"/>
            <a:ext cx="93268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00C033-ABA4-475F-A37F-CB48A32A150D}"/>
              </a:ext>
            </a:extLst>
          </p:cNvPr>
          <p:cNvCxnSpPr/>
          <p:nvPr/>
        </p:nvCxnSpPr>
        <p:spPr>
          <a:xfrm>
            <a:off x="2214140" y="5371177"/>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0E9A2EF-025A-4A4D-BF68-888E562E10C9}"/>
              </a:ext>
            </a:extLst>
          </p:cNvPr>
          <p:cNvCxnSpPr/>
          <p:nvPr/>
        </p:nvCxnSpPr>
        <p:spPr>
          <a:xfrm>
            <a:off x="2263295" y="6468813"/>
            <a:ext cx="93268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90DE5D-4675-4DA0-BFC0-E6AA09C68AA3}"/>
              </a:ext>
            </a:extLst>
          </p:cNvPr>
          <p:cNvCxnSpPr>
            <a:cxnSpLocks/>
          </p:cNvCxnSpPr>
          <p:nvPr/>
        </p:nvCxnSpPr>
        <p:spPr>
          <a:xfrm>
            <a:off x="8708537" y="1903232"/>
            <a:ext cx="0" cy="403213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9032EE8-89A9-4D9C-9B77-C34C2D0F9DF2}"/>
              </a:ext>
            </a:extLst>
          </p:cNvPr>
          <p:cNvCxnSpPr/>
          <p:nvPr/>
        </p:nvCxnSpPr>
        <p:spPr>
          <a:xfrm>
            <a:off x="2214140" y="1902005"/>
            <a:ext cx="93268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E8C6E0F-B418-4FF5-B3D7-53A387391327}"/>
              </a:ext>
            </a:extLst>
          </p:cNvPr>
          <p:cNvSpPr/>
          <p:nvPr/>
        </p:nvSpPr>
        <p:spPr>
          <a:xfrm>
            <a:off x="8788497" y="3142231"/>
            <a:ext cx="1336281" cy="365760"/>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Framework Version </a:t>
            </a: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 Upgrades</a:t>
            </a:r>
          </a:p>
        </p:txBody>
      </p:sp>
      <p:sp>
        <p:nvSpPr>
          <p:cNvPr id="65" name="Rectangle 64">
            <a:extLst>
              <a:ext uri="{FF2B5EF4-FFF2-40B4-BE49-F238E27FC236}">
                <a16:creationId xmlns:a16="http://schemas.microsoft.com/office/drawing/2014/main" id="{EFE89CCE-52A2-48AD-8DDA-657925E6C39F}"/>
              </a:ext>
            </a:extLst>
          </p:cNvPr>
          <p:cNvSpPr/>
          <p:nvPr/>
        </p:nvSpPr>
        <p:spPr>
          <a:xfrm>
            <a:off x="8770083" y="4882506"/>
            <a:ext cx="2742472" cy="365760"/>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Support for Container on CSP PaaS</a:t>
            </a:r>
          </a:p>
        </p:txBody>
      </p:sp>
      <p:sp>
        <p:nvSpPr>
          <p:cNvPr id="68" name="Rectangle 67">
            <a:extLst>
              <a:ext uri="{FF2B5EF4-FFF2-40B4-BE49-F238E27FC236}">
                <a16:creationId xmlns:a16="http://schemas.microsoft.com/office/drawing/2014/main" id="{DE56D389-A308-42B2-9BA5-EFC8E18B6301}"/>
              </a:ext>
            </a:extLst>
          </p:cNvPr>
          <p:cNvSpPr/>
          <p:nvPr/>
        </p:nvSpPr>
        <p:spPr>
          <a:xfrm>
            <a:off x="3522755" y="2435221"/>
            <a:ext cx="164592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Foundation Assessment</a:t>
            </a:r>
          </a:p>
        </p:txBody>
      </p:sp>
      <p:sp>
        <p:nvSpPr>
          <p:cNvPr id="69" name="Rectangle 68">
            <a:extLst>
              <a:ext uri="{FF2B5EF4-FFF2-40B4-BE49-F238E27FC236}">
                <a16:creationId xmlns:a16="http://schemas.microsoft.com/office/drawing/2014/main" id="{07131F28-7B5E-4825-B834-C8AE58E1827D}"/>
              </a:ext>
            </a:extLst>
          </p:cNvPr>
          <p:cNvSpPr/>
          <p:nvPr/>
        </p:nvSpPr>
        <p:spPr>
          <a:xfrm>
            <a:off x="5202722" y="2435221"/>
            <a:ext cx="1662851"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PaaS and Container suitability check</a:t>
            </a:r>
          </a:p>
        </p:txBody>
      </p:sp>
      <p:sp>
        <p:nvSpPr>
          <p:cNvPr id="70" name="Rectangle 69">
            <a:extLst>
              <a:ext uri="{FF2B5EF4-FFF2-40B4-BE49-F238E27FC236}">
                <a16:creationId xmlns:a16="http://schemas.microsoft.com/office/drawing/2014/main" id="{4BDBA0AA-85F7-47F2-83B1-0867EA9D0C79}"/>
              </a:ext>
            </a:extLst>
          </p:cNvPr>
          <p:cNvSpPr/>
          <p:nvPr/>
        </p:nvSpPr>
        <p:spPr>
          <a:xfrm>
            <a:off x="6911710" y="2435221"/>
            <a:ext cx="1660943"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Recommendation Report</a:t>
            </a:r>
          </a:p>
        </p:txBody>
      </p:sp>
      <p:sp>
        <p:nvSpPr>
          <p:cNvPr id="90" name="Rectangle 89">
            <a:extLst>
              <a:ext uri="{FF2B5EF4-FFF2-40B4-BE49-F238E27FC236}">
                <a16:creationId xmlns:a16="http://schemas.microsoft.com/office/drawing/2014/main" id="{51390ABF-4C82-4C8C-AAAE-4DA99BBB34F8}"/>
              </a:ext>
            </a:extLst>
          </p:cNvPr>
          <p:cNvSpPr/>
          <p:nvPr/>
        </p:nvSpPr>
        <p:spPr>
          <a:xfrm>
            <a:off x="8759871" y="1970073"/>
            <a:ext cx="1471668" cy="378147"/>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Enhance &amp; Integrate ROI Calculator</a:t>
            </a:r>
          </a:p>
        </p:txBody>
      </p:sp>
      <p:sp>
        <p:nvSpPr>
          <p:cNvPr id="93" name="Rectangle 92">
            <a:extLst>
              <a:ext uri="{FF2B5EF4-FFF2-40B4-BE49-F238E27FC236}">
                <a16:creationId xmlns:a16="http://schemas.microsoft.com/office/drawing/2014/main" id="{C2B74568-4B65-4D06-B5AC-133C2A433CC8}"/>
              </a:ext>
            </a:extLst>
          </p:cNvPr>
          <p:cNvSpPr/>
          <p:nvPr/>
        </p:nvSpPr>
        <p:spPr>
          <a:xfrm>
            <a:off x="3520841" y="4893267"/>
            <a:ext cx="165544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Container Image Scanning*</a:t>
            </a:r>
          </a:p>
        </p:txBody>
      </p:sp>
      <p:sp>
        <p:nvSpPr>
          <p:cNvPr id="52" name="Rectangle 51">
            <a:extLst>
              <a:ext uri="{FF2B5EF4-FFF2-40B4-BE49-F238E27FC236}">
                <a16:creationId xmlns:a16="http://schemas.microsoft.com/office/drawing/2014/main" id="{38027166-C3FF-4AAE-ACD8-DA941BE13F1F}"/>
              </a:ext>
            </a:extLst>
          </p:cNvPr>
          <p:cNvSpPr/>
          <p:nvPr/>
        </p:nvSpPr>
        <p:spPr>
          <a:xfrm>
            <a:off x="-10160" y="1156150"/>
            <a:ext cx="1925711" cy="450580"/>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dirty="0"/>
              <a:t>Modernization Paths</a:t>
            </a:r>
          </a:p>
        </p:txBody>
      </p:sp>
      <p:sp>
        <p:nvSpPr>
          <p:cNvPr id="54" name="Rectangle 53">
            <a:extLst>
              <a:ext uri="{FF2B5EF4-FFF2-40B4-BE49-F238E27FC236}">
                <a16:creationId xmlns:a16="http://schemas.microsoft.com/office/drawing/2014/main" id="{DCC2B2FA-623F-4DAF-983A-C0ABC72F489C}"/>
              </a:ext>
            </a:extLst>
          </p:cNvPr>
          <p:cNvSpPr/>
          <p:nvPr/>
        </p:nvSpPr>
        <p:spPr>
          <a:xfrm>
            <a:off x="1915551" y="1156150"/>
            <a:ext cx="10266289" cy="44812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61" name="Rectangle 60">
            <a:extLst>
              <a:ext uri="{FF2B5EF4-FFF2-40B4-BE49-F238E27FC236}">
                <a16:creationId xmlns:a16="http://schemas.microsoft.com/office/drawing/2014/main" id="{20D3E7AA-549E-44BC-B37C-0CC201FDA914}"/>
              </a:ext>
            </a:extLst>
          </p:cNvPr>
          <p:cNvSpPr/>
          <p:nvPr/>
        </p:nvSpPr>
        <p:spPr>
          <a:xfrm>
            <a:off x="3837031" y="1193680"/>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Replatform to OS platforms</a:t>
            </a:r>
          </a:p>
        </p:txBody>
      </p:sp>
      <p:sp>
        <p:nvSpPr>
          <p:cNvPr id="66" name="Rectangle 65">
            <a:extLst>
              <a:ext uri="{FF2B5EF4-FFF2-40B4-BE49-F238E27FC236}">
                <a16:creationId xmlns:a16="http://schemas.microsoft.com/office/drawing/2014/main" id="{3C82C8C0-A7E4-4507-84EE-8B562F14F8CB}"/>
              </a:ext>
            </a:extLst>
          </p:cNvPr>
          <p:cNvSpPr/>
          <p:nvPr/>
        </p:nvSpPr>
        <p:spPr>
          <a:xfrm>
            <a:off x="5955755" y="1193680"/>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Workload Containerization </a:t>
            </a:r>
          </a:p>
        </p:txBody>
      </p:sp>
      <p:sp>
        <p:nvSpPr>
          <p:cNvPr id="72" name="Rectangle 71">
            <a:extLst>
              <a:ext uri="{FF2B5EF4-FFF2-40B4-BE49-F238E27FC236}">
                <a16:creationId xmlns:a16="http://schemas.microsoft.com/office/drawing/2014/main" id="{EF0EA5A8-F40E-4043-96C8-18FE2EAEC530}"/>
              </a:ext>
            </a:extLst>
          </p:cNvPr>
          <p:cNvSpPr/>
          <p:nvPr/>
        </p:nvSpPr>
        <p:spPr>
          <a:xfrm>
            <a:off x="8074479" y="1193680"/>
            <a:ext cx="1688282"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Move Workloads into Cloud Native PaaS</a:t>
            </a:r>
          </a:p>
        </p:txBody>
      </p:sp>
      <p:sp>
        <p:nvSpPr>
          <p:cNvPr id="74" name="Rectangle 73">
            <a:extLst>
              <a:ext uri="{FF2B5EF4-FFF2-40B4-BE49-F238E27FC236}">
                <a16:creationId xmlns:a16="http://schemas.microsoft.com/office/drawing/2014/main" id="{8D0D0E3C-5572-49D2-8609-ADBCA18850E1}"/>
              </a:ext>
            </a:extLst>
          </p:cNvPr>
          <p:cNvSpPr/>
          <p:nvPr/>
        </p:nvSpPr>
        <p:spPr>
          <a:xfrm>
            <a:off x="9991907" y="1193680"/>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200" dirty="0">
                <a:solidFill>
                  <a:srgbClr val="000000"/>
                </a:solidFill>
                <a:latin typeface="Arial" panose="020B0604020202020204" pitchFamily="34" charset="0"/>
                <a:cs typeface="Arial" panose="020B0604020202020204" pitchFamily="34" charset="0"/>
                <a:sym typeface="Calibri"/>
              </a:rPr>
              <a:t>Modernize using Serverless</a:t>
            </a:r>
          </a:p>
        </p:txBody>
      </p:sp>
      <p:cxnSp>
        <p:nvCxnSpPr>
          <p:cNvPr id="116" name="Straight Connector 115">
            <a:extLst>
              <a:ext uri="{FF2B5EF4-FFF2-40B4-BE49-F238E27FC236}">
                <a16:creationId xmlns:a16="http://schemas.microsoft.com/office/drawing/2014/main" id="{E23D4CC4-4181-4121-84F8-37180B12144C}"/>
              </a:ext>
            </a:extLst>
          </p:cNvPr>
          <p:cNvCxnSpPr/>
          <p:nvPr/>
        </p:nvCxnSpPr>
        <p:spPr>
          <a:xfrm>
            <a:off x="2214140" y="5935363"/>
            <a:ext cx="93268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A3BA0ECC-1323-46EC-A09E-81BB884E4F5E}"/>
              </a:ext>
            </a:extLst>
          </p:cNvPr>
          <p:cNvSpPr/>
          <p:nvPr/>
        </p:nvSpPr>
        <p:spPr>
          <a:xfrm>
            <a:off x="2129208" y="5516644"/>
            <a:ext cx="1540036" cy="307777"/>
          </a:xfrm>
          <a:prstGeom prst="rect">
            <a:avLst/>
          </a:prstGeom>
        </p:spPr>
        <p:txBody>
          <a:bodyPr wrap="square">
            <a:spAutoFit/>
          </a:bodyPr>
          <a:lstStyle/>
          <a:p>
            <a:r>
              <a:rPr lang="en-US" sz="1400" b="1" dirty="0"/>
              <a:t>OPERATE</a:t>
            </a:r>
          </a:p>
        </p:txBody>
      </p:sp>
      <p:sp>
        <p:nvSpPr>
          <p:cNvPr id="118" name="TextBox 117">
            <a:extLst>
              <a:ext uri="{FF2B5EF4-FFF2-40B4-BE49-F238E27FC236}">
                <a16:creationId xmlns:a16="http://schemas.microsoft.com/office/drawing/2014/main" id="{F2136308-2FC6-473A-9440-6CD07C39B5F0}"/>
              </a:ext>
            </a:extLst>
          </p:cNvPr>
          <p:cNvSpPr txBox="1"/>
          <p:nvPr/>
        </p:nvSpPr>
        <p:spPr>
          <a:xfrm>
            <a:off x="8784514" y="5483749"/>
            <a:ext cx="1597048" cy="334988"/>
          </a:xfrm>
          <a:prstGeom prst="rect">
            <a:avLst/>
          </a:prstGeom>
          <a:noFill/>
          <a:ln w="9525" cap="flat">
            <a:solidFill>
              <a:srgbClr val="0070C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defPPr>
              <a:defRPr lang="en-US"/>
            </a:defPPr>
            <a:lvl1pPr algn="ctr" defTabSz="609555" hangingPunct="0">
              <a:defRPr sz="1100">
                <a:solidFill>
                  <a:srgbClr val="000000"/>
                </a:solidFill>
                <a:latin typeface="Arial" panose="020B0604020202020204" pitchFamily="34" charset="0"/>
                <a:cs typeface="Arial" panose="020B0604020202020204" pitchFamily="34" charset="0"/>
              </a:defRPr>
            </a:lvl1pPr>
          </a:lstStyle>
          <a:p>
            <a:r>
              <a:rPr lang="en-US" dirty="0"/>
              <a:t>Cloud Optimization*</a:t>
            </a:r>
          </a:p>
          <a:p>
            <a:r>
              <a:rPr lang="en-US" dirty="0"/>
              <a:t>(integrate with 3</a:t>
            </a:r>
            <a:r>
              <a:rPr lang="en-US" baseline="30000" dirty="0"/>
              <a:t>rd</a:t>
            </a:r>
            <a:r>
              <a:rPr lang="en-US" dirty="0"/>
              <a:t> party)</a:t>
            </a:r>
          </a:p>
        </p:txBody>
      </p:sp>
      <p:grpSp>
        <p:nvGrpSpPr>
          <p:cNvPr id="119" name="Group 118">
            <a:extLst>
              <a:ext uri="{FF2B5EF4-FFF2-40B4-BE49-F238E27FC236}">
                <a16:creationId xmlns:a16="http://schemas.microsoft.com/office/drawing/2014/main" id="{E794EA7C-C18A-4814-9744-AFE3DD32D616}"/>
              </a:ext>
            </a:extLst>
          </p:cNvPr>
          <p:cNvGrpSpPr/>
          <p:nvPr/>
        </p:nvGrpSpPr>
        <p:grpSpPr>
          <a:xfrm>
            <a:off x="113886" y="49797"/>
            <a:ext cx="586435" cy="486013"/>
            <a:chOff x="4189439" y="1684593"/>
            <a:chExt cx="3846908" cy="3196749"/>
          </a:xfrm>
        </p:grpSpPr>
        <p:grpSp>
          <p:nvGrpSpPr>
            <p:cNvPr id="120" name="Group 119">
              <a:extLst>
                <a:ext uri="{FF2B5EF4-FFF2-40B4-BE49-F238E27FC236}">
                  <a16:creationId xmlns:a16="http://schemas.microsoft.com/office/drawing/2014/main" id="{7126ED33-C200-499C-AE45-E31C29E5EA6D}"/>
                </a:ext>
              </a:extLst>
            </p:cNvPr>
            <p:cNvGrpSpPr/>
            <p:nvPr/>
          </p:nvGrpSpPr>
          <p:grpSpPr>
            <a:xfrm>
              <a:off x="4189439" y="1684593"/>
              <a:ext cx="3846908" cy="3196749"/>
              <a:chOff x="2870539" y="971311"/>
              <a:chExt cx="3329808" cy="2724282"/>
            </a:xfrm>
          </p:grpSpPr>
          <p:grpSp>
            <p:nvGrpSpPr>
              <p:cNvPr id="123" name="Group 122">
                <a:extLst>
                  <a:ext uri="{FF2B5EF4-FFF2-40B4-BE49-F238E27FC236}">
                    <a16:creationId xmlns:a16="http://schemas.microsoft.com/office/drawing/2014/main" id="{660F60D8-D26D-4F9C-BC42-FF26B461F11F}"/>
                  </a:ext>
                </a:extLst>
              </p:cNvPr>
              <p:cNvGrpSpPr/>
              <p:nvPr/>
            </p:nvGrpSpPr>
            <p:grpSpPr>
              <a:xfrm>
                <a:off x="2883040" y="1000182"/>
                <a:ext cx="1327506" cy="891004"/>
                <a:chOff x="2639696" y="1185025"/>
                <a:chExt cx="1327506" cy="891004"/>
              </a:xfrm>
            </p:grpSpPr>
            <p:sp>
              <p:nvSpPr>
                <p:cNvPr id="145" name="Freeform 15">
                  <a:extLst>
                    <a:ext uri="{FF2B5EF4-FFF2-40B4-BE49-F238E27FC236}">
                      <a16:creationId xmlns:a16="http://schemas.microsoft.com/office/drawing/2014/main" id="{36F98EEF-1CD7-4465-8F9A-60A5403FD6C2}"/>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6" name="Freeform 16">
                  <a:extLst>
                    <a:ext uri="{FF2B5EF4-FFF2-40B4-BE49-F238E27FC236}">
                      <a16:creationId xmlns:a16="http://schemas.microsoft.com/office/drawing/2014/main" id="{D439EA41-0C9C-43BD-8A8F-01A230B099AE}"/>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7" name="Freeform 17">
                  <a:extLst>
                    <a:ext uri="{FF2B5EF4-FFF2-40B4-BE49-F238E27FC236}">
                      <a16:creationId xmlns:a16="http://schemas.microsoft.com/office/drawing/2014/main" id="{6F8845A4-B9DF-49F3-87CB-F52AFDAF8E62}"/>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8" name="Picture 2" descr="http://mplus/sites/default/files/microsite/icondownload/Mainframe-modernization_0.png">
                  <a:extLst>
                    <a:ext uri="{FF2B5EF4-FFF2-40B4-BE49-F238E27FC236}">
                      <a16:creationId xmlns:a16="http://schemas.microsoft.com/office/drawing/2014/main" id="{3982E6C4-D5DB-4E94-8D65-28AADE6937CF}"/>
                    </a:ext>
                  </a:extLst>
                </p:cNvPr>
                <p:cNvPicPr>
                  <a:picLocks noChangeAspect="1" noChangeArrowheads="1"/>
                </p:cNvPicPr>
                <p:nvPr/>
              </p:nvPicPr>
              <p:blipFill>
                <a:blip r:embed="rId3" cstate="hq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FE290BCE-4F6B-473D-9701-D1D3FC022B6A}"/>
                  </a:ext>
                </a:extLst>
              </p:cNvPr>
              <p:cNvGrpSpPr/>
              <p:nvPr/>
            </p:nvGrpSpPr>
            <p:grpSpPr>
              <a:xfrm>
                <a:off x="4888590" y="971311"/>
                <a:ext cx="1311757" cy="922504"/>
                <a:chOff x="4954956" y="1178276"/>
                <a:chExt cx="1311757" cy="922504"/>
              </a:xfrm>
            </p:grpSpPr>
            <p:sp>
              <p:nvSpPr>
                <p:cNvPr id="142" name="Freeform 6">
                  <a:extLst>
                    <a:ext uri="{FF2B5EF4-FFF2-40B4-BE49-F238E27FC236}">
                      <a16:creationId xmlns:a16="http://schemas.microsoft.com/office/drawing/2014/main" id="{1D27C489-E6E0-4D01-94A1-EE8C865AC704}"/>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3" name="Freeform 7">
                  <a:extLst>
                    <a:ext uri="{FF2B5EF4-FFF2-40B4-BE49-F238E27FC236}">
                      <a16:creationId xmlns:a16="http://schemas.microsoft.com/office/drawing/2014/main" id="{502AA736-56EC-4C44-AC1E-DAA4436438E5}"/>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4" name="Freeform 8">
                  <a:extLst>
                    <a:ext uri="{FF2B5EF4-FFF2-40B4-BE49-F238E27FC236}">
                      <a16:creationId xmlns:a16="http://schemas.microsoft.com/office/drawing/2014/main" id="{CC66DB8E-D429-4740-84F1-D6658AD963AF}"/>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25" name="Group 124">
                <a:extLst>
                  <a:ext uri="{FF2B5EF4-FFF2-40B4-BE49-F238E27FC236}">
                    <a16:creationId xmlns:a16="http://schemas.microsoft.com/office/drawing/2014/main" id="{A52ABE25-747E-44AA-97CC-C23182537C66}"/>
                  </a:ext>
                </a:extLst>
              </p:cNvPr>
              <p:cNvGrpSpPr/>
              <p:nvPr/>
            </p:nvGrpSpPr>
            <p:grpSpPr>
              <a:xfrm>
                <a:off x="4125810" y="2383836"/>
                <a:ext cx="922504" cy="1311757"/>
                <a:chOff x="3993078" y="2598175"/>
                <a:chExt cx="922504" cy="1311757"/>
              </a:xfrm>
            </p:grpSpPr>
            <p:grpSp>
              <p:nvGrpSpPr>
                <p:cNvPr id="138" name="Group 137">
                  <a:extLst>
                    <a:ext uri="{FF2B5EF4-FFF2-40B4-BE49-F238E27FC236}">
                      <a16:creationId xmlns:a16="http://schemas.microsoft.com/office/drawing/2014/main" id="{A0AC2D6F-1013-4844-9CBD-FA856C6A8B78}"/>
                    </a:ext>
                  </a:extLst>
                </p:cNvPr>
                <p:cNvGrpSpPr/>
                <p:nvPr/>
              </p:nvGrpSpPr>
              <p:grpSpPr>
                <a:xfrm rot="17571916">
                  <a:off x="3798451" y="2792802"/>
                  <a:ext cx="1311757" cy="922504"/>
                  <a:chOff x="3620180" y="2516827"/>
                  <a:chExt cx="1791935" cy="1260194"/>
                </a:xfrm>
              </p:grpSpPr>
              <p:sp>
                <p:nvSpPr>
                  <p:cNvPr id="140" name="Freeform 13">
                    <a:extLst>
                      <a:ext uri="{FF2B5EF4-FFF2-40B4-BE49-F238E27FC236}">
                        <a16:creationId xmlns:a16="http://schemas.microsoft.com/office/drawing/2014/main" id="{F16B31D9-F7E7-4CD7-939B-DE389ABE3D1E}"/>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1" name="Freeform 14">
                    <a:extLst>
                      <a:ext uri="{FF2B5EF4-FFF2-40B4-BE49-F238E27FC236}">
                        <a16:creationId xmlns:a16="http://schemas.microsoft.com/office/drawing/2014/main" id="{714566DE-30CE-4918-9853-1C40A5AE7DE0}"/>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39" name="Picture 138" descr="A picture containing looking, computer, computer, shirt&#10;&#10;Description automatically generated">
                  <a:extLst>
                    <a:ext uri="{FF2B5EF4-FFF2-40B4-BE49-F238E27FC236}">
                      <a16:creationId xmlns:a16="http://schemas.microsoft.com/office/drawing/2014/main" id="{755F4591-BADB-4A9E-BC1F-E13285C5B477}"/>
                    </a:ext>
                  </a:extLst>
                </p:cNvPr>
                <p:cNvPicPr>
                  <a:picLocks noChangeAspect="1"/>
                </p:cNvPicPr>
                <p:nvPr/>
              </p:nvPicPr>
              <p:blipFill>
                <a:blip r:embed="rId4" cstate="hq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26" name="Group 125">
                <a:extLst>
                  <a:ext uri="{FF2B5EF4-FFF2-40B4-BE49-F238E27FC236}">
                    <a16:creationId xmlns:a16="http://schemas.microsoft.com/office/drawing/2014/main" id="{9BE1FBB3-2317-4ADF-B94B-AFA5139F0F84}"/>
                  </a:ext>
                </a:extLst>
              </p:cNvPr>
              <p:cNvGrpSpPr/>
              <p:nvPr/>
            </p:nvGrpSpPr>
            <p:grpSpPr>
              <a:xfrm>
                <a:off x="2870539" y="2006315"/>
                <a:ext cx="1311757" cy="922504"/>
                <a:chOff x="2641945" y="2213280"/>
                <a:chExt cx="1311757" cy="922504"/>
              </a:xfrm>
            </p:grpSpPr>
            <p:sp>
              <p:nvSpPr>
                <p:cNvPr id="134" name="Freeform 12">
                  <a:extLst>
                    <a:ext uri="{FF2B5EF4-FFF2-40B4-BE49-F238E27FC236}">
                      <a16:creationId xmlns:a16="http://schemas.microsoft.com/office/drawing/2014/main" id="{F5D524F7-3A3F-4C9E-B420-54F350403EDB}"/>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35" name="Group 134">
                  <a:extLst>
                    <a:ext uri="{FF2B5EF4-FFF2-40B4-BE49-F238E27FC236}">
                      <a16:creationId xmlns:a16="http://schemas.microsoft.com/office/drawing/2014/main" id="{B6FF9B65-8440-46D5-B029-39C931F8ADF9}"/>
                    </a:ext>
                  </a:extLst>
                </p:cNvPr>
                <p:cNvGrpSpPr/>
                <p:nvPr/>
              </p:nvGrpSpPr>
              <p:grpSpPr>
                <a:xfrm>
                  <a:off x="2641945" y="2213280"/>
                  <a:ext cx="1311757" cy="922504"/>
                  <a:chOff x="3620180" y="2516827"/>
                  <a:chExt cx="1791935" cy="1260194"/>
                </a:xfrm>
              </p:grpSpPr>
              <p:sp>
                <p:nvSpPr>
                  <p:cNvPr id="136" name="Freeform 13">
                    <a:extLst>
                      <a:ext uri="{FF2B5EF4-FFF2-40B4-BE49-F238E27FC236}">
                        <a16:creationId xmlns:a16="http://schemas.microsoft.com/office/drawing/2014/main" id="{5ADC9BC9-D292-4CF4-8727-3DFE1AA76D5F}"/>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7" name="Freeform 14">
                    <a:extLst>
                      <a:ext uri="{FF2B5EF4-FFF2-40B4-BE49-F238E27FC236}">
                        <a16:creationId xmlns:a16="http://schemas.microsoft.com/office/drawing/2014/main" id="{3ED0C928-65B9-483D-9A11-DD28BEFC4D94}"/>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27" name="Group 126">
                <a:extLst>
                  <a:ext uri="{FF2B5EF4-FFF2-40B4-BE49-F238E27FC236}">
                    <a16:creationId xmlns:a16="http://schemas.microsoft.com/office/drawing/2014/main" id="{051701B5-40A6-4C5C-843A-F8F930733ECA}"/>
                  </a:ext>
                </a:extLst>
              </p:cNvPr>
              <p:cNvGrpSpPr/>
              <p:nvPr/>
            </p:nvGrpSpPr>
            <p:grpSpPr>
              <a:xfrm>
                <a:off x="4860342" y="2031065"/>
                <a:ext cx="1327506" cy="891004"/>
                <a:chOff x="4941456" y="2238030"/>
                <a:chExt cx="1327506" cy="891004"/>
              </a:xfrm>
            </p:grpSpPr>
            <p:sp>
              <p:nvSpPr>
                <p:cNvPr id="130" name="Freeform 9">
                  <a:extLst>
                    <a:ext uri="{FF2B5EF4-FFF2-40B4-BE49-F238E27FC236}">
                      <a16:creationId xmlns:a16="http://schemas.microsoft.com/office/drawing/2014/main" id="{B4481236-7E70-49C8-8A46-EC9D4E01803C}"/>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1" name="Freeform 10">
                  <a:extLst>
                    <a:ext uri="{FF2B5EF4-FFF2-40B4-BE49-F238E27FC236}">
                      <a16:creationId xmlns:a16="http://schemas.microsoft.com/office/drawing/2014/main" id="{C00B511D-E631-43BF-8FD3-D25D54309E1E}"/>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2" name="Freeform 11">
                  <a:extLst>
                    <a:ext uri="{FF2B5EF4-FFF2-40B4-BE49-F238E27FC236}">
                      <a16:creationId xmlns:a16="http://schemas.microsoft.com/office/drawing/2014/main" id="{2B9678D8-F6AB-405E-AA19-D3C839AE0DB7}"/>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33" name="Picture 8" descr="http://mplus/sites/default/files/microsite/icondownload/Cloud-migration-thumb.png">
                  <a:extLst>
                    <a:ext uri="{FF2B5EF4-FFF2-40B4-BE49-F238E27FC236}">
                      <a16:creationId xmlns:a16="http://schemas.microsoft.com/office/drawing/2014/main" id="{CDA6E401-BA57-482B-8781-F3317FEC910C}"/>
                    </a:ext>
                  </a:extLst>
                </p:cNvPr>
                <p:cNvPicPr>
                  <a:picLocks noChangeAspect="1" noChangeArrowheads="1"/>
                </p:cNvPicPr>
                <p:nvPr/>
              </p:nvPicPr>
              <p:blipFill>
                <a:blip r:embed="rId5" cstate="hqprint">
                  <a:biLevel thresh="25000"/>
                  <a:alphaModFix amt="35000"/>
                  <a:extLst>
                    <a:ext uri="{28A0092B-C50C-407E-A947-70E740481C1C}">
                      <a14:useLocalDpi xmlns:a14="http://schemas.microsoft.com/office/drawing/2010/main" val="0"/>
                    </a:ext>
                  </a:extLst>
                </a:blip>
                <a:srcRect/>
                <a:stretch>
                  <a:fillRect/>
                </a:stretch>
              </p:blipFill>
              <p:spPr bwMode="auto">
                <a:xfrm>
                  <a:off x="5615429" y="2481287"/>
                  <a:ext cx="535781" cy="555449"/>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Freeform 5">
                <a:extLst>
                  <a:ext uri="{FF2B5EF4-FFF2-40B4-BE49-F238E27FC236}">
                    <a16:creationId xmlns:a16="http://schemas.microsoft.com/office/drawing/2014/main" id="{B05B6403-71EB-4433-8AC8-27ECF4C75271}"/>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29" name="Picture 128" descr="A picture containing shirt&#10;&#10;Description automatically generated">
                <a:extLst>
                  <a:ext uri="{FF2B5EF4-FFF2-40B4-BE49-F238E27FC236}">
                    <a16:creationId xmlns:a16="http://schemas.microsoft.com/office/drawing/2014/main" id="{AB7AACD0-F388-4D12-85BF-36B3FEAB98F9}"/>
                  </a:ext>
                </a:extLst>
              </p:cNvPr>
              <p:cNvPicPr>
                <a:picLocks noChangeAspect="1"/>
              </p:cNvPicPr>
              <p:nvPr/>
            </p:nvPicPr>
            <p:blipFill>
              <a:blip r:embed="rId6" cstate="hq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21" name="Picture 6" descr="http://mplus/sites/default/files/microsite/icondownload/Transformation_0.png">
              <a:extLst>
                <a:ext uri="{FF2B5EF4-FFF2-40B4-BE49-F238E27FC236}">
                  <a16:creationId xmlns:a16="http://schemas.microsoft.com/office/drawing/2014/main" id="{01ED3A8A-74BA-4E33-AA61-2D3DE7E1BB48}"/>
                </a:ext>
              </a:extLst>
            </p:cNvPr>
            <p:cNvPicPr>
              <a:picLocks noChangeAspect="1" noChangeArrowheads="1"/>
            </p:cNvPicPr>
            <p:nvPr/>
          </p:nvPicPr>
          <p:blipFill>
            <a:blip r:embed="rId7" cstate="hq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mplus/sites/default/files/microsite/icondownload/Cloud-operation-system.png">
              <a:extLst>
                <a:ext uri="{FF2B5EF4-FFF2-40B4-BE49-F238E27FC236}">
                  <a16:creationId xmlns:a16="http://schemas.microsoft.com/office/drawing/2014/main" id="{92A10BC2-D4E5-4FB2-8B7B-DD8158001961}"/>
                </a:ext>
              </a:extLst>
            </p:cNvPr>
            <p:cNvPicPr>
              <a:picLocks noChangeAspect="1" noChangeArrowheads="1"/>
            </p:cNvPicPr>
            <p:nvPr/>
          </p:nvPicPr>
          <p:blipFill>
            <a:blip r:embed="rId8" cstate="hq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79" descr="Warner Music Group - Wikipedia">
            <a:extLst>
              <a:ext uri="{FF2B5EF4-FFF2-40B4-BE49-F238E27FC236}">
                <a16:creationId xmlns:a16="http://schemas.microsoft.com/office/drawing/2014/main" id="{4DA09E43-B235-4210-9167-167D1B58A1E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4309" y="2660234"/>
            <a:ext cx="830583" cy="34607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1" descr="KPMG - Wikipedia">
            <a:extLst>
              <a:ext uri="{FF2B5EF4-FFF2-40B4-BE49-F238E27FC236}">
                <a16:creationId xmlns:a16="http://schemas.microsoft.com/office/drawing/2014/main" id="{11C543E8-03E7-43A3-AE6E-968E1E08408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479" y="3191937"/>
            <a:ext cx="557760" cy="23104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6A0EE1EC-B9EE-44B5-A8E9-ED5DE87E559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983" y="3600461"/>
            <a:ext cx="1256728" cy="206181"/>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Connector 94">
            <a:extLst>
              <a:ext uri="{FF2B5EF4-FFF2-40B4-BE49-F238E27FC236}">
                <a16:creationId xmlns:a16="http://schemas.microsoft.com/office/drawing/2014/main" id="{08DFE9BF-2A77-493E-98FE-4748996797EA}"/>
              </a:ext>
            </a:extLst>
          </p:cNvPr>
          <p:cNvCxnSpPr/>
          <p:nvPr/>
        </p:nvCxnSpPr>
        <p:spPr>
          <a:xfrm>
            <a:off x="2214140" y="4308632"/>
            <a:ext cx="9326880" cy="0"/>
          </a:xfrm>
          <a:prstGeom prst="line">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F444791-DEF7-4D6B-AD31-975C747254CB}"/>
              </a:ext>
            </a:extLst>
          </p:cNvPr>
          <p:cNvSpPr/>
          <p:nvPr/>
        </p:nvSpPr>
        <p:spPr>
          <a:xfrm>
            <a:off x="2120445" y="3753942"/>
            <a:ext cx="1222714" cy="523220"/>
          </a:xfrm>
          <a:prstGeom prst="rect">
            <a:avLst/>
          </a:prstGeom>
        </p:spPr>
        <p:txBody>
          <a:bodyPr wrap="square">
            <a:spAutoFit/>
          </a:bodyPr>
          <a:lstStyle/>
          <a:p>
            <a:r>
              <a:rPr lang="en-US" sz="1400" b="1" dirty="0"/>
              <a:t>CLOUD INFRA SETUP</a:t>
            </a:r>
          </a:p>
        </p:txBody>
      </p:sp>
      <p:sp>
        <p:nvSpPr>
          <p:cNvPr id="97" name="Rectangle 96">
            <a:extLst>
              <a:ext uri="{FF2B5EF4-FFF2-40B4-BE49-F238E27FC236}">
                <a16:creationId xmlns:a16="http://schemas.microsoft.com/office/drawing/2014/main" id="{9B6D47CE-9D28-4670-A5B2-073642B593F3}"/>
              </a:ext>
            </a:extLst>
          </p:cNvPr>
          <p:cNvSpPr/>
          <p:nvPr/>
        </p:nvSpPr>
        <p:spPr>
          <a:xfrm>
            <a:off x="3520841" y="3817289"/>
            <a:ext cx="164783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Landing Zone Setup</a:t>
            </a:r>
          </a:p>
        </p:txBody>
      </p:sp>
      <p:sp>
        <p:nvSpPr>
          <p:cNvPr id="98" name="Rectangle 97">
            <a:extLst>
              <a:ext uri="{FF2B5EF4-FFF2-40B4-BE49-F238E27FC236}">
                <a16:creationId xmlns:a16="http://schemas.microsoft.com/office/drawing/2014/main" id="{B7B0064B-AD34-44FF-A7A6-6E5492798F50}"/>
              </a:ext>
            </a:extLst>
          </p:cNvPr>
          <p:cNvSpPr/>
          <p:nvPr/>
        </p:nvSpPr>
        <p:spPr>
          <a:xfrm>
            <a:off x="5229179" y="3817289"/>
            <a:ext cx="1646232" cy="365760"/>
          </a:xfrm>
          <a:prstGeom prst="rect">
            <a:avLst/>
          </a:prstGeom>
          <a:noFill/>
          <a:ln w="9525" cap="flat">
            <a:solidFill>
              <a:schemeClr val="accent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App Environment Provisioning</a:t>
            </a:r>
          </a:p>
        </p:txBody>
      </p:sp>
      <p:sp>
        <p:nvSpPr>
          <p:cNvPr id="100" name="Rectangle 99">
            <a:extLst>
              <a:ext uri="{FF2B5EF4-FFF2-40B4-BE49-F238E27FC236}">
                <a16:creationId xmlns:a16="http://schemas.microsoft.com/office/drawing/2014/main" id="{770F2D26-F314-4221-A473-8ECF4F90C175}"/>
              </a:ext>
            </a:extLst>
          </p:cNvPr>
          <p:cNvSpPr/>
          <p:nvPr/>
        </p:nvSpPr>
        <p:spPr>
          <a:xfrm>
            <a:off x="8778894" y="3817289"/>
            <a:ext cx="2733657" cy="365760"/>
          </a:xfrm>
          <a:prstGeom prst="rect">
            <a:avLst/>
          </a:prstGeom>
          <a:noFill/>
          <a:ln w="9525" cap="flat">
            <a:solidFill>
              <a:schemeClr val="accent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Provisioning for cloud agnostic setup</a:t>
            </a:r>
          </a:p>
        </p:txBody>
      </p:sp>
      <p:pic>
        <p:nvPicPr>
          <p:cNvPr id="101" name="Picture 100"/>
          <p:cNvPicPr>
            <a:picLocks noChangeAspect="1"/>
          </p:cNvPicPr>
          <p:nvPr/>
        </p:nvPicPr>
        <p:blipFill>
          <a:blip r:embed="rId12"/>
          <a:stretch>
            <a:fillRect/>
          </a:stretch>
        </p:blipFill>
        <p:spPr>
          <a:xfrm>
            <a:off x="5170574" y="5967532"/>
            <a:ext cx="600711" cy="485418"/>
          </a:xfrm>
          <a:prstGeom prst="rect">
            <a:avLst/>
          </a:prstGeom>
        </p:spPr>
      </p:pic>
      <p:pic>
        <p:nvPicPr>
          <p:cNvPr id="102" name="Picture 101"/>
          <p:cNvPicPr>
            <a:picLocks noChangeAspect="1"/>
          </p:cNvPicPr>
          <p:nvPr/>
        </p:nvPicPr>
        <p:blipFill>
          <a:blip r:embed="rId13"/>
          <a:stretch>
            <a:fillRect/>
          </a:stretch>
        </p:blipFill>
        <p:spPr>
          <a:xfrm>
            <a:off x="6652509" y="5980986"/>
            <a:ext cx="563086" cy="465843"/>
          </a:xfrm>
          <a:prstGeom prst="rect">
            <a:avLst/>
          </a:prstGeom>
        </p:spPr>
      </p:pic>
      <p:pic>
        <p:nvPicPr>
          <p:cNvPr id="103" name="Picture 102"/>
          <p:cNvPicPr>
            <a:picLocks noChangeAspect="1"/>
          </p:cNvPicPr>
          <p:nvPr/>
        </p:nvPicPr>
        <p:blipFill>
          <a:blip r:embed="rId14"/>
          <a:stretch>
            <a:fillRect/>
          </a:stretch>
        </p:blipFill>
        <p:spPr>
          <a:xfrm>
            <a:off x="8273397" y="6018628"/>
            <a:ext cx="574995" cy="436993"/>
          </a:xfrm>
          <a:prstGeom prst="rect">
            <a:avLst/>
          </a:prstGeom>
        </p:spPr>
      </p:pic>
      <p:sp>
        <p:nvSpPr>
          <p:cNvPr id="104" name="Rectangle 103">
            <a:extLst>
              <a:ext uri="{FF2B5EF4-FFF2-40B4-BE49-F238E27FC236}">
                <a16:creationId xmlns:a16="http://schemas.microsoft.com/office/drawing/2014/main" id="{CA0E4685-703A-4CE8-9CEB-70CF3C5AA0A0}"/>
              </a:ext>
            </a:extLst>
          </p:cNvPr>
          <p:cNvSpPr/>
          <p:nvPr/>
        </p:nvSpPr>
        <p:spPr>
          <a:xfrm>
            <a:off x="3520841" y="5447586"/>
            <a:ext cx="1673024" cy="407313"/>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Cloud Spend Analysis</a:t>
            </a:r>
          </a:p>
        </p:txBody>
      </p:sp>
      <p:sp>
        <p:nvSpPr>
          <p:cNvPr id="105" name="Rectangle 104">
            <a:extLst>
              <a:ext uri="{FF2B5EF4-FFF2-40B4-BE49-F238E27FC236}">
                <a16:creationId xmlns:a16="http://schemas.microsoft.com/office/drawing/2014/main" id="{20D3E7AA-549E-44BC-B37C-0CC201FDA914}"/>
              </a:ext>
            </a:extLst>
          </p:cNvPr>
          <p:cNvSpPr/>
          <p:nvPr/>
        </p:nvSpPr>
        <p:spPr>
          <a:xfrm>
            <a:off x="2026116" y="1193680"/>
            <a:ext cx="1581768"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Technology </a:t>
            </a:r>
          </a:p>
          <a:p>
            <a:pPr algn="ctr" defTabSz="609555" hangingPunct="0"/>
            <a:r>
              <a:rPr lang="en-US" sz="1400" dirty="0">
                <a:solidFill>
                  <a:srgbClr val="000000"/>
                </a:solidFill>
                <a:cs typeface="Arial" panose="020B0604020202020204" pitchFamily="34" charset="0"/>
                <a:sym typeface="Calibri"/>
              </a:rPr>
              <a:t>Upgrades</a:t>
            </a:r>
          </a:p>
        </p:txBody>
      </p:sp>
      <p:sp>
        <p:nvSpPr>
          <p:cNvPr id="107" name="TextBox 106">
            <a:extLst>
              <a:ext uri="{FF2B5EF4-FFF2-40B4-BE49-F238E27FC236}">
                <a16:creationId xmlns:a16="http://schemas.microsoft.com/office/drawing/2014/main" id="{5D47BCE4-B820-41B6-A1B4-05BECA9BDF48}"/>
              </a:ext>
            </a:extLst>
          </p:cNvPr>
          <p:cNvSpPr txBox="1"/>
          <p:nvPr/>
        </p:nvSpPr>
        <p:spPr>
          <a:xfrm>
            <a:off x="372794" y="6610217"/>
            <a:ext cx="5529575" cy="261610"/>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p:txBody>
      </p:sp>
      <p:pic>
        <p:nvPicPr>
          <p:cNvPr id="1026" name="Picture 2" descr="Toyota Logo | The most famous brands and company logos in the world">
            <a:extLst>
              <a:ext uri="{FF2B5EF4-FFF2-40B4-BE49-F238E27FC236}">
                <a16:creationId xmlns:a16="http://schemas.microsoft.com/office/drawing/2014/main" id="{E3D61D41-C0BC-448F-994C-1D32BDD41C3C}"/>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69605" y="3867377"/>
            <a:ext cx="1127662" cy="634310"/>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704B59A7-5AA5-4FFA-93FF-569B5A8235AC}"/>
              </a:ext>
            </a:extLst>
          </p:cNvPr>
          <p:cNvGrpSpPr/>
          <p:nvPr/>
        </p:nvGrpSpPr>
        <p:grpSpPr>
          <a:xfrm>
            <a:off x="448761" y="4526700"/>
            <a:ext cx="1121856" cy="302061"/>
            <a:chOff x="3432019" y="2779870"/>
            <a:chExt cx="1094546" cy="274320"/>
          </a:xfrm>
          <a:blipFill>
            <a:blip r:embed="rId16"/>
            <a:stretch>
              <a:fillRect/>
            </a:stretch>
          </a:blipFill>
        </p:grpSpPr>
        <p:sp>
          <p:nvSpPr>
            <p:cNvPr id="110" name="Rectangle 109">
              <a:extLst>
                <a:ext uri="{FF2B5EF4-FFF2-40B4-BE49-F238E27FC236}">
                  <a16:creationId xmlns:a16="http://schemas.microsoft.com/office/drawing/2014/main" id="{234C3225-17B8-440F-A301-D4189BEFFC7A}"/>
                </a:ext>
              </a:extLst>
            </p:cNvPr>
            <p:cNvSpPr/>
            <p:nvPr/>
          </p:nvSpPr>
          <p:spPr>
            <a:xfrm>
              <a:off x="3432019" y="2779870"/>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189"/>
              <a:endParaRPr lang="en-US" sz="140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A185E6A8-3FC4-4566-8109-863119220ABF}"/>
                </a:ext>
              </a:extLst>
            </p:cNvPr>
            <p:cNvSpPr/>
            <p:nvPr/>
          </p:nvSpPr>
          <p:spPr>
            <a:xfrm>
              <a:off x="3977925" y="2779870"/>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189"/>
              <a:endParaRPr lang="en-US" sz="1400">
                <a:latin typeface="Arial" panose="020B0604020202020204" pitchFamily="34" charset="0"/>
                <a:cs typeface="Arial" panose="020B0604020202020204" pitchFamily="34" charset="0"/>
              </a:endParaRPr>
            </a:p>
          </p:txBody>
        </p:sp>
      </p:grpSp>
      <p:pic>
        <p:nvPicPr>
          <p:cNvPr id="1032" name="Picture 8" descr="logo-exxon - Mexican Energy Forum">
            <a:extLst>
              <a:ext uri="{FF2B5EF4-FFF2-40B4-BE49-F238E27FC236}">
                <a16:creationId xmlns:a16="http://schemas.microsoft.com/office/drawing/2014/main" id="{7AD21535-D302-40A5-9D5C-354FC23028C9}"/>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528089" y="4953920"/>
            <a:ext cx="1046726" cy="34488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Image result for citibank uk logo">
            <a:extLst>
              <a:ext uri="{FF2B5EF4-FFF2-40B4-BE49-F238E27FC236}">
                <a16:creationId xmlns:a16="http://schemas.microsoft.com/office/drawing/2014/main" id="{8E35E07B-8C1E-42B7-844D-BBC4CFC9E7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4537" y="5380675"/>
            <a:ext cx="787501" cy="21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14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F414C-77CE-4FE7-B131-B35E31361D36}"/>
              </a:ext>
            </a:extLst>
          </p:cNvPr>
          <p:cNvSpPr txBox="1"/>
          <p:nvPr/>
        </p:nvSpPr>
        <p:spPr>
          <a:xfrm>
            <a:off x="920441" y="15090"/>
            <a:ext cx="10506719"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Cloud Modernization Platform</a:t>
            </a:r>
          </a:p>
        </p:txBody>
      </p:sp>
      <p:sp>
        <p:nvSpPr>
          <p:cNvPr id="2" name="Slide Number Placeholder 1">
            <a:extLst>
              <a:ext uri="{FF2B5EF4-FFF2-40B4-BE49-F238E27FC236}">
                <a16:creationId xmlns:a16="http://schemas.microsoft.com/office/drawing/2014/main" id="{35157B34-4E27-40E9-A9B9-F51DD15827BB}"/>
              </a:ext>
            </a:extLst>
          </p:cNvPr>
          <p:cNvSpPr>
            <a:spLocks noGrp="1"/>
          </p:cNvSpPr>
          <p:nvPr>
            <p:ph type="sldNum" sz="quarter" idx="12"/>
          </p:nvPr>
        </p:nvSpPr>
        <p:spPr/>
        <p:txBody>
          <a:bodyPr/>
          <a:lstStyle/>
          <a:p>
            <a:fld id="{910603E9-62B6-4E5D-B9E4-D3B69751664A}" type="slidenum">
              <a:rPr lang="en-US" smtClean="0"/>
              <a:pPr/>
              <a:t>25</a:t>
            </a:fld>
            <a:endParaRPr lang="en-US" dirty="0"/>
          </a:p>
        </p:txBody>
      </p:sp>
      <p:grpSp>
        <p:nvGrpSpPr>
          <p:cNvPr id="101" name="Group 100">
            <a:extLst>
              <a:ext uri="{FF2B5EF4-FFF2-40B4-BE49-F238E27FC236}">
                <a16:creationId xmlns:a16="http://schemas.microsoft.com/office/drawing/2014/main" id="{3B155CAE-6DD9-4075-9C51-C4863C927F6D}"/>
              </a:ext>
            </a:extLst>
          </p:cNvPr>
          <p:cNvGrpSpPr/>
          <p:nvPr/>
        </p:nvGrpSpPr>
        <p:grpSpPr>
          <a:xfrm>
            <a:off x="113886" y="49797"/>
            <a:ext cx="586435" cy="486013"/>
            <a:chOff x="4189439" y="1684593"/>
            <a:chExt cx="3846908" cy="3196749"/>
          </a:xfrm>
        </p:grpSpPr>
        <p:grpSp>
          <p:nvGrpSpPr>
            <p:cNvPr id="102" name="Group 101">
              <a:extLst>
                <a:ext uri="{FF2B5EF4-FFF2-40B4-BE49-F238E27FC236}">
                  <a16:creationId xmlns:a16="http://schemas.microsoft.com/office/drawing/2014/main" id="{B6582E21-2EED-4E40-99C5-3096D973EB87}"/>
                </a:ext>
              </a:extLst>
            </p:cNvPr>
            <p:cNvGrpSpPr/>
            <p:nvPr/>
          </p:nvGrpSpPr>
          <p:grpSpPr>
            <a:xfrm>
              <a:off x="4189439" y="1684593"/>
              <a:ext cx="3846908" cy="3196749"/>
              <a:chOff x="2870539" y="971311"/>
              <a:chExt cx="3329808" cy="2724282"/>
            </a:xfrm>
          </p:grpSpPr>
          <p:grpSp>
            <p:nvGrpSpPr>
              <p:cNvPr id="105" name="Group 104">
                <a:extLst>
                  <a:ext uri="{FF2B5EF4-FFF2-40B4-BE49-F238E27FC236}">
                    <a16:creationId xmlns:a16="http://schemas.microsoft.com/office/drawing/2014/main" id="{D58A6411-0C13-4A3C-83AD-9E3A9A29682D}"/>
                  </a:ext>
                </a:extLst>
              </p:cNvPr>
              <p:cNvGrpSpPr/>
              <p:nvPr/>
            </p:nvGrpSpPr>
            <p:grpSpPr>
              <a:xfrm>
                <a:off x="2883040" y="1000182"/>
                <a:ext cx="1327506" cy="891004"/>
                <a:chOff x="2639696" y="1185025"/>
                <a:chExt cx="1327506" cy="891004"/>
              </a:xfrm>
            </p:grpSpPr>
            <p:sp>
              <p:nvSpPr>
                <p:cNvPr id="127" name="Freeform 15">
                  <a:extLst>
                    <a:ext uri="{FF2B5EF4-FFF2-40B4-BE49-F238E27FC236}">
                      <a16:creationId xmlns:a16="http://schemas.microsoft.com/office/drawing/2014/main" id="{0C6EF0F8-54BC-4D6E-9B67-AA03DE5CA7A3}"/>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8" name="Freeform 16">
                  <a:extLst>
                    <a:ext uri="{FF2B5EF4-FFF2-40B4-BE49-F238E27FC236}">
                      <a16:creationId xmlns:a16="http://schemas.microsoft.com/office/drawing/2014/main" id="{F5FA9DD8-9BD1-4009-990E-DD1AFE23762E}"/>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9" name="Freeform 17">
                  <a:extLst>
                    <a:ext uri="{FF2B5EF4-FFF2-40B4-BE49-F238E27FC236}">
                      <a16:creationId xmlns:a16="http://schemas.microsoft.com/office/drawing/2014/main" id="{235EE010-D2CE-4B98-A00A-381E3EC1C3F3}"/>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30" name="Picture 2" descr="http://mplus/sites/default/files/microsite/icondownload/Mainframe-modernization_0.png">
                  <a:extLst>
                    <a:ext uri="{FF2B5EF4-FFF2-40B4-BE49-F238E27FC236}">
                      <a16:creationId xmlns:a16="http://schemas.microsoft.com/office/drawing/2014/main" id="{1409DBF1-AE69-4C64-AF50-600A19919884}"/>
                    </a:ext>
                  </a:extLst>
                </p:cNvPr>
                <p:cNvPicPr>
                  <a:picLocks noChangeAspect="1" noChangeArrowheads="1"/>
                </p:cNvPicPr>
                <p:nvPr/>
              </p:nvPicPr>
              <p:blipFill>
                <a:blip r:embed="rId3" cstate="hq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D952CF96-30A2-41B7-A402-C1524CC4B928}"/>
                  </a:ext>
                </a:extLst>
              </p:cNvPr>
              <p:cNvGrpSpPr/>
              <p:nvPr/>
            </p:nvGrpSpPr>
            <p:grpSpPr>
              <a:xfrm>
                <a:off x="4888590" y="971311"/>
                <a:ext cx="1311757" cy="922504"/>
                <a:chOff x="4954956" y="1178276"/>
                <a:chExt cx="1311757" cy="922504"/>
              </a:xfrm>
            </p:grpSpPr>
            <p:sp>
              <p:nvSpPr>
                <p:cNvPr id="124" name="Freeform 6">
                  <a:extLst>
                    <a:ext uri="{FF2B5EF4-FFF2-40B4-BE49-F238E27FC236}">
                      <a16:creationId xmlns:a16="http://schemas.microsoft.com/office/drawing/2014/main" id="{ABED5EA4-1B5D-4D8C-95B9-285DBDEF413B}"/>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5" name="Freeform 7">
                  <a:extLst>
                    <a:ext uri="{FF2B5EF4-FFF2-40B4-BE49-F238E27FC236}">
                      <a16:creationId xmlns:a16="http://schemas.microsoft.com/office/drawing/2014/main" id="{542396DF-9E22-46F1-9868-7BD53D8DB227}"/>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6" name="Freeform 8">
                  <a:extLst>
                    <a:ext uri="{FF2B5EF4-FFF2-40B4-BE49-F238E27FC236}">
                      <a16:creationId xmlns:a16="http://schemas.microsoft.com/office/drawing/2014/main" id="{A8EE1542-B602-4495-9DB3-FC93E4354EB1}"/>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07" name="Group 106">
                <a:extLst>
                  <a:ext uri="{FF2B5EF4-FFF2-40B4-BE49-F238E27FC236}">
                    <a16:creationId xmlns:a16="http://schemas.microsoft.com/office/drawing/2014/main" id="{DC68CE1C-779B-4987-8C45-1FA2C698F559}"/>
                  </a:ext>
                </a:extLst>
              </p:cNvPr>
              <p:cNvGrpSpPr/>
              <p:nvPr/>
            </p:nvGrpSpPr>
            <p:grpSpPr>
              <a:xfrm>
                <a:off x="4125810" y="2383836"/>
                <a:ext cx="922504" cy="1311757"/>
                <a:chOff x="3993078" y="2598175"/>
                <a:chExt cx="922504" cy="1311757"/>
              </a:xfrm>
            </p:grpSpPr>
            <p:grpSp>
              <p:nvGrpSpPr>
                <p:cNvPr id="120" name="Group 119">
                  <a:extLst>
                    <a:ext uri="{FF2B5EF4-FFF2-40B4-BE49-F238E27FC236}">
                      <a16:creationId xmlns:a16="http://schemas.microsoft.com/office/drawing/2014/main" id="{8348C17B-29CA-4B31-82BD-86BECFE4B9D0}"/>
                    </a:ext>
                  </a:extLst>
                </p:cNvPr>
                <p:cNvGrpSpPr/>
                <p:nvPr/>
              </p:nvGrpSpPr>
              <p:grpSpPr>
                <a:xfrm rot="17571916">
                  <a:off x="3798451" y="2792802"/>
                  <a:ext cx="1311757" cy="922504"/>
                  <a:chOff x="3620180" y="2516827"/>
                  <a:chExt cx="1791935" cy="1260194"/>
                </a:xfrm>
              </p:grpSpPr>
              <p:sp>
                <p:nvSpPr>
                  <p:cNvPr id="122" name="Freeform 13">
                    <a:extLst>
                      <a:ext uri="{FF2B5EF4-FFF2-40B4-BE49-F238E27FC236}">
                        <a16:creationId xmlns:a16="http://schemas.microsoft.com/office/drawing/2014/main" id="{44EA018D-DA67-4F11-9314-BB4FF3014508}"/>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3" name="Freeform 14">
                    <a:extLst>
                      <a:ext uri="{FF2B5EF4-FFF2-40B4-BE49-F238E27FC236}">
                        <a16:creationId xmlns:a16="http://schemas.microsoft.com/office/drawing/2014/main" id="{D4376A38-4250-4A24-8E50-7829A26F6233}"/>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21" name="Picture 120" descr="A picture containing looking, computer, computer, shirt&#10;&#10;Description automatically generated">
                  <a:extLst>
                    <a:ext uri="{FF2B5EF4-FFF2-40B4-BE49-F238E27FC236}">
                      <a16:creationId xmlns:a16="http://schemas.microsoft.com/office/drawing/2014/main" id="{C684871F-B356-4B8B-84BA-20D086526A2D}"/>
                    </a:ext>
                  </a:extLst>
                </p:cNvPr>
                <p:cNvPicPr>
                  <a:picLocks noChangeAspect="1"/>
                </p:cNvPicPr>
                <p:nvPr/>
              </p:nvPicPr>
              <p:blipFill>
                <a:blip r:embed="rId4" cstate="hq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08" name="Group 107">
                <a:extLst>
                  <a:ext uri="{FF2B5EF4-FFF2-40B4-BE49-F238E27FC236}">
                    <a16:creationId xmlns:a16="http://schemas.microsoft.com/office/drawing/2014/main" id="{03BD9B5E-41E4-4FAB-9EB5-51650A4F453B}"/>
                  </a:ext>
                </a:extLst>
              </p:cNvPr>
              <p:cNvGrpSpPr/>
              <p:nvPr/>
            </p:nvGrpSpPr>
            <p:grpSpPr>
              <a:xfrm>
                <a:off x="2870539" y="2006315"/>
                <a:ext cx="1311757" cy="922504"/>
                <a:chOff x="2641945" y="2213280"/>
                <a:chExt cx="1311757" cy="922504"/>
              </a:xfrm>
            </p:grpSpPr>
            <p:sp>
              <p:nvSpPr>
                <p:cNvPr id="116" name="Freeform 12">
                  <a:extLst>
                    <a:ext uri="{FF2B5EF4-FFF2-40B4-BE49-F238E27FC236}">
                      <a16:creationId xmlns:a16="http://schemas.microsoft.com/office/drawing/2014/main" id="{9C2F3EEE-86B9-45E0-8864-49B791DDC504}"/>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6ECEED54-F583-4105-8C56-9593E1F0EA67}"/>
                    </a:ext>
                  </a:extLst>
                </p:cNvPr>
                <p:cNvGrpSpPr/>
                <p:nvPr/>
              </p:nvGrpSpPr>
              <p:grpSpPr>
                <a:xfrm>
                  <a:off x="2641945" y="2213280"/>
                  <a:ext cx="1311757" cy="922504"/>
                  <a:chOff x="3620180" y="2516827"/>
                  <a:chExt cx="1791935" cy="1260194"/>
                </a:xfrm>
              </p:grpSpPr>
              <p:sp>
                <p:nvSpPr>
                  <p:cNvPr id="118" name="Freeform 13">
                    <a:extLst>
                      <a:ext uri="{FF2B5EF4-FFF2-40B4-BE49-F238E27FC236}">
                        <a16:creationId xmlns:a16="http://schemas.microsoft.com/office/drawing/2014/main" id="{DEF5A3BB-AA8D-4441-848F-9F22A97AB82C}"/>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9" name="Freeform 14">
                    <a:extLst>
                      <a:ext uri="{FF2B5EF4-FFF2-40B4-BE49-F238E27FC236}">
                        <a16:creationId xmlns:a16="http://schemas.microsoft.com/office/drawing/2014/main" id="{87D1878F-2817-4102-BB1C-0D3987F95C88}"/>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09" name="Group 108">
                <a:extLst>
                  <a:ext uri="{FF2B5EF4-FFF2-40B4-BE49-F238E27FC236}">
                    <a16:creationId xmlns:a16="http://schemas.microsoft.com/office/drawing/2014/main" id="{04C79F4A-6E3E-40A2-8C56-4B062648CD06}"/>
                  </a:ext>
                </a:extLst>
              </p:cNvPr>
              <p:cNvGrpSpPr/>
              <p:nvPr/>
            </p:nvGrpSpPr>
            <p:grpSpPr>
              <a:xfrm>
                <a:off x="4860342" y="2031065"/>
                <a:ext cx="1327506" cy="891004"/>
                <a:chOff x="4941456" y="2238030"/>
                <a:chExt cx="1327506" cy="891004"/>
              </a:xfrm>
            </p:grpSpPr>
            <p:sp>
              <p:nvSpPr>
                <p:cNvPr id="112" name="Freeform 9">
                  <a:extLst>
                    <a:ext uri="{FF2B5EF4-FFF2-40B4-BE49-F238E27FC236}">
                      <a16:creationId xmlns:a16="http://schemas.microsoft.com/office/drawing/2014/main" id="{698BE5B2-7360-4D3A-9D0B-397B47B7F77F}"/>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3" name="Freeform 10">
                  <a:extLst>
                    <a:ext uri="{FF2B5EF4-FFF2-40B4-BE49-F238E27FC236}">
                      <a16:creationId xmlns:a16="http://schemas.microsoft.com/office/drawing/2014/main" id="{C8A25369-798A-4A92-BFFE-55AC297CC412}"/>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4" name="Freeform 11">
                  <a:extLst>
                    <a:ext uri="{FF2B5EF4-FFF2-40B4-BE49-F238E27FC236}">
                      <a16:creationId xmlns:a16="http://schemas.microsoft.com/office/drawing/2014/main" id="{8A9EFD70-CEE4-4DCF-9A92-7AFA51F7E240}"/>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5" name="Picture 8" descr="http://mplus/sites/default/files/microsite/icondownload/Cloud-migration-thumb.png">
                  <a:extLst>
                    <a:ext uri="{FF2B5EF4-FFF2-40B4-BE49-F238E27FC236}">
                      <a16:creationId xmlns:a16="http://schemas.microsoft.com/office/drawing/2014/main" id="{C3C1D20F-14AA-4A3D-B2CC-0F5B50F1B192}"/>
                    </a:ext>
                  </a:extLst>
                </p:cNvPr>
                <p:cNvPicPr>
                  <a:picLocks noChangeAspect="1" noChangeArrowheads="1"/>
                </p:cNvPicPr>
                <p:nvPr/>
              </p:nvPicPr>
              <p:blipFill>
                <a:blip r:embed="rId5" cstate="hqprint">
                  <a:biLevel thresh="25000"/>
                  <a:alphaModFix amt="35000"/>
                  <a:extLst>
                    <a:ext uri="{28A0092B-C50C-407E-A947-70E740481C1C}">
                      <a14:useLocalDpi xmlns:a14="http://schemas.microsoft.com/office/drawing/2010/main" val="0"/>
                    </a:ext>
                  </a:extLst>
                </a:blip>
                <a:srcRect/>
                <a:stretch>
                  <a:fillRect/>
                </a:stretch>
              </p:blipFill>
              <p:spPr bwMode="auto">
                <a:xfrm>
                  <a:off x="5615429" y="2481287"/>
                  <a:ext cx="535781" cy="555449"/>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Freeform 5">
                <a:extLst>
                  <a:ext uri="{FF2B5EF4-FFF2-40B4-BE49-F238E27FC236}">
                    <a16:creationId xmlns:a16="http://schemas.microsoft.com/office/drawing/2014/main" id="{E7449060-7073-464B-AB42-6C89CD2C16F3}"/>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1" name="Picture 110" descr="A picture containing shirt&#10;&#10;Description automatically generated">
                <a:extLst>
                  <a:ext uri="{FF2B5EF4-FFF2-40B4-BE49-F238E27FC236}">
                    <a16:creationId xmlns:a16="http://schemas.microsoft.com/office/drawing/2014/main" id="{6BBBECC0-3B62-4C15-BABC-7C318F273D5B}"/>
                  </a:ext>
                </a:extLst>
              </p:cNvPr>
              <p:cNvPicPr>
                <a:picLocks noChangeAspect="1"/>
              </p:cNvPicPr>
              <p:nvPr/>
            </p:nvPicPr>
            <p:blipFill>
              <a:blip r:embed="rId6" cstate="hq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03" name="Picture 6" descr="http://mplus/sites/default/files/microsite/icondownload/Transformation_0.png">
              <a:extLst>
                <a:ext uri="{FF2B5EF4-FFF2-40B4-BE49-F238E27FC236}">
                  <a16:creationId xmlns:a16="http://schemas.microsoft.com/office/drawing/2014/main" id="{6F2604E7-9975-4162-B656-46D296D1087A}"/>
                </a:ext>
              </a:extLst>
            </p:cNvPr>
            <p:cNvPicPr>
              <a:picLocks noChangeAspect="1" noChangeArrowheads="1"/>
            </p:cNvPicPr>
            <p:nvPr/>
          </p:nvPicPr>
          <p:blipFill>
            <a:blip r:embed="rId7" cstate="hq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mplus/sites/default/files/microsite/icondownload/Cloud-operation-system.png">
              <a:extLst>
                <a:ext uri="{FF2B5EF4-FFF2-40B4-BE49-F238E27FC236}">
                  <a16:creationId xmlns:a16="http://schemas.microsoft.com/office/drawing/2014/main" id="{06002596-DB01-45F5-B866-A40CAAED7B40}"/>
                </a:ext>
              </a:extLst>
            </p:cNvPr>
            <p:cNvPicPr>
              <a:picLocks noChangeAspect="1" noChangeArrowheads="1"/>
            </p:cNvPicPr>
            <p:nvPr/>
          </p:nvPicPr>
          <p:blipFill>
            <a:blip r:embed="rId8" cstate="hq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sp>
        <p:nvSpPr>
          <p:cNvPr id="165" name="Rectangle: Rounded Corners 164">
            <a:extLst>
              <a:ext uri="{FF2B5EF4-FFF2-40B4-BE49-F238E27FC236}">
                <a16:creationId xmlns:a16="http://schemas.microsoft.com/office/drawing/2014/main" id="{FA235F13-80A6-49A0-AAB2-877BCA3A98FD}"/>
              </a:ext>
            </a:extLst>
          </p:cNvPr>
          <p:cNvSpPr/>
          <p:nvPr/>
        </p:nvSpPr>
        <p:spPr>
          <a:xfrm>
            <a:off x="306355" y="3789199"/>
            <a:ext cx="11579289"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6" name="Rectangle: Rounded Corners 165">
            <a:extLst>
              <a:ext uri="{FF2B5EF4-FFF2-40B4-BE49-F238E27FC236}">
                <a16:creationId xmlns:a16="http://schemas.microsoft.com/office/drawing/2014/main" id="{8AD48159-91EE-4325-9CDB-652476A4A2A8}"/>
              </a:ext>
            </a:extLst>
          </p:cNvPr>
          <p:cNvSpPr/>
          <p:nvPr/>
        </p:nvSpPr>
        <p:spPr>
          <a:xfrm>
            <a:off x="300936" y="961437"/>
            <a:ext cx="11584708"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BC0CD9BE-BEE9-48C2-AD51-CD45EADB4650}"/>
              </a:ext>
            </a:extLst>
          </p:cNvPr>
          <p:cNvSpPr/>
          <p:nvPr/>
        </p:nvSpPr>
        <p:spPr>
          <a:xfrm>
            <a:off x="545189" y="3715261"/>
            <a:ext cx="4580264" cy="189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180" name="Rectangle 179">
            <a:extLst>
              <a:ext uri="{FF2B5EF4-FFF2-40B4-BE49-F238E27FC236}">
                <a16:creationId xmlns:a16="http://schemas.microsoft.com/office/drawing/2014/main" id="{45CA77C4-7808-4C68-8DFD-E6DD7329F8F1}"/>
              </a:ext>
            </a:extLst>
          </p:cNvPr>
          <p:cNvSpPr/>
          <p:nvPr/>
        </p:nvSpPr>
        <p:spPr>
          <a:xfrm>
            <a:off x="3349698" y="1157384"/>
            <a:ext cx="1207279" cy="307777"/>
          </a:xfrm>
          <a:prstGeom prst="rect">
            <a:avLst/>
          </a:prstGeom>
        </p:spPr>
        <p:txBody>
          <a:bodyPr wrap="square">
            <a:spAutoFit/>
          </a:bodyPr>
          <a:lstStyle/>
          <a:p>
            <a:r>
              <a:rPr lang="en-US" sz="1400" b="1" dirty="0"/>
              <a:t>Assessment</a:t>
            </a:r>
          </a:p>
        </p:txBody>
      </p:sp>
      <p:sp>
        <p:nvSpPr>
          <p:cNvPr id="181" name="Rectangle 180">
            <a:extLst>
              <a:ext uri="{FF2B5EF4-FFF2-40B4-BE49-F238E27FC236}">
                <a16:creationId xmlns:a16="http://schemas.microsoft.com/office/drawing/2014/main" id="{62223153-80F1-40CA-AE93-8931AE0B4A49}"/>
              </a:ext>
            </a:extLst>
          </p:cNvPr>
          <p:cNvSpPr/>
          <p:nvPr/>
        </p:nvSpPr>
        <p:spPr>
          <a:xfrm>
            <a:off x="6080993" y="1133728"/>
            <a:ext cx="1760632" cy="307777"/>
          </a:xfrm>
          <a:prstGeom prst="rect">
            <a:avLst/>
          </a:prstGeom>
        </p:spPr>
        <p:txBody>
          <a:bodyPr wrap="square">
            <a:spAutoFit/>
          </a:bodyPr>
          <a:lstStyle/>
          <a:p>
            <a:r>
              <a:rPr lang="en-US" sz="1400" b="1" dirty="0"/>
              <a:t>Modernize/Migrate</a:t>
            </a:r>
          </a:p>
        </p:txBody>
      </p:sp>
      <p:sp>
        <p:nvSpPr>
          <p:cNvPr id="182" name="Rectangle 181">
            <a:extLst>
              <a:ext uri="{FF2B5EF4-FFF2-40B4-BE49-F238E27FC236}">
                <a16:creationId xmlns:a16="http://schemas.microsoft.com/office/drawing/2014/main" id="{1209FB9D-B47E-41D6-A9EA-3766D711DB9E}"/>
              </a:ext>
            </a:extLst>
          </p:cNvPr>
          <p:cNvSpPr/>
          <p:nvPr/>
        </p:nvSpPr>
        <p:spPr>
          <a:xfrm>
            <a:off x="9767432" y="1148526"/>
            <a:ext cx="944419" cy="307777"/>
          </a:xfrm>
          <a:prstGeom prst="rect">
            <a:avLst/>
          </a:prstGeom>
        </p:spPr>
        <p:txBody>
          <a:bodyPr wrap="square">
            <a:spAutoFit/>
          </a:bodyPr>
          <a:lstStyle/>
          <a:p>
            <a:r>
              <a:rPr lang="en-US" sz="1400" b="1" dirty="0"/>
              <a:t>OPERATE</a:t>
            </a:r>
          </a:p>
        </p:txBody>
      </p:sp>
      <p:sp>
        <p:nvSpPr>
          <p:cNvPr id="183" name="Arrow: Chevron 182">
            <a:extLst>
              <a:ext uri="{FF2B5EF4-FFF2-40B4-BE49-F238E27FC236}">
                <a16:creationId xmlns:a16="http://schemas.microsoft.com/office/drawing/2014/main" id="{B5009CE7-E012-4A39-BB94-5E911C452722}"/>
              </a:ext>
            </a:extLst>
          </p:cNvPr>
          <p:cNvSpPr/>
          <p:nvPr/>
        </p:nvSpPr>
        <p:spPr>
          <a:xfrm>
            <a:off x="5113906" y="1244465"/>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184" name="Arrow: Chevron 183">
            <a:extLst>
              <a:ext uri="{FF2B5EF4-FFF2-40B4-BE49-F238E27FC236}">
                <a16:creationId xmlns:a16="http://schemas.microsoft.com/office/drawing/2014/main" id="{61827627-C55E-446C-9B93-B7AF188E0778}"/>
              </a:ext>
            </a:extLst>
          </p:cNvPr>
          <p:cNvSpPr/>
          <p:nvPr/>
        </p:nvSpPr>
        <p:spPr>
          <a:xfrm>
            <a:off x="8952358" y="1233333"/>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185" name="TextBox 184">
            <a:extLst>
              <a:ext uri="{FF2B5EF4-FFF2-40B4-BE49-F238E27FC236}">
                <a16:creationId xmlns:a16="http://schemas.microsoft.com/office/drawing/2014/main" id="{89525C81-4605-4286-8AC3-E7731F8A6EF4}"/>
              </a:ext>
            </a:extLst>
          </p:cNvPr>
          <p:cNvSpPr txBox="1"/>
          <p:nvPr/>
        </p:nvSpPr>
        <p:spPr>
          <a:xfrm>
            <a:off x="2870994" y="1436314"/>
            <a:ext cx="2052777" cy="1118255"/>
          </a:xfrm>
          <a:prstGeom prst="rect">
            <a:avLst/>
          </a:prstGeom>
          <a:noFill/>
        </p:spPr>
        <p:txBody>
          <a:bodyPr wrap="square" rtlCol="0">
            <a:spAutoFit/>
          </a:bodyPr>
          <a:lstStyle/>
          <a:p>
            <a:pPr>
              <a:spcAft>
                <a:spcPts val="400"/>
              </a:spcAft>
            </a:pPr>
            <a:r>
              <a:rPr lang="en-US" sz="1200" dirty="0">
                <a:solidFill>
                  <a:schemeClr val="accent2">
                    <a:lumMod val="75000"/>
                  </a:schemeClr>
                </a:solidFill>
              </a:rPr>
              <a:t>Automated Cloud Assessment</a:t>
            </a:r>
          </a:p>
          <a:p>
            <a:pPr>
              <a:spcAft>
                <a:spcPts val="400"/>
              </a:spcAft>
            </a:pPr>
            <a:r>
              <a:rPr lang="en-US" sz="1200" dirty="0">
                <a:solidFill>
                  <a:schemeClr val="accent2">
                    <a:lumMod val="75000"/>
                  </a:schemeClr>
                </a:solidFill>
              </a:rPr>
              <a:t>Cloud Disposition and Migration Estimation</a:t>
            </a:r>
          </a:p>
          <a:p>
            <a:pPr>
              <a:spcAft>
                <a:spcPts val="400"/>
              </a:spcAft>
            </a:pPr>
            <a:r>
              <a:rPr lang="en-US" sz="1200" dirty="0">
                <a:solidFill>
                  <a:schemeClr val="accent1">
                    <a:lumMod val="75000"/>
                  </a:schemeClr>
                </a:solidFill>
              </a:rPr>
              <a:t>Code Assessment for Cloud Suitability</a:t>
            </a:r>
          </a:p>
        </p:txBody>
      </p:sp>
      <p:sp>
        <p:nvSpPr>
          <p:cNvPr id="186" name="TextBox 185">
            <a:extLst>
              <a:ext uri="{FF2B5EF4-FFF2-40B4-BE49-F238E27FC236}">
                <a16:creationId xmlns:a16="http://schemas.microsoft.com/office/drawing/2014/main" id="{01AF11EE-BEE9-403E-81B1-1D729EBF3D9E}"/>
              </a:ext>
            </a:extLst>
          </p:cNvPr>
          <p:cNvSpPr txBox="1"/>
          <p:nvPr/>
        </p:nvSpPr>
        <p:spPr>
          <a:xfrm>
            <a:off x="5667791" y="1436314"/>
            <a:ext cx="3023536" cy="1538883"/>
          </a:xfrm>
          <a:prstGeom prst="rect">
            <a:avLst/>
          </a:prstGeom>
          <a:noFill/>
        </p:spPr>
        <p:txBody>
          <a:bodyPr wrap="square" rtlCol="0">
            <a:spAutoFit/>
          </a:bodyPr>
          <a:lstStyle/>
          <a:p>
            <a:pPr>
              <a:spcAft>
                <a:spcPts val="400"/>
              </a:spcAft>
            </a:pPr>
            <a:r>
              <a:rPr lang="en-US" sz="1200" dirty="0">
                <a:solidFill>
                  <a:schemeClr val="accent2">
                    <a:lumMod val="75000"/>
                  </a:schemeClr>
                </a:solidFill>
              </a:rPr>
              <a:t>Vertical &amp; Horizontal Upgrades - PL/Frameworks/Middleware/OS/DB</a:t>
            </a:r>
          </a:p>
          <a:p>
            <a:pPr>
              <a:spcAft>
                <a:spcPts val="400"/>
              </a:spcAft>
            </a:pPr>
            <a:r>
              <a:rPr lang="en-US" sz="1200" dirty="0">
                <a:solidFill>
                  <a:schemeClr val="accent1">
                    <a:lumMod val="75000"/>
                  </a:schemeClr>
                </a:solidFill>
              </a:rPr>
              <a:t>Quick Start Templates for Cloud App Architecture Patterns</a:t>
            </a:r>
          </a:p>
          <a:p>
            <a:pPr>
              <a:spcAft>
                <a:spcPts val="400"/>
              </a:spcAft>
            </a:pPr>
            <a:r>
              <a:rPr lang="en-US" sz="1200" dirty="0">
                <a:solidFill>
                  <a:schemeClr val="accent2">
                    <a:lumMod val="75000"/>
                  </a:schemeClr>
                </a:solidFill>
              </a:rPr>
              <a:t>Containerize &amp; migrate existing applications to Managed Kubernetes</a:t>
            </a:r>
          </a:p>
          <a:p>
            <a:pPr>
              <a:spcAft>
                <a:spcPts val="400"/>
              </a:spcAft>
            </a:pPr>
            <a:r>
              <a:rPr lang="en-US" sz="1200" dirty="0">
                <a:solidFill>
                  <a:schemeClr val="accent1">
                    <a:lumMod val="75000"/>
                  </a:schemeClr>
                </a:solidFill>
              </a:rPr>
              <a:t>Container Image Scanning</a:t>
            </a:r>
          </a:p>
        </p:txBody>
      </p:sp>
      <p:sp>
        <p:nvSpPr>
          <p:cNvPr id="187" name="TextBox 186">
            <a:extLst>
              <a:ext uri="{FF2B5EF4-FFF2-40B4-BE49-F238E27FC236}">
                <a16:creationId xmlns:a16="http://schemas.microsoft.com/office/drawing/2014/main" id="{90020E82-EA99-4F46-A811-B41D54F7BEAD}"/>
              </a:ext>
            </a:extLst>
          </p:cNvPr>
          <p:cNvSpPr txBox="1"/>
          <p:nvPr/>
        </p:nvSpPr>
        <p:spPr>
          <a:xfrm>
            <a:off x="9511107" y="1436314"/>
            <a:ext cx="1701120" cy="276999"/>
          </a:xfrm>
          <a:prstGeom prst="rect">
            <a:avLst/>
          </a:prstGeom>
          <a:noFill/>
        </p:spPr>
        <p:txBody>
          <a:bodyPr wrap="square" rtlCol="0">
            <a:spAutoFit/>
          </a:bodyPr>
          <a:lstStyle/>
          <a:p>
            <a:pPr>
              <a:spcAft>
                <a:spcPts val="400"/>
              </a:spcAft>
            </a:pPr>
            <a:r>
              <a:rPr lang="en-US" sz="1200" dirty="0">
                <a:solidFill>
                  <a:schemeClr val="accent2">
                    <a:lumMod val="75000"/>
                  </a:schemeClr>
                </a:solidFill>
              </a:rPr>
              <a:t>Cost</a:t>
            </a:r>
            <a:r>
              <a:rPr lang="en-US" sz="1200" dirty="0">
                <a:solidFill>
                  <a:srgbClr val="0070C0"/>
                </a:solidFill>
              </a:rPr>
              <a:t> </a:t>
            </a:r>
            <a:r>
              <a:rPr lang="en-US" sz="1200" dirty="0">
                <a:solidFill>
                  <a:schemeClr val="accent2">
                    <a:lumMod val="75000"/>
                  </a:schemeClr>
                </a:solidFill>
              </a:rPr>
              <a:t>Optimization</a:t>
            </a:r>
            <a:endParaRPr lang="en-US" sz="1200" dirty="0"/>
          </a:p>
        </p:txBody>
      </p:sp>
      <p:sp>
        <p:nvSpPr>
          <p:cNvPr id="195" name="Rectangle 194">
            <a:extLst>
              <a:ext uri="{FF2B5EF4-FFF2-40B4-BE49-F238E27FC236}">
                <a16:creationId xmlns:a16="http://schemas.microsoft.com/office/drawing/2014/main" id="{54870ABD-BE70-48E7-8896-EAA91D69C37D}"/>
              </a:ext>
            </a:extLst>
          </p:cNvPr>
          <p:cNvSpPr/>
          <p:nvPr/>
        </p:nvSpPr>
        <p:spPr>
          <a:xfrm>
            <a:off x="545189" y="825846"/>
            <a:ext cx="3701958" cy="230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30-40% AUTOMATION</a:t>
            </a:r>
          </a:p>
        </p:txBody>
      </p:sp>
      <p:sp>
        <p:nvSpPr>
          <p:cNvPr id="196" name="Arrow: Chevron 85">
            <a:extLst>
              <a:ext uri="{FF2B5EF4-FFF2-40B4-BE49-F238E27FC236}">
                <a16:creationId xmlns:a16="http://schemas.microsoft.com/office/drawing/2014/main" id="{AB611711-7E09-454E-B378-03C410192992}"/>
              </a:ext>
            </a:extLst>
          </p:cNvPr>
          <p:cNvSpPr/>
          <p:nvPr/>
        </p:nvSpPr>
        <p:spPr>
          <a:xfrm>
            <a:off x="2504871" y="1258315"/>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197" name="Rectangle 196">
            <a:extLst>
              <a:ext uri="{FF2B5EF4-FFF2-40B4-BE49-F238E27FC236}">
                <a16:creationId xmlns:a16="http://schemas.microsoft.com/office/drawing/2014/main" id="{02DF2AF4-A550-4175-BDC5-13C3304794A1}"/>
              </a:ext>
            </a:extLst>
          </p:cNvPr>
          <p:cNvSpPr/>
          <p:nvPr/>
        </p:nvSpPr>
        <p:spPr>
          <a:xfrm>
            <a:off x="1031605" y="1157379"/>
            <a:ext cx="1207279" cy="307777"/>
          </a:xfrm>
          <a:prstGeom prst="rect">
            <a:avLst/>
          </a:prstGeom>
        </p:spPr>
        <p:txBody>
          <a:bodyPr wrap="square">
            <a:spAutoFit/>
          </a:bodyPr>
          <a:lstStyle/>
          <a:p>
            <a:r>
              <a:rPr lang="en-US" sz="1400" b="1" dirty="0"/>
              <a:t>Discovery</a:t>
            </a:r>
          </a:p>
        </p:txBody>
      </p:sp>
      <p:sp>
        <p:nvSpPr>
          <p:cNvPr id="198" name="TextBox 197">
            <a:extLst>
              <a:ext uri="{FF2B5EF4-FFF2-40B4-BE49-F238E27FC236}">
                <a16:creationId xmlns:a16="http://schemas.microsoft.com/office/drawing/2014/main" id="{E1A6BCF8-68F9-4AFE-A340-588B434914C2}"/>
              </a:ext>
            </a:extLst>
          </p:cNvPr>
          <p:cNvSpPr txBox="1"/>
          <p:nvPr/>
        </p:nvSpPr>
        <p:spPr>
          <a:xfrm>
            <a:off x="909835" y="1436314"/>
            <a:ext cx="1584229" cy="646331"/>
          </a:xfrm>
          <a:prstGeom prst="rect">
            <a:avLst/>
          </a:prstGeom>
          <a:noFill/>
        </p:spPr>
        <p:txBody>
          <a:bodyPr wrap="square" rtlCol="0">
            <a:spAutoFit/>
          </a:bodyPr>
          <a:lstStyle/>
          <a:p>
            <a:pPr>
              <a:spcAft>
                <a:spcPts val="400"/>
              </a:spcAft>
            </a:pPr>
            <a:r>
              <a:rPr lang="en-US" sz="1200" dirty="0">
                <a:solidFill>
                  <a:schemeClr val="accent2">
                    <a:lumMod val="75000"/>
                  </a:schemeClr>
                </a:solidFill>
              </a:rPr>
              <a:t>Application and Infrastructure Data Discovery</a:t>
            </a:r>
            <a:endParaRPr lang="en-US" sz="1200" dirty="0"/>
          </a:p>
        </p:txBody>
      </p:sp>
      <p:sp>
        <p:nvSpPr>
          <p:cNvPr id="199" name="Rectangle 198">
            <a:extLst>
              <a:ext uri="{FF2B5EF4-FFF2-40B4-BE49-F238E27FC236}">
                <a16:creationId xmlns:a16="http://schemas.microsoft.com/office/drawing/2014/main" id="{1E34BD4F-BAFD-4020-987A-512C0418BDE9}"/>
              </a:ext>
            </a:extLst>
          </p:cNvPr>
          <p:cNvSpPr/>
          <p:nvPr/>
        </p:nvSpPr>
        <p:spPr>
          <a:xfrm>
            <a:off x="342495" y="3017485"/>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sp>
        <p:nvSpPr>
          <p:cNvPr id="68" name="Rectangle 67">
            <a:extLst>
              <a:ext uri="{FF2B5EF4-FFF2-40B4-BE49-F238E27FC236}">
                <a16:creationId xmlns:a16="http://schemas.microsoft.com/office/drawing/2014/main" id="{4DCE86B6-B3BF-4BEB-9D45-A1E6820F1DB2}"/>
              </a:ext>
            </a:extLst>
          </p:cNvPr>
          <p:cNvSpPr/>
          <p:nvPr/>
        </p:nvSpPr>
        <p:spPr>
          <a:xfrm>
            <a:off x="472325" y="4052804"/>
            <a:ext cx="4350893" cy="338554"/>
          </a:xfrm>
          <a:prstGeom prst="rect">
            <a:avLst/>
          </a:prstGeom>
          <a:noFill/>
        </p:spPr>
        <p:txBody>
          <a:bodyPr wrap="square">
            <a:spAutoFit/>
          </a:bodyPr>
          <a:lstStyle/>
          <a:p>
            <a:r>
              <a:rPr lang="en-US" sz="1600" b="1" dirty="0"/>
              <a:t>Infra-as-code for App</a:t>
            </a:r>
            <a:r>
              <a:rPr lang="en-US" sz="1600" dirty="0">
                <a:solidFill>
                  <a:srgbClr val="0070C0"/>
                </a:solidFill>
              </a:rPr>
              <a:t> </a:t>
            </a:r>
            <a:r>
              <a:rPr lang="en-US" sz="1600" b="1" dirty="0"/>
              <a:t>Architecture</a:t>
            </a:r>
            <a:r>
              <a:rPr lang="en-US" sz="1600" dirty="0">
                <a:solidFill>
                  <a:srgbClr val="0070C0"/>
                </a:solidFill>
              </a:rPr>
              <a:t> </a:t>
            </a:r>
            <a:r>
              <a:rPr lang="en-US" sz="1600" b="1" dirty="0"/>
              <a:t>Patterns</a:t>
            </a:r>
          </a:p>
        </p:txBody>
      </p:sp>
      <p:sp>
        <p:nvSpPr>
          <p:cNvPr id="69" name="TextBox 68">
            <a:extLst>
              <a:ext uri="{FF2B5EF4-FFF2-40B4-BE49-F238E27FC236}">
                <a16:creationId xmlns:a16="http://schemas.microsoft.com/office/drawing/2014/main" id="{5675F13C-30F2-4FEF-B1AB-FCF19D14759C}"/>
              </a:ext>
            </a:extLst>
          </p:cNvPr>
          <p:cNvSpPr txBox="1"/>
          <p:nvPr/>
        </p:nvSpPr>
        <p:spPr>
          <a:xfrm>
            <a:off x="472324" y="4443290"/>
            <a:ext cx="3881963" cy="430887"/>
          </a:xfrm>
          <a:prstGeom prst="rect">
            <a:avLst/>
          </a:prstGeom>
          <a:noFill/>
        </p:spPr>
        <p:txBody>
          <a:bodyPr wrap="square" rtlCol="0">
            <a:spAutoFit/>
          </a:bodyPr>
          <a:lstStyle>
            <a:defPPr>
              <a:defRPr lang="en-US"/>
            </a:defPPr>
            <a:lvl1pPr>
              <a:defRPr sz="1000"/>
            </a:lvl1pPr>
          </a:lstStyle>
          <a:p>
            <a:r>
              <a:rPr lang="en-US" sz="1100" dirty="0"/>
              <a:t>End to End flow to setup components for App Architecture Patterns</a:t>
            </a:r>
          </a:p>
        </p:txBody>
      </p:sp>
      <p:sp>
        <p:nvSpPr>
          <p:cNvPr id="70" name="TextBox 69">
            <a:extLst>
              <a:ext uri="{FF2B5EF4-FFF2-40B4-BE49-F238E27FC236}">
                <a16:creationId xmlns:a16="http://schemas.microsoft.com/office/drawing/2014/main" id="{CA479130-B8DA-413B-A3D4-4E137E353453}"/>
              </a:ext>
            </a:extLst>
          </p:cNvPr>
          <p:cNvSpPr txBox="1"/>
          <p:nvPr/>
        </p:nvSpPr>
        <p:spPr>
          <a:xfrm>
            <a:off x="498736" y="4869143"/>
            <a:ext cx="2556981" cy="338554"/>
          </a:xfrm>
          <a:prstGeom prst="rect">
            <a:avLst/>
          </a:prstGeom>
          <a:noFill/>
        </p:spPr>
        <p:txBody>
          <a:bodyPr wrap="square" rtlCol="0">
            <a:spAutoFit/>
          </a:bodyPr>
          <a:lstStyle/>
          <a:p>
            <a:r>
              <a:rPr lang="en-US" sz="1600" b="1" dirty="0"/>
              <a:t>Why?</a:t>
            </a:r>
            <a:endParaRPr lang="en-US" sz="2000" b="1" dirty="0"/>
          </a:p>
        </p:txBody>
      </p:sp>
      <p:sp>
        <p:nvSpPr>
          <p:cNvPr id="71" name="TextBox 70">
            <a:extLst>
              <a:ext uri="{FF2B5EF4-FFF2-40B4-BE49-F238E27FC236}">
                <a16:creationId xmlns:a16="http://schemas.microsoft.com/office/drawing/2014/main" id="{DE367675-72A9-4CA5-A1E6-07F09CC58DCE}"/>
              </a:ext>
            </a:extLst>
          </p:cNvPr>
          <p:cNvSpPr txBox="1"/>
          <p:nvPr/>
        </p:nvSpPr>
        <p:spPr>
          <a:xfrm>
            <a:off x="498736" y="5737180"/>
            <a:ext cx="2556981" cy="338554"/>
          </a:xfrm>
          <a:prstGeom prst="rect">
            <a:avLst/>
          </a:prstGeom>
          <a:noFill/>
        </p:spPr>
        <p:txBody>
          <a:bodyPr wrap="square" rtlCol="0">
            <a:spAutoFit/>
          </a:bodyPr>
          <a:lstStyle/>
          <a:p>
            <a:r>
              <a:rPr lang="en-US" sz="1600" b="1" dirty="0"/>
              <a:t>Benefits</a:t>
            </a:r>
            <a:endParaRPr lang="en-US" sz="2000" b="1" dirty="0"/>
          </a:p>
        </p:txBody>
      </p:sp>
      <p:sp>
        <p:nvSpPr>
          <p:cNvPr id="72" name="TextBox 71">
            <a:extLst>
              <a:ext uri="{FF2B5EF4-FFF2-40B4-BE49-F238E27FC236}">
                <a16:creationId xmlns:a16="http://schemas.microsoft.com/office/drawing/2014/main" id="{BF2D314B-725C-4136-A536-2AED1B5950D1}"/>
              </a:ext>
            </a:extLst>
          </p:cNvPr>
          <p:cNvSpPr txBox="1"/>
          <p:nvPr/>
        </p:nvSpPr>
        <p:spPr>
          <a:xfrm>
            <a:off x="504466" y="5253920"/>
            <a:ext cx="3849821" cy="261610"/>
          </a:xfrm>
          <a:prstGeom prst="rect">
            <a:avLst/>
          </a:prstGeom>
          <a:noFill/>
        </p:spPr>
        <p:txBody>
          <a:bodyPr wrap="square" rtlCol="0">
            <a:spAutoFit/>
          </a:bodyPr>
          <a:lstStyle/>
          <a:p>
            <a:r>
              <a:rPr lang="en-US" sz="1100" dirty="0"/>
              <a:t>Effort Optimization &amp; reduced  dependency on SMEs for setup </a:t>
            </a:r>
          </a:p>
        </p:txBody>
      </p:sp>
      <p:sp>
        <p:nvSpPr>
          <p:cNvPr id="73" name="TextBox 72">
            <a:extLst>
              <a:ext uri="{FF2B5EF4-FFF2-40B4-BE49-F238E27FC236}">
                <a16:creationId xmlns:a16="http://schemas.microsoft.com/office/drawing/2014/main" id="{42D0621C-A5E2-4ABC-8268-C7ACD78FA809}"/>
              </a:ext>
            </a:extLst>
          </p:cNvPr>
          <p:cNvSpPr txBox="1"/>
          <p:nvPr/>
        </p:nvSpPr>
        <p:spPr>
          <a:xfrm>
            <a:off x="504466" y="6061126"/>
            <a:ext cx="3064505" cy="261610"/>
          </a:xfrm>
          <a:prstGeom prst="rect">
            <a:avLst/>
          </a:prstGeom>
          <a:noFill/>
        </p:spPr>
        <p:txBody>
          <a:bodyPr wrap="square" rtlCol="0">
            <a:spAutoFit/>
          </a:bodyPr>
          <a:lstStyle/>
          <a:p>
            <a:r>
              <a:rPr lang="en-US" sz="1100" dirty="0"/>
              <a:t>Standardized templates and 30% effort reduction</a:t>
            </a:r>
          </a:p>
        </p:txBody>
      </p:sp>
      <p:sp>
        <p:nvSpPr>
          <p:cNvPr id="74" name="Rectangle 73">
            <a:extLst>
              <a:ext uri="{FF2B5EF4-FFF2-40B4-BE49-F238E27FC236}">
                <a16:creationId xmlns:a16="http://schemas.microsoft.com/office/drawing/2014/main" id="{61B9CD4A-2555-4D6F-8F81-4E2DD14442D5}"/>
              </a:ext>
            </a:extLst>
          </p:cNvPr>
          <p:cNvSpPr/>
          <p:nvPr/>
        </p:nvSpPr>
        <p:spPr>
          <a:xfrm>
            <a:off x="5314236" y="4052804"/>
            <a:ext cx="4028609" cy="338554"/>
          </a:xfrm>
          <a:prstGeom prst="rect">
            <a:avLst/>
          </a:prstGeom>
          <a:noFill/>
        </p:spPr>
        <p:txBody>
          <a:bodyPr wrap="square">
            <a:spAutoFit/>
          </a:bodyPr>
          <a:lstStyle/>
          <a:p>
            <a:r>
              <a:rPr lang="en-US" sz="1600" b="1" dirty="0"/>
              <a:t>Horizontal and Vertical Upgrades</a:t>
            </a:r>
          </a:p>
        </p:txBody>
      </p:sp>
      <p:sp>
        <p:nvSpPr>
          <p:cNvPr id="75" name="TextBox 74">
            <a:extLst>
              <a:ext uri="{FF2B5EF4-FFF2-40B4-BE49-F238E27FC236}">
                <a16:creationId xmlns:a16="http://schemas.microsoft.com/office/drawing/2014/main" id="{D882B33C-27B9-47B7-8364-7E8408E5F8EA}"/>
              </a:ext>
            </a:extLst>
          </p:cNvPr>
          <p:cNvSpPr txBox="1"/>
          <p:nvPr/>
        </p:nvSpPr>
        <p:spPr>
          <a:xfrm>
            <a:off x="5326171" y="4443290"/>
            <a:ext cx="3809134" cy="430887"/>
          </a:xfrm>
          <a:prstGeom prst="rect">
            <a:avLst/>
          </a:prstGeom>
          <a:noFill/>
        </p:spPr>
        <p:txBody>
          <a:bodyPr wrap="square" rtlCol="0">
            <a:spAutoFit/>
          </a:bodyPr>
          <a:lstStyle>
            <a:defPPr>
              <a:defRPr lang="en-US"/>
            </a:defPPr>
            <a:lvl1pPr>
              <a:defRPr sz="1000"/>
            </a:lvl1pPr>
          </a:lstStyle>
          <a:p>
            <a:r>
              <a:rPr lang="en-US" sz="1100" dirty="0"/>
              <a:t>Accelerate application upgrades by assisted features for PL, App/Web and framework upgrades</a:t>
            </a:r>
          </a:p>
        </p:txBody>
      </p:sp>
      <p:sp>
        <p:nvSpPr>
          <p:cNvPr id="76" name="TextBox 75">
            <a:extLst>
              <a:ext uri="{FF2B5EF4-FFF2-40B4-BE49-F238E27FC236}">
                <a16:creationId xmlns:a16="http://schemas.microsoft.com/office/drawing/2014/main" id="{381AF7B6-6FFE-4F94-969E-DA132E7B653E}"/>
              </a:ext>
            </a:extLst>
          </p:cNvPr>
          <p:cNvSpPr txBox="1"/>
          <p:nvPr/>
        </p:nvSpPr>
        <p:spPr>
          <a:xfrm>
            <a:off x="5328518" y="4869143"/>
            <a:ext cx="2647449" cy="338554"/>
          </a:xfrm>
          <a:prstGeom prst="rect">
            <a:avLst/>
          </a:prstGeom>
          <a:noFill/>
        </p:spPr>
        <p:txBody>
          <a:bodyPr wrap="square" rtlCol="0">
            <a:spAutoFit/>
          </a:bodyPr>
          <a:lstStyle/>
          <a:p>
            <a:r>
              <a:rPr lang="en-US" sz="1600" b="1" dirty="0"/>
              <a:t>Why?</a:t>
            </a:r>
            <a:endParaRPr lang="en-US" sz="2000" b="1" dirty="0"/>
          </a:p>
        </p:txBody>
      </p:sp>
      <p:sp>
        <p:nvSpPr>
          <p:cNvPr id="77" name="TextBox 76">
            <a:extLst>
              <a:ext uri="{FF2B5EF4-FFF2-40B4-BE49-F238E27FC236}">
                <a16:creationId xmlns:a16="http://schemas.microsoft.com/office/drawing/2014/main" id="{640A6722-9614-4DAA-9323-AA7F3C67F24E}"/>
              </a:ext>
            </a:extLst>
          </p:cNvPr>
          <p:cNvSpPr txBox="1"/>
          <p:nvPr/>
        </p:nvSpPr>
        <p:spPr>
          <a:xfrm>
            <a:off x="5328518" y="5737180"/>
            <a:ext cx="2647449" cy="338554"/>
          </a:xfrm>
          <a:prstGeom prst="rect">
            <a:avLst/>
          </a:prstGeom>
          <a:noFill/>
        </p:spPr>
        <p:txBody>
          <a:bodyPr wrap="square" rtlCol="0">
            <a:spAutoFit/>
          </a:bodyPr>
          <a:lstStyle/>
          <a:p>
            <a:r>
              <a:rPr lang="en-US" sz="1600" b="1" dirty="0"/>
              <a:t>Benefits</a:t>
            </a:r>
            <a:endParaRPr lang="en-US" sz="2000" b="1" dirty="0"/>
          </a:p>
        </p:txBody>
      </p:sp>
      <p:sp>
        <p:nvSpPr>
          <p:cNvPr id="78" name="TextBox 77">
            <a:extLst>
              <a:ext uri="{FF2B5EF4-FFF2-40B4-BE49-F238E27FC236}">
                <a16:creationId xmlns:a16="http://schemas.microsoft.com/office/drawing/2014/main" id="{60E5108C-B91F-4848-8C36-E64A936C3460}"/>
              </a:ext>
            </a:extLst>
          </p:cNvPr>
          <p:cNvSpPr txBox="1"/>
          <p:nvPr/>
        </p:nvSpPr>
        <p:spPr>
          <a:xfrm>
            <a:off x="5334248" y="5253920"/>
            <a:ext cx="3618110" cy="430887"/>
          </a:xfrm>
          <a:prstGeom prst="rect">
            <a:avLst/>
          </a:prstGeom>
          <a:noFill/>
        </p:spPr>
        <p:txBody>
          <a:bodyPr wrap="square" rtlCol="0">
            <a:spAutoFit/>
          </a:bodyPr>
          <a:lstStyle/>
          <a:p>
            <a:r>
              <a:rPr lang="en-US" sz="1100" dirty="0"/>
              <a:t>Consistent requirement to upgrade to cloud compatible version and reduce tech debt.</a:t>
            </a:r>
          </a:p>
        </p:txBody>
      </p:sp>
      <p:sp>
        <p:nvSpPr>
          <p:cNvPr id="79" name="TextBox 78">
            <a:extLst>
              <a:ext uri="{FF2B5EF4-FFF2-40B4-BE49-F238E27FC236}">
                <a16:creationId xmlns:a16="http://schemas.microsoft.com/office/drawing/2014/main" id="{19BF64E5-420F-4D29-9EDC-D6382AB799B4}"/>
              </a:ext>
            </a:extLst>
          </p:cNvPr>
          <p:cNvSpPr txBox="1"/>
          <p:nvPr/>
        </p:nvSpPr>
        <p:spPr>
          <a:xfrm>
            <a:off x="5346280" y="6061126"/>
            <a:ext cx="3674347" cy="430887"/>
          </a:xfrm>
          <a:prstGeom prst="rect">
            <a:avLst/>
          </a:prstGeom>
          <a:noFill/>
        </p:spPr>
        <p:txBody>
          <a:bodyPr wrap="square" rtlCol="0">
            <a:spAutoFit/>
          </a:bodyPr>
          <a:lstStyle/>
          <a:p>
            <a:r>
              <a:rPr lang="en-US" sz="1100" dirty="0"/>
              <a:t>Provide accurate estimates for migration and assist developers to accelerate migration by 30%</a:t>
            </a:r>
          </a:p>
        </p:txBody>
      </p:sp>
    </p:spTree>
    <p:extLst>
      <p:ext uri="{BB962C8B-B14F-4D97-AF65-F5344CB8AC3E}">
        <p14:creationId xmlns:p14="http://schemas.microsoft.com/office/powerpoint/2010/main" val="348523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24970" y="11225"/>
            <a:ext cx="9758994"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Application Migration Platform</a:t>
            </a:r>
          </a:p>
        </p:txBody>
      </p:sp>
      <p:sp>
        <p:nvSpPr>
          <p:cNvPr id="25" name="Rectangle 24">
            <a:extLst>
              <a:ext uri="{FF2B5EF4-FFF2-40B4-BE49-F238E27FC236}">
                <a16:creationId xmlns:a16="http://schemas.microsoft.com/office/drawing/2014/main" id="{1E7D283F-6344-49EC-BBE9-482FE67337E2}"/>
              </a:ext>
            </a:extLst>
          </p:cNvPr>
          <p:cNvSpPr/>
          <p:nvPr/>
        </p:nvSpPr>
        <p:spPr>
          <a:xfrm>
            <a:off x="2278285" y="1973214"/>
            <a:ext cx="1209541" cy="738664"/>
          </a:xfrm>
          <a:prstGeom prst="rect">
            <a:avLst/>
          </a:prstGeom>
        </p:spPr>
        <p:txBody>
          <a:bodyPr wrap="square">
            <a:spAutoFit/>
          </a:bodyPr>
          <a:lstStyle/>
          <a:p>
            <a:r>
              <a:rPr lang="en-US" sz="1400" b="1" dirty="0"/>
              <a:t>APPLICATION HEALTH ANALYSIS</a:t>
            </a:r>
          </a:p>
        </p:txBody>
      </p:sp>
      <p:sp>
        <p:nvSpPr>
          <p:cNvPr id="26" name="Rectangle 25">
            <a:extLst>
              <a:ext uri="{FF2B5EF4-FFF2-40B4-BE49-F238E27FC236}">
                <a16:creationId xmlns:a16="http://schemas.microsoft.com/office/drawing/2014/main" id="{D2D93DB6-95A4-40CF-A39F-C817DA497CFB}"/>
              </a:ext>
            </a:extLst>
          </p:cNvPr>
          <p:cNvSpPr/>
          <p:nvPr/>
        </p:nvSpPr>
        <p:spPr>
          <a:xfrm>
            <a:off x="2273475" y="2781219"/>
            <a:ext cx="1369069" cy="523220"/>
          </a:xfrm>
          <a:prstGeom prst="rect">
            <a:avLst/>
          </a:prstGeom>
        </p:spPr>
        <p:txBody>
          <a:bodyPr wrap="square">
            <a:spAutoFit/>
          </a:bodyPr>
          <a:lstStyle/>
          <a:p>
            <a:r>
              <a:rPr lang="en-US" sz="1400" b="1" dirty="0"/>
              <a:t>BUSINESS RULE EXTRACTION</a:t>
            </a:r>
          </a:p>
        </p:txBody>
      </p:sp>
      <p:sp>
        <p:nvSpPr>
          <p:cNvPr id="27" name="Rectangle 26">
            <a:extLst>
              <a:ext uri="{FF2B5EF4-FFF2-40B4-BE49-F238E27FC236}">
                <a16:creationId xmlns:a16="http://schemas.microsoft.com/office/drawing/2014/main" id="{C18777E8-4EDB-484D-A6D2-A0FC09103DE3}"/>
              </a:ext>
            </a:extLst>
          </p:cNvPr>
          <p:cNvSpPr/>
          <p:nvPr/>
        </p:nvSpPr>
        <p:spPr>
          <a:xfrm>
            <a:off x="2264407" y="3495268"/>
            <a:ext cx="1227812" cy="523220"/>
          </a:xfrm>
          <a:prstGeom prst="rect">
            <a:avLst/>
          </a:prstGeom>
        </p:spPr>
        <p:txBody>
          <a:bodyPr wrap="square">
            <a:spAutoFit/>
          </a:bodyPr>
          <a:lstStyle/>
          <a:p>
            <a:r>
              <a:rPr lang="en-US" sz="1400" b="1" dirty="0"/>
              <a:t>TECHNOLOGY MIGRATION</a:t>
            </a:r>
          </a:p>
        </p:txBody>
      </p:sp>
      <p:sp>
        <p:nvSpPr>
          <p:cNvPr id="28" name="Rectangle 27">
            <a:extLst>
              <a:ext uri="{FF2B5EF4-FFF2-40B4-BE49-F238E27FC236}">
                <a16:creationId xmlns:a16="http://schemas.microsoft.com/office/drawing/2014/main" id="{021041C3-9E90-4A91-9A8D-12DE2FBBAEAC}"/>
              </a:ext>
            </a:extLst>
          </p:cNvPr>
          <p:cNvSpPr/>
          <p:nvPr/>
        </p:nvSpPr>
        <p:spPr>
          <a:xfrm>
            <a:off x="2257556" y="4290237"/>
            <a:ext cx="1304921" cy="523220"/>
          </a:xfrm>
          <a:prstGeom prst="rect">
            <a:avLst/>
          </a:prstGeom>
        </p:spPr>
        <p:txBody>
          <a:bodyPr wrap="square">
            <a:spAutoFit/>
          </a:bodyPr>
          <a:lstStyle/>
          <a:p>
            <a:r>
              <a:rPr lang="en-US" sz="1400" b="1" dirty="0"/>
              <a:t>MIGRATION ASSURANCE</a:t>
            </a:r>
          </a:p>
        </p:txBody>
      </p:sp>
      <p:sp>
        <p:nvSpPr>
          <p:cNvPr id="29" name="Rectangle 28">
            <a:extLst>
              <a:ext uri="{FF2B5EF4-FFF2-40B4-BE49-F238E27FC236}">
                <a16:creationId xmlns:a16="http://schemas.microsoft.com/office/drawing/2014/main" id="{706C810F-72BE-44D4-9725-9812995A2084}"/>
              </a:ext>
            </a:extLst>
          </p:cNvPr>
          <p:cNvSpPr/>
          <p:nvPr/>
        </p:nvSpPr>
        <p:spPr>
          <a:xfrm>
            <a:off x="6410930" y="211102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Efficiency Calculator</a:t>
            </a:r>
          </a:p>
        </p:txBody>
      </p:sp>
      <p:sp>
        <p:nvSpPr>
          <p:cNvPr id="36" name="Rectangle 35">
            <a:extLst>
              <a:ext uri="{FF2B5EF4-FFF2-40B4-BE49-F238E27FC236}">
                <a16:creationId xmlns:a16="http://schemas.microsoft.com/office/drawing/2014/main" id="{73FA5704-5AB5-4172-9477-A389D3800904}"/>
              </a:ext>
            </a:extLst>
          </p:cNvPr>
          <p:cNvSpPr/>
          <p:nvPr/>
        </p:nvSpPr>
        <p:spPr>
          <a:xfrm>
            <a:off x="3604615" y="283236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Code base visualization </a:t>
            </a:r>
          </a:p>
        </p:txBody>
      </p:sp>
      <p:sp>
        <p:nvSpPr>
          <p:cNvPr id="43" name="Rectangle 42">
            <a:extLst>
              <a:ext uri="{FF2B5EF4-FFF2-40B4-BE49-F238E27FC236}">
                <a16:creationId xmlns:a16="http://schemas.microsoft.com/office/drawing/2014/main" id="{343471EF-DACC-4531-B9C4-13FB8B077A42}"/>
              </a:ext>
            </a:extLst>
          </p:cNvPr>
          <p:cNvSpPr/>
          <p:nvPr/>
        </p:nvSpPr>
        <p:spPr>
          <a:xfrm>
            <a:off x="5009245" y="3545168"/>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App Servers</a:t>
            </a:r>
          </a:p>
        </p:txBody>
      </p:sp>
      <p:sp>
        <p:nvSpPr>
          <p:cNvPr id="102" name="Rectangle 101">
            <a:extLst>
              <a:ext uri="{FF2B5EF4-FFF2-40B4-BE49-F238E27FC236}">
                <a16:creationId xmlns:a16="http://schemas.microsoft.com/office/drawing/2014/main" id="{2322EC20-C974-4255-9C4F-FF43EA1259A8}"/>
              </a:ext>
            </a:extLst>
          </p:cNvPr>
          <p:cNvSpPr/>
          <p:nvPr/>
        </p:nvSpPr>
        <p:spPr>
          <a:xfrm>
            <a:off x="5001016" y="211102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NFR analysis*</a:t>
            </a:r>
          </a:p>
        </p:txBody>
      </p:sp>
      <p:sp>
        <p:nvSpPr>
          <p:cNvPr id="54" name="Rectangle 53">
            <a:extLst>
              <a:ext uri="{FF2B5EF4-FFF2-40B4-BE49-F238E27FC236}">
                <a16:creationId xmlns:a16="http://schemas.microsoft.com/office/drawing/2014/main" id="{5F863046-2A7E-439C-B9B2-23638380F1FC}"/>
              </a:ext>
            </a:extLst>
          </p:cNvPr>
          <p:cNvSpPr/>
          <p:nvPr/>
        </p:nvSpPr>
        <p:spPr>
          <a:xfrm>
            <a:off x="3593143" y="211102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Architecture view*</a:t>
            </a:r>
          </a:p>
        </p:txBody>
      </p:sp>
      <p:sp>
        <p:nvSpPr>
          <p:cNvPr id="57" name="TextBox 56">
            <a:extLst>
              <a:ext uri="{FF2B5EF4-FFF2-40B4-BE49-F238E27FC236}">
                <a16:creationId xmlns:a16="http://schemas.microsoft.com/office/drawing/2014/main" id="{938B7349-A4A8-4449-A467-BC0ED29415DA}"/>
              </a:ext>
            </a:extLst>
          </p:cNvPr>
          <p:cNvSpPr txBox="1"/>
          <p:nvPr/>
        </p:nvSpPr>
        <p:spPr>
          <a:xfrm>
            <a:off x="4840916" y="1554499"/>
            <a:ext cx="1300807" cy="369332"/>
          </a:xfrm>
          <a:prstGeom prst="rect">
            <a:avLst/>
          </a:prstGeom>
          <a:noFill/>
        </p:spPr>
        <p:txBody>
          <a:bodyPr wrap="square" rtlCol="0">
            <a:spAutoFit/>
          </a:bodyPr>
          <a:lstStyle/>
          <a:p>
            <a:r>
              <a:rPr lang="en-US" b="1" dirty="0"/>
              <a:t>Existing</a:t>
            </a:r>
          </a:p>
        </p:txBody>
      </p:sp>
      <p:sp>
        <p:nvSpPr>
          <p:cNvPr id="59" name="TextBox 58">
            <a:extLst>
              <a:ext uri="{FF2B5EF4-FFF2-40B4-BE49-F238E27FC236}">
                <a16:creationId xmlns:a16="http://schemas.microsoft.com/office/drawing/2014/main" id="{C73AA557-A220-466D-8531-EDAFC7337A0E}"/>
              </a:ext>
            </a:extLst>
          </p:cNvPr>
          <p:cNvSpPr txBox="1"/>
          <p:nvPr/>
        </p:nvSpPr>
        <p:spPr>
          <a:xfrm>
            <a:off x="8790236" y="1546581"/>
            <a:ext cx="1300807" cy="369332"/>
          </a:xfrm>
          <a:prstGeom prst="rect">
            <a:avLst/>
          </a:prstGeom>
          <a:noFill/>
        </p:spPr>
        <p:txBody>
          <a:bodyPr wrap="square" rtlCol="0">
            <a:spAutoFit/>
          </a:bodyPr>
          <a:lstStyle/>
          <a:p>
            <a:r>
              <a:rPr lang="en-US" b="1" dirty="0"/>
              <a:t>Upcoming</a:t>
            </a:r>
          </a:p>
        </p:txBody>
      </p:sp>
      <p:sp>
        <p:nvSpPr>
          <p:cNvPr id="71" name="Rectangle 70">
            <a:extLst>
              <a:ext uri="{FF2B5EF4-FFF2-40B4-BE49-F238E27FC236}">
                <a16:creationId xmlns:a16="http://schemas.microsoft.com/office/drawing/2014/main" id="{44E60168-569F-40A2-9CFA-180ECC7B9413}"/>
              </a:ext>
            </a:extLst>
          </p:cNvPr>
          <p:cNvSpPr/>
          <p:nvPr/>
        </p:nvSpPr>
        <p:spPr>
          <a:xfrm>
            <a:off x="8181407" y="283236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Business Flow based rules</a:t>
            </a:r>
          </a:p>
        </p:txBody>
      </p:sp>
      <p:sp>
        <p:nvSpPr>
          <p:cNvPr id="31" name="Rectangle 30">
            <a:extLst>
              <a:ext uri="{FF2B5EF4-FFF2-40B4-BE49-F238E27FC236}">
                <a16:creationId xmlns:a16="http://schemas.microsoft.com/office/drawing/2014/main" id="{D5761FA6-BA69-487A-BCE7-64B1266FEE87}"/>
              </a:ext>
            </a:extLst>
          </p:cNvPr>
          <p:cNvSpPr/>
          <p:nvPr/>
        </p:nvSpPr>
        <p:spPr>
          <a:xfrm>
            <a:off x="3611038" y="4190584"/>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Visual flow verification</a:t>
            </a:r>
          </a:p>
        </p:txBody>
      </p:sp>
      <p:sp>
        <p:nvSpPr>
          <p:cNvPr id="37" name="Rectangle 36">
            <a:extLst>
              <a:ext uri="{FF2B5EF4-FFF2-40B4-BE49-F238E27FC236}">
                <a16:creationId xmlns:a16="http://schemas.microsoft.com/office/drawing/2014/main" id="{13E475FB-31E2-4DCB-8E74-A0FE59F73B79}"/>
              </a:ext>
            </a:extLst>
          </p:cNvPr>
          <p:cNvSpPr/>
          <p:nvPr/>
        </p:nvSpPr>
        <p:spPr>
          <a:xfrm>
            <a:off x="5009245" y="4190584"/>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Migrated Code Comparison </a:t>
            </a:r>
          </a:p>
        </p:txBody>
      </p:sp>
      <p:sp>
        <p:nvSpPr>
          <p:cNvPr id="78" name="Rectangle 77">
            <a:extLst>
              <a:ext uri="{FF2B5EF4-FFF2-40B4-BE49-F238E27FC236}">
                <a16:creationId xmlns:a16="http://schemas.microsoft.com/office/drawing/2014/main" id="{764F641A-B92F-4F18-A854-673BA3CBEB84}"/>
              </a:ext>
            </a:extLst>
          </p:cNvPr>
          <p:cNvSpPr/>
          <p:nvPr/>
        </p:nvSpPr>
        <p:spPr>
          <a:xfrm>
            <a:off x="6407452" y="4190584"/>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NFR Recommendations* </a:t>
            </a:r>
          </a:p>
        </p:txBody>
      </p:sp>
      <p:sp>
        <p:nvSpPr>
          <p:cNvPr id="52" name="Rectangle 51">
            <a:extLst>
              <a:ext uri="{FF2B5EF4-FFF2-40B4-BE49-F238E27FC236}">
                <a16:creationId xmlns:a16="http://schemas.microsoft.com/office/drawing/2014/main" id="{936D0A47-745F-48E4-B902-F912258376AA}"/>
              </a:ext>
            </a:extLst>
          </p:cNvPr>
          <p:cNvSpPr/>
          <p:nvPr/>
        </p:nvSpPr>
        <p:spPr>
          <a:xfrm>
            <a:off x="3611038" y="4624870"/>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Functional test plan</a:t>
            </a:r>
          </a:p>
        </p:txBody>
      </p:sp>
      <p:sp>
        <p:nvSpPr>
          <p:cNvPr id="58" name="Rectangle 57">
            <a:extLst>
              <a:ext uri="{FF2B5EF4-FFF2-40B4-BE49-F238E27FC236}">
                <a16:creationId xmlns:a16="http://schemas.microsoft.com/office/drawing/2014/main" id="{73FA5704-5AB5-4172-9477-A389D3800904}"/>
              </a:ext>
            </a:extLst>
          </p:cNvPr>
          <p:cNvSpPr/>
          <p:nvPr/>
        </p:nvSpPr>
        <p:spPr>
          <a:xfrm>
            <a:off x="5009245" y="2832361"/>
            <a:ext cx="2764384"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Business rules extraction &amp;  Documentation</a:t>
            </a:r>
          </a:p>
        </p:txBody>
      </p:sp>
      <p:sp>
        <p:nvSpPr>
          <p:cNvPr id="66" name="Rectangle 65">
            <a:extLst>
              <a:ext uri="{FF2B5EF4-FFF2-40B4-BE49-F238E27FC236}">
                <a16:creationId xmlns:a16="http://schemas.microsoft.com/office/drawing/2014/main" id="{706C810F-72BE-44D4-9725-9812995A2084}"/>
              </a:ext>
            </a:extLst>
          </p:cNvPr>
          <p:cNvSpPr/>
          <p:nvPr/>
        </p:nvSpPr>
        <p:spPr>
          <a:xfrm>
            <a:off x="8181407" y="2111021"/>
            <a:ext cx="1371598"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rPr>
              <a:t>Data driven migration planning</a:t>
            </a:r>
          </a:p>
        </p:txBody>
      </p:sp>
      <p:grpSp>
        <p:nvGrpSpPr>
          <p:cNvPr id="6" name="Group 5">
            <a:extLst>
              <a:ext uri="{FF2B5EF4-FFF2-40B4-BE49-F238E27FC236}">
                <a16:creationId xmlns:a16="http://schemas.microsoft.com/office/drawing/2014/main" id="{C5B2FA13-C1B1-4B51-9858-46519D84C57A}"/>
              </a:ext>
            </a:extLst>
          </p:cNvPr>
          <p:cNvGrpSpPr/>
          <p:nvPr/>
        </p:nvGrpSpPr>
        <p:grpSpPr>
          <a:xfrm>
            <a:off x="4676640" y="5803965"/>
            <a:ext cx="5307726" cy="414648"/>
            <a:chOff x="2585091" y="6087064"/>
            <a:chExt cx="9217166" cy="771023"/>
          </a:xfrm>
        </p:grpSpPr>
        <p:pic>
          <p:nvPicPr>
            <p:cNvPr id="39" name="Picture 38" descr="Logo, icon&#10;&#10;Description automatically generated">
              <a:extLst>
                <a:ext uri="{FF2B5EF4-FFF2-40B4-BE49-F238E27FC236}">
                  <a16:creationId xmlns:a16="http://schemas.microsoft.com/office/drawing/2014/main" id="{3CE208CF-B93F-4FFE-85E8-406E15B07E6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85091" y="6198506"/>
              <a:ext cx="688383" cy="598952"/>
            </a:xfrm>
            <a:prstGeom prst="rect">
              <a:avLst/>
            </a:prstGeom>
          </p:spPr>
        </p:pic>
        <p:pic>
          <p:nvPicPr>
            <p:cNvPr id="41" name="Picture 40" descr="A picture containing icon&#10;&#10;Description automatically generated">
              <a:extLst>
                <a:ext uri="{FF2B5EF4-FFF2-40B4-BE49-F238E27FC236}">
                  <a16:creationId xmlns:a16="http://schemas.microsoft.com/office/drawing/2014/main" id="{4329870A-4E16-4176-8D1D-A7FA9011D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79" y="6238463"/>
              <a:ext cx="688383" cy="512290"/>
            </a:xfrm>
            <a:prstGeom prst="rect">
              <a:avLst/>
            </a:prstGeom>
          </p:spPr>
        </p:pic>
        <p:pic>
          <p:nvPicPr>
            <p:cNvPr id="44" name="Picture 43" descr="Icon&#10;&#10;Description automatically generated">
              <a:extLst>
                <a:ext uri="{FF2B5EF4-FFF2-40B4-BE49-F238E27FC236}">
                  <a16:creationId xmlns:a16="http://schemas.microsoft.com/office/drawing/2014/main" id="{6B8FFB99-E66A-4D55-93B0-5FB45B3C735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79896" y="6168639"/>
              <a:ext cx="814494" cy="623183"/>
            </a:xfrm>
            <a:prstGeom prst="rect">
              <a:avLst/>
            </a:prstGeom>
          </p:spPr>
        </p:pic>
        <p:pic>
          <p:nvPicPr>
            <p:cNvPr id="48" name="Picture 47" descr="A picture containing surface chart&#10;&#10;Description automatically generated">
              <a:extLst>
                <a:ext uri="{FF2B5EF4-FFF2-40B4-BE49-F238E27FC236}">
                  <a16:creationId xmlns:a16="http://schemas.microsoft.com/office/drawing/2014/main" id="{DE6416F2-6932-4D67-937C-A20D1B1F2FA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549469" y="6087064"/>
              <a:ext cx="778389" cy="771023"/>
            </a:xfrm>
            <a:prstGeom prst="rect">
              <a:avLst/>
            </a:prstGeom>
          </p:spPr>
        </p:pic>
        <p:pic>
          <p:nvPicPr>
            <p:cNvPr id="50" name="Picture 49" descr="Logo, company name&#10;&#10;Description automatically generated">
              <a:extLst>
                <a:ext uri="{FF2B5EF4-FFF2-40B4-BE49-F238E27FC236}">
                  <a16:creationId xmlns:a16="http://schemas.microsoft.com/office/drawing/2014/main" id="{F7D00E72-37A4-4C07-882D-B56FDB40369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41542" y="6115157"/>
              <a:ext cx="1074208" cy="714836"/>
            </a:xfrm>
            <a:prstGeom prst="rect">
              <a:avLst/>
            </a:prstGeom>
          </p:spPr>
        </p:pic>
        <p:pic>
          <p:nvPicPr>
            <p:cNvPr id="77" name="Picture 76" descr="Icon&#10;&#10;Description automatically generated">
              <a:extLst>
                <a:ext uri="{FF2B5EF4-FFF2-40B4-BE49-F238E27FC236}">
                  <a16:creationId xmlns:a16="http://schemas.microsoft.com/office/drawing/2014/main" id="{975B9E66-B2D2-46A0-87EA-7482721B87A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443209" y="6173012"/>
              <a:ext cx="1359048" cy="505950"/>
            </a:xfrm>
            <a:prstGeom prst="rect">
              <a:avLst/>
            </a:prstGeom>
          </p:spPr>
        </p:pic>
        <p:pic>
          <p:nvPicPr>
            <p:cNvPr id="80" name="Picture 79" descr="A picture containing drawing&#10;&#10;Description automatically generated">
              <a:extLst>
                <a:ext uri="{FF2B5EF4-FFF2-40B4-BE49-F238E27FC236}">
                  <a16:creationId xmlns:a16="http://schemas.microsoft.com/office/drawing/2014/main" id="{C7FFBE06-E29A-4194-AF8E-A779FCEA05F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387802" y="6293192"/>
              <a:ext cx="961078" cy="358767"/>
            </a:xfrm>
            <a:prstGeom prst="rect">
              <a:avLst/>
            </a:prstGeom>
          </p:spPr>
        </p:pic>
        <p:pic>
          <p:nvPicPr>
            <p:cNvPr id="82" name="Picture 81" descr="A stop sign&#10;&#10;Description automatically generated">
              <a:extLst>
                <a:ext uri="{FF2B5EF4-FFF2-40B4-BE49-F238E27FC236}">
                  <a16:creationId xmlns:a16="http://schemas.microsoft.com/office/drawing/2014/main" id="{04CDC440-012A-4D5D-970E-F70E122A27A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655023" y="6140846"/>
              <a:ext cx="638449" cy="638449"/>
            </a:xfrm>
            <a:prstGeom prst="rect">
              <a:avLst/>
            </a:prstGeom>
          </p:spPr>
        </p:pic>
        <p:pic>
          <p:nvPicPr>
            <p:cNvPr id="85" name="Picture 84" descr="Logo, company name&#10;&#10;Description automatically generated">
              <a:extLst>
                <a:ext uri="{FF2B5EF4-FFF2-40B4-BE49-F238E27FC236}">
                  <a16:creationId xmlns:a16="http://schemas.microsoft.com/office/drawing/2014/main" id="{3FC7355B-25D5-441F-9625-9AF4BD013FC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140674" y="6205410"/>
              <a:ext cx="1171337" cy="585669"/>
            </a:xfrm>
            <a:prstGeom prst="rect">
              <a:avLst/>
            </a:prstGeom>
          </p:spPr>
        </p:pic>
      </p:grpSp>
      <p:sp>
        <p:nvSpPr>
          <p:cNvPr id="69" name="Rectangle 68">
            <a:extLst>
              <a:ext uri="{FF2B5EF4-FFF2-40B4-BE49-F238E27FC236}">
                <a16:creationId xmlns:a16="http://schemas.microsoft.com/office/drawing/2014/main" id="{F95001E1-C2AF-4BBD-A5DD-12072C380B08}"/>
              </a:ext>
            </a:extLst>
          </p:cNvPr>
          <p:cNvSpPr/>
          <p:nvPr/>
        </p:nvSpPr>
        <p:spPr>
          <a:xfrm>
            <a:off x="8202500" y="3545773"/>
            <a:ext cx="1350505"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Java to Go</a:t>
            </a:r>
          </a:p>
        </p:txBody>
      </p:sp>
      <p:sp>
        <p:nvSpPr>
          <p:cNvPr id="81" name="Rectangle 80">
            <a:extLst>
              <a:ext uri="{FF2B5EF4-FFF2-40B4-BE49-F238E27FC236}">
                <a16:creationId xmlns:a16="http://schemas.microsoft.com/office/drawing/2014/main" id="{343471EF-DACC-4531-B9C4-13FB8B077A42}"/>
              </a:ext>
            </a:extLst>
          </p:cNvPr>
          <p:cNvSpPr/>
          <p:nvPr/>
        </p:nvSpPr>
        <p:spPr>
          <a:xfrm>
            <a:off x="3606084" y="3545168"/>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Technology</a:t>
            </a:r>
          </a:p>
        </p:txBody>
      </p:sp>
      <p:sp>
        <p:nvSpPr>
          <p:cNvPr id="89" name="Rectangle 88">
            <a:extLst>
              <a:ext uri="{FF2B5EF4-FFF2-40B4-BE49-F238E27FC236}">
                <a16:creationId xmlns:a16="http://schemas.microsoft.com/office/drawing/2014/main" id="{343471EF-DACC-4531-B9C4-13FB8B077A42}"/>
              </a:ext>
            </a:extLst>
          </p:cNvPr>
          <p:cNvSpPr/>
          <p:nvPr/>
        </p:nvSpPr>
        <p:spPr>
          <a:xfrm>
            <a:off x="6410930" y="3545168"/>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Frameworks</a:t>
            </a:r>
          </a:p>
        </p:txBody>
      </p:sp>
      <p:sp>
        <p:nvSpPr>
          <p:cNvPr id="90" name="Rectangle 89">
            <a:extLst>
              <a:ext uri="{FF2B5EF4-FFF2-40B4-BE49-F238E27FC236}">
                <a16:creationId xmlns:a16="http://schemas.microsoft.com/office/drawing/2014/main" id="{D5761FA6-BA69-487A-BCE7-64B1266FEE87}"/>
              </a:ext>
            </a:extLst>
          </p:cNvPr>
          <p:cNvSpPr/>
          <p:nvPr/>
        </p:nvSpPr>
        <p:spPr>
          <a:xfrm>
            <a:off x="3611038" y="5216641"/>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Assisted Service Creation</a:t>
            </a:r>
          </a:p>
        </p:txBody>
      </p:sp>
      <p:sp>
        <p:nvSpPr>
          <p:cNvPr id="63" name="Rectangle 62">
            <a:extLst>
              <a:ext uri="{FF2B5EF4-FFF2-40B4-BE49-F238E27FC236}">
                <a16:creationId xmlns:a16="http://schemas.microsoft.com/office/drawing/2014/main" id="{71000FCF-BD4A-4036-95CF-FBAC61317B64}"/>
              </a:ext>
            </a:extLst>
          </p:cNvPr>
          <p:cNvSpPr/>
          <p:nvPr/>
        </p:nvSpPr>
        <p:spPr>
          <a:xfrm>
            <a:off x="2251342" y="5240608"/>
            <a:ext cx="1304921" cy="307777"/>
          </a:xfrm>
          <a:prstGeom prst="rect">
            <a:avLst/>
          </a:prstGeom>
        </p:spPr>
        <p:txBody>
          <a:bodyPr wrap="square">
            <a:spAutoFit/>
          </a:bodyPr>
          <a:lstStyle/>
          <a:p>
            <a:r>
              <a:rPr lang="en-US" sz="1400" b="1" dirty="0"/>
              <a:t>MODERNIZE</a:t>
            </a:r>
            <a:endParaRPr lang="en-US" sz="1400" dirty="0"/>
          </a:p>
        </p:txBody>
      </p:sp>
      <p:sp>
        <p:nvSpPr>
          <p:cNvPr id="84" name="Rectangle 83">
            <a:extLst>
              <a:ext uri="{FF2B5EF4-FFF2-40B4-BE49-F238E27FC236}">
                <a16:creationId xmlns:a16="http://schemas.microsoft.com/office/drawing/2014/main" id="{E63375CB-B00C-46FF-BC84-7336AD37AFB4}"/>
              </a:ext>
            </a:extLst>
          </p:cNvPr>
          <p:cNvSpPr/>
          <p:nvPr/>
        </p:nvSpPr>
        <p:spPr>
          <a:xfrm>
            <a:off x="2266967" y="5819741"/>
            <a:ext cx="1375577" cy="523220"/>
          </a:xfrm>
          <a:prstGeom prst="rect">
            <a:avLst/>
          </a:prstGeom>
        </p:spPr>
        <p:txBody>
          <a:bodyPr wrap="square">
            <a:spAutoFit/>
          </a:bodyPr>
          <a:lstStyle/>
          <a:p>
            <a:r>
              <a:rPr lang="en-US" sz="1400" b="1" dirty="0"/>
              <a:t>TECHNOLOGIES SUPPORTED</a:t>
            </a:r>
            <a:endParaRPr lang="en-US" sz="1400" dirty="0"/>
          </a:p>
        </p:txBody>
      </p:sp>
      <p:sp>
        <p:nvSpPr>
          <p:cNvPr id="7" name="TextBox 6">
            <a:extLst>
              <a:ext uri="{FF2B5EF4-FFF2-40B4-BE49-F238E27FC236}">
                <a16:creationId xmlns:a16="http://schemas.microsoft.com/office/drawing/2014/main" id="{4DBC392C-6526-4AD6-B189-F635CE56B415}"/>
              </a:ext>
            </a:extLst>
          </p:cNvPr>
          <p:cNvSpPr txBox="1"/>
          <p:nvPr/>
        </p:nvSpPr>
        <p:spPr>
          <a:xfrm>
            <a:off x="3565535" y="5810687"/>
            <a:ext cx="1157541"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BRE – 10+</a:t>
            </a:r>
          </a:p>
          <a:p>
            <a:r>
              <a:rPr lang="en-US" sz="1200" dirty="0">
                <a:latin typeface="Arial" panose="020B0604020202020204" pitchFamily="34" charset="0"/>
                <a:cs typeface="Arial" panose="020B0604020202020204" pitchFamily="34" charset="0"/>
              </a:rPr>
              <a:t>Migrator - 25</a:t>
            </a:r>
          </a:p>
        </p:txBody>
      </p:sp>
      <p:sp>
        <p:nvSpPr>
          <p:cNvPr id="91" name="Rectangle 90">
            <a:extLst>
              <a:ext uri="{FF2B5EF4-FFF2-40B4-BE49-F238E27FC236}">
                <a16:creationId xmlns:a16="http://schemas.microsoft.com/office/drawing/2014/main" id="{7C097E51-30B5-4478-9733-F83A1CD4EC81}"/>
              </a:ext>
            </a:extLst>
          </p:cNvPr>
          <p:cNvSpPr/>
          <p:nvPr/>
        </p:nvSpPr>
        <p:spPr>
          <a:xfrm>
            <a:off x="5009245" y="4624870"/>
            <a:ext cx="137160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Test execution pre &amp; post</a:t>
            </a:r>
          </a:p>
        </p:txBody>
      </p:sp>
      <p:sp>
        <p:nvSpPr>
          <p:cNvPr id="3" name="Slide Number Placeholder 2">
            <a:extLst>
              <a:ext uri="{FF2B5EF4-FFF2-40B4-BE49-F238E27FC236}">
                <a16:creationId xmlns:a16="http://schemas.microsoft.com/office/drawing/2014/main" id="{53A288E4-54BA-4A8F-A840-880AE0A5164F}"/>
              </a:ext>
            </a:extLst>
          </p:cNvPr>
          <p:cNvSpPr>
            <a:spLocks noGrp="1"/>
          </p:cNvSpPr>
          <p:nvPr>
            <p:ph type="sldNum" sz="quarter" idx="4294967295"/>
          </p:nvPr>
        </p:nvSpPr>
        <p:spPr>
          <a:xfrm>
            <a:off x="0" y="6581013"/>
            <a:ext cx="2743200" cy="365125"/>
          </a:xfrm>
        </p:spPr>
        <p:txBody>
          <a:bodyPr/>
          <a:lstStyle/>
          <a:p>
            <a:pPr algn="l"/>
            <a:fld id="{910603E9-62B6-4E5D-B9E4-D3B69751664A}" type="slidenum">
              <a:rPr lang="en-US" smtClean="0"/>
              <a:pPr algn="l"/>
              <a:t>26</a:t>
            </a:fld>
            <a:endParaRPr lang="en-US" dirty="0"/>
          </a:p>
        </p:txBody>
      </p:sp>
      <p:cxnSp>
        <p:nvCxnSpPr>
          <p:cNvPr id="94" name="Straight Connector 93">
            <a:extLst>
              <a:ext uri="{FF2B5EF4-FFF2-40B4-BE49-F238E27FC236}">
                <a16:creationId xmlns:a16="http://schemas.microsoft.com/office/drawing/2014/main" id="{13C903D5-1978-4798-A68E-9B98D06B0228}"/>
              </a:ext>
            </a:extLst>
          </p:cNvPr>
          <p:cNvCxnSpPr/>
          <p:nvPr/>
        </p:nvCxnSpPr>
        <p:spPr>
          <a:xfrm>
            <a:off x="2177194" y="3365210"/>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1ACDC5A-EFC9-407F-A3D9-AC9DC4DE77E2}"/>
              </a:ext>
            </a:extLst>
          </p:cNvPr>
          <p:cNvCxnSpPr/>
          <p:nvPr/>
        </p:nvCxnSpPr>
        <p:spPr>
          <a:xfrm>
            <a:off x="2177194" y="4089689"/>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2DA3B94-538A-4C9B-99B1-36C88D0E7B9D}"/>
              </a:ext>
            </a:extLst>
          </p:cNvPr>
          <p:cNvCxnSpPr/>
          <p:nvPr/>
        </p:nvCxnSpPr>
        <p:spPr>
          <a:xfrm>
            <a:off x="2177194" y="5704346"/>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FF9D23D-F82C-4BA1-A8D2-061CEFDB06F5}"/>
              </a:ext>
            </a:extLst>
          </p:cNvPr>
          <p:cNvCxnSpPr>
            <a:cxnSpLocks/>
          </p:cNvCxnSpPr>
          <p:nvPr/>
        </p:nvCxnSpPr>
        <p:spPr>
          <a:xfrm>
            <a:off x="7992514" y="1910245"/>
            <a:ext cx="0" cy="379410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E2A6168-5B6A-40B1-B811-CC8CCC74E774}"/>
              </a:ext>
            </a:extLst>
          </p:cNvPr>
          <p:cNvCxnSpPr/>
          <p:nvPr/>
        </p:nvCxnSpPr>
        <p:spPr>
          <a:xfrm>
            <a:off x="2183806" y="2701409"/>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2FB47A7-AD51-4746-9585-F703F1EA2DF3}"/>
              </a:ext>
            </a:extLst>
          </p:cNvPr>
          <p:cNvSpPr/>
          <p:nvPr/>
        </p:nvSpPr>
        <p:spPr>
          <a:xfrm>
            <a:off x="8211399" y="4190584"/>
            <a:ext cx="2869713"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Test Script Migration and Verification</a:t>
            </a:r>
          </a:p>
        </p:txBody>
      </p:sp>
      <p:cxnSp>
        <p:nvCxnSpPr>
          <p:cNvPr id="101" name="Straight Connector 100">
            <a:extLst>
              <a:ext uri="{FF2B5EF4-FFF2-40B4-BE49-F238E27FC236}">
                <a16:creationId xmlns:a16="http://schemas.microsoft.com/office/drawing/2014/main" id="{133DB787-B6F5-4DF9-89A0-830F5A6E5D89}"/>
              </a:ext>
            </a:extLst>
          </p:cNvPr>
          <p:cNvCxnSpPr/>
          <p:nvPr/>
        </p:nvCxnSpPr>
        <p:spPr>
          <a:xfrm>
            <a:off x="2177194" y="1910245"/>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38019FA-8974-4AB2-BAA8-5A3B926F63F5}"/>
              </a:ext>
            </a:extLst>
          </p:cNvPr>
          <p:cNvCxnSpPr/>
          <p:nvPr/>
        </p:nvCxnSpPr>
        <p:spPr>
          <a:xfrm>
            <a:off x="2198234" y="5096830"/>
            <a:ext cx="9110062"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873D325D-052A-4958-B788-6961662E7888}"/>
              </a:ext>
            </a:extLst>
          </p:cNvPr>
          <p:cNvSpPr/>
          <p:nvPr/>
        </p:nvSpPr>
        <p:spPr>
          <a:xfrm>
            <a:off x="1915551" y="562399"/>
            <a:ext cx="10289179" cy="4505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05" name="Rectangle 104">
            <a:extLst>
              <a:ext uri="{FF2B5EF4-FFF2-40B4-BE49-F238E27FC236}">
                <a16:creationId xmlns:a16="http://schemas.microsoft.com/office/drawing/2014/main" id="{CD16F224-96DC-4318-93DA-B27B1341322B}"/>
              </a:ext>
            </a:extLst>
          </p:cNvPr>
          <p:cNvSpPr/>
          <p:nvPr/>
        </p:nvSpPr>
        <p:spPr>
          <a:xfrm>
            <a:off x="-10160" y="562399"/>
            <a:ext cx="1935870" cy="45058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06" name="Rectangle 105">
            <a:extLst>
              <a:ext uri="{FF2B5EF4-FFF2-40B4-BE49-F238E27FC236}">
                <a16:creationId xmlns:a16="http://schemas.microsoft.com/office/drawing/2014/main" id="{5FC4E698-379D-47DD-A5BF-3C1A59483AD6}"/>
              </a:ext>
            </a:extLst>
          </p:cNvPr>
          <p:cNvSpPr/>
          <p:nvPr/>
        </p:nvSpPr>
        <p:spPr>
          <a:xfrm>
            <a:off x="-10160" y="1601921"/>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107" name="TextBox 106">
            <a:extLst>
              <a:ext uri="{FF2B5EF4-FFF2-40B4-BE49-F238E27FC236}">
                <a16:creationId xmlns:a16="http://schemas.microsoft.com/office/drawing/2014/main" id="{E0416BC3-1BB3-4312-B2EE-BDB0542C6010}"/>
              </a:ext>
            </a:extLst>
          </p:cNvPr>
          <p:cNvSpPr txBox="1"/>
          <p:nvPr/>
        </p:nvSpPr>
        <p:spPr>
          <a:xfrm>
            <a:off x="2027703" y="575764"/>
            <a:ext cx="10041984" cy="430887"/>
          </a:xfrm>
          <a:prstGeom prst="rect">
            <a:avLst/>
          </a:prstGeom>
          <a:noFill/>
        </p:spPr>
        <p:txBody>
          <a:bodyPr wrap="square" lIns="0" tIns="0" rIns="0" bIns="0" rtlCol="0">
            <a:spAutoFit/>
          </a:bodyPr>
          <a:lstStyle/>
          <a:p>
            <a:pPr>
              <a:spcAft>
                <a:spcPts val="800"/>
              </a:spcAft>
            </a:pPr>
            <a:r>
              <a:rPr lang="en-US" sz="1400" dirty="0">
                <a:cs typeface="Arial" panose="020B0604020202020204" pitchFamily="34" charset="0"/>
              </a:rPr>
              <a:t>An Intelligent migration automation solution which helps the application modernization objectives (Forward/reverse engineering) by accelerating the Technology, Framework and Architecture migration with build effort savings 30% to 50%. </a:t>
            </a:r>
          </a:p>
        </p:txBody>
      </p:sp>
      <p:sp>
        <p:nvSpPr>
          <p:cNvPr id="108" name="Rectangle 107">
            <a:extLst>
              <a:ext uri="{FF2B5EF4-FFF2-40B4-BE49-F238E27FC236}">
                <a16:creationId xmlns:a16="http://schemas.microsoft.com/office/drawing/2014/main" id="{30788BAF-2946-4E1D-8E74-A98B0CB6CD1E}"/>
              </a:ext>
            </a:extLst>
          </p:cNvPr>
          <p:cNvSpPr/>
          <p:nvPr/>
        </p:nvSpPr>
        <p:spPr>
          <a:xfrm>
            <a:off x="-10160" y="1081263"/>
            <a:ext cx="1925711" cy="450580"/>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000"/>
              </a:lnSpc>
            </a:pPr>
            <a:r>
              <a:rPr lang="en-US" dirty="0"/>
              <a:t>Modernization Paths</a:t>
            </a:r>
          </a:p>
        </p:txBody>
      </p:sp>
      <p:sp>
        <p:nvSpPr>
          <p:cNvPr id="109" name="Rectangle 108">
            <a:extLst>
              <a:ext uri="{FF2B5EF4-FFF2-40B4-BE49-F238E27FC236}">
                <a16:creationId xmlns:a16="http://schemas.microsoft.com/office/drawing/2014/main" id="{2029A9C6-FE1C-461C-9FD0-02592F7FA2AA}"/>
              </a:ext>
            </a:extLst>
          </p:cNvPr>
          <p:cNvSpPr/>
          <p:nvPr/>
        </p:nvSpPr>
        <p:spPr>
          <a:xfrm>
            <a:off x="1915551" y="1086875"/>
            <a:ext cx="10266289" cy="4317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8" name="Rectangle 67">
            <a:extLst>
              <a:ext uri="{FF2B5EF4-FFF2-40B4-BE49-F238E27FC236}">
                <a16:creationId xmlns:a16="http://schemas.microsoft.com/office/drawing/2014/main" id="{34A343E4-B4F5-4F1B-9ADD-4D2A4735CA99}"/>
              </a:ext>
            </a:extLst>
          </p:cNvPr>
          <p:cNvSpPr/>
          <p:nvPr/>
        </p:nvSpPr>
        <p:spPr>
          <a:xfrm>
            <a:off x="1955917" y="1095364"/>
            <a:ext cx="1724066" cy="390745"/>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Technology Migration (e.g. VB6 to C#/WPF)</a:t>
            </a:r>
          </a:p>
        </p:txBody>
      </p:sp>
      <p:sp>
        <p:nvSpPr>
          <p:cNvPr id="72" name="Rectangle 71">
            <a:extLst>
              <a:ext uri="{FF2B5EF4-FFF2-40B4-BE49-F238E27FC236}">
                <a16:creationId xmlns:a16="http://schemas.microsoft.com/office/drawing/2014/main" id="{7CECDD60-1927-4818-8B74-EBF4A11BAA67}"/>
              </a:ext>
            </a:extLst>
          </p:cNvPr>
          <p:cNvSpPr/>
          <p:nvPr/>
        </p:nvSpPr>
        <p:spPr>
          <a:xfrm>
            <a:off x="3841262" y="1095364"/>
            <a:ext cx="2047078" cy="398618"/>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Framework Migration</a:t>
            </a:r>
          </a:p>
          <a:p>
            <a:pPr algn="ctr" defTabSz="609555" hangingPunct="0"/>
            <a:r>
              <a:rPr lang="en-US" sz="1400" dirty="0">
                <a:solidFill>
                  <a:srgbClr val="000000"/>
                </a:solidFill>
                <a:cs typeface="Arial" panose="020B0604020202020204" pitchFamily="34" charset="0"/>
                <a:sym typeface="Calibri"/>
              </a:rPr>
              <a:t>(e.g. Struts 1 to Spring 5) </a:t>
            </a:r>
          </a:p>
        </p:txBody>
      </p:sp>
      <p:sp>
        <p:nvSpPr>
          <p:cNvPr id="73" name="Rectangle 72">
            <a:extLst>
              <a:ext uri="{FF2B5EF4-FFF2-40B4-BE49-F238E27FC236}">
                <a16:creationId xmlns:a16="http://schemas.microsoft.com/office/drawing/2014/main" id="{EC0654EC-A6AA-40CC-BF29-CDE955FE1FE5}"/>
              </a:ext>
            </a:extLst>
          </p:cNvPr>
          <p:cNvSpPr/>
          <p:nvPr/>
        </p:nvSpPr>
        <p:spPr>
          <a:xfrm>
            <a:off x="6055367" y="1095364"/>
            <a:ext cx="1952006" cy="3885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App Server Migration</a:t>
            </a:r>
          </a:p>
          <a:p>
            <a:pPr algn="ctr" defTabSz="609555" hangingPunct="0"/>
            <a:r>
              <a:rPr lang="en-US" sz="1400" dirty="0">
                <a:solidFill>
                  <a:srgbClr val="000000"/>
                </a:solidFill>
                <a:cs typeface="Arial" panose="020B0604020202020204" pitchFamily="34" charset="0"/>
                <a:sym typeface="Calibri"/>
              </a:rPr>
              <a:t>(e.g. </a:t>
            </a:r>
            <a:r>
              <a:rPr lang="en-US" sz="1400" dirty="0" err="1">
                <a:solidFill>
                  <a:srgbClr val="000000"/>
                </a:solidFill>
                <a:cs typeface="Arial" panose="020B0604020202020204" pitchFamily="34" charset="0"/>
                <a:sym typeface="Calibri"/>
              </a:rPr>
              <a:t>Weblogic</a:t>
            </a:r>
            <a:r>
              <a:rPr lang="en-US" sz="1400" dirty="0">
                <a:solidFill>
                  <a:srgbClr val="000000"/>
                </a:solidFill>
                <a:cs typeface="Arial" panose="020B0604020202020204" pitchFamily="34" charset="0"/>
                <a:sym typeface="Calibri"/>
              </a:rPr>
              <a:t> to JBoss)</a:t>
            </a:r>
          </a:p>
        </p:txBody>
      </p:sp>
      <p:sp>
        <p:nvSpPr>
          <p:cNvPr id="79" name="Rectangle 78">
            <a:extLst>
              <a:ext uri="{FF2B5EF4-FFF2-40B4-BE49-F238E27FC236}">
                <a16:creationId xmlns:a16="http://schemas.microsoft.com/office/drawing/2014/main" id="{0ED4AA56-452B-4705-B94E-8FF0F4D5BA19}"/>
              </a:ext>
            </a:extLst>
          </p:cNvPr>
          <p:cNvSpPr/>
          <p:nvPr/>
        </p:nvSpPr>
        <p:spPr>
          <a:xfrm>
            <a:off x="8116990" y="1095364"/>
            <a:ext cx="1981484" cy="372226"/>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400" dirty="0">
                <a:solidFill>
                  <a:srgbClr val="000000"/>
                </a:solidFill>
                <a:cs typeface="Arial" panose="020B0604020202020204" pitchFamily="34" charset="0"/>
                <a:sym typeface="Calibri"/>
              </a:rPr>
              <a:t>Business rule Extraction</a:t>
            </a:r>
          </a:p>
          <a:p>
            <a:pPr algn="ctr" defTabSz="609555" hangingPunct="0"/>
            <a:r>
              <a:rPr lang="en-US" sz="1400" dirty="0">
                <a:solidFill>
                  <a:srgbClr val="000000"/>
                </a:solidFill>
                <a:cs typeface="Arial" panose="020B0604020202020204" pitchFamily="34" charset="0"/>
                <a:sym typeface="Calibri"/>
              </a:rPr>
              <a:t>(e.g. Java, Oracle)</a:t>
            </a:r>
          </a:p>
        </p:txBody>
      </p:sp>
      <p:grpSp>
        <p:nvGrpSpPr>
          <p:cNvPr id="135" name="Group 134">
            <a:extLst>
              <a:ext uri="{FF2B5EF4-FFF2-40B4-BE49-F238E27FC236}">
                <a16:creationId xmlns:a16="http://schemas.microsoft.com/office/drawing/2014/main" id="{3B58424F-2A2E-4CC0-B933-1A10F749A728}"/>
              </a:ext>
            </a:extLst>
          </p:cNvPr>
          <p:cNvGrpSpPr/>
          <p:nvPr/>
        </p:nvGrpSpPr>
        <p:grpSpPr>
          <a:xfrm>
            <a:off x="113886" y="49797"/>
            <a:ext cx="586435" cy="486013"/>
            <a:chOff x="4189439" y="1684593"/>
            <a:chExt cx="3846910" cy="3196749"/>
          </a:xfrm>
        </p:grpSpPr>
        <p:grpSp>
          <p:nvGrpSpPr>
            <p:cNvPr id="136" name="Group 135">
              <a:extLst>
                <a:ext uri="{FF2B5EF4-FFF2-40B4-BE49-F238E27FC236}">
                  <a16:creationId xmlns:a16="http://schemas.microsoft.com/office/drawing/2014/main" id="{5734CD7C-645B-4C20-BD28-17B256144858}"/>
                </a:ext>
              </a:extLst>
            </p:cNvPr>
            <p:cNvGrpSpPr/>
            <p:nvPr/>
          </p:nvGrpSpPr>
          <p:grpSpPr>
            <a:xfrm>
              <a:off x="4189439" y="1684593"/>
              <a:ext cx="3846910" cy="3196749"/>
              <a:chOff x="2870539" y="971311"/>
              <a:chExt cx="3329808" cy="2724282"/>
            </a:xfrm>
          </p:grpSpPr>
          <p:grpSp>
            <p:nvGrpSpPr>
              <p:cNvPr id="139" name="Group 138">
                <a:extLst>
                  <a:ext uri="{FF2B5EF4-FFF2-40B4-BE49-F238E27FC236}">
                    <a16:creationId xmlns:a16="http://schemas.microsoft.com/office/drawing/2014/main" id="{3B587796-6466-4F43-AD1B-A2C91AD376FE}"/>
                  </a:ext>
                </a:extLst>
              </p:cNvPr>
              <p:cNvGrpSpPr/>
              <p:nvPr/>
            </p:nvGrpSpPr>
            <p:grpSpPr>
              <a:xfrm>
                <a:off x="2883040" y="1000182"/>
                <a:ext cx="1327506" cy="891004"/>
                <a:chOff x="2639696" y="1185025"/>
                <a:chExt cx="1327506" cy="891004"/>
              </a:xfrm>
            </p:grpSpPr>
            <p:sp>
              <p:nvSpPr>
                <p:cNvPr id="161" name="Freeform 15">
                  <a:extLst>
                    <a:ext uri="{FF2B5EF4-FFF2-40B4-BE49-F238E27FC236}">
                      <a16:creationId xmlns:a16="http://schemas.microsoft.com/office/drawing/2014/main" id="{CD5FB329-18BE-4CDC-854E-686C084B3804}"/>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2" name="Freeform 16">
                  <a:extLst>
                    <a:ext uri="{FF2B5EF4-FFF2-40B4-BE49-F238E27FC236}">
                      <a16:creationId xmlns:a16="http://schemas.microsoft.com/office/drawing/2014/main" id="{DD8A2B64-3DB7-454A-BDFB-78FB28A22973}"/>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3" name="Freeform 17">
                  <a:extLst>
                    <a:ext uri="{FF2B5EF4-FFF2-40B4-BE49-F238E27FC236}">
                      <a16:creationId xmlns:a16="http://schemas.microsoft.com/office/drawing/2014/main" id="{9F220F42-445A-4CB3-A8A4-7DCA73E06537}"/>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64" name="Picture 2" descr="http://mplus/sites/default/files/microsite/icondownload/Mainframe-modernization_0.png">
                  <a:extLst>
                    <a:ext uri="{FF2B5EF4-FFF2-40B4-BE49-F238E27FC236}">
                      <a16:creationId xmlns:a16="http://schemas.microsoft.com/office/drawing/2014/main" id="{A28878D6-463E-4AA0-AF97-311C7C8E6F71}"/>
                    </a:ext>
                  </a:extLst>
                </p:cNvPr>
                <p:cNvPicPr>
                  <a:picLocks noChangeAspect="1" noChangeArrowheads="1"/>
                </p:cNvPicPr>
                <p:nvPr/>
              </p:nvPicPr>
              <p:blipFill>
                <a:blip r:embed="rId12" cstate="hq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a:extLst>
                  <a:ext uri="{FF2B5EF4-FFF2-40B4-BE49-F238E27FC236}">
                    <a16:creationId xmlns:a16="http://schemas.microsoft.com/office/drawing/2014/main" id="{EFAE2ADD-13B1-4051-8361-CCF8CA6798A5}"/>
                  </a:ext>
                </a:extLst>
              </p:cNvPr>
              <p:cNvGrpSpPr/>
              <p:nvPr/>
            </p:nvGrpSpPr>
            <p:grpSpPr>
              <a:xfrm>
                <a:off x="4888590" y="971311"/>
                <a:ext cx="1311757" cy="922504"/>
                <a:chOff x="4954956" y="1178276"/>
                <a:chExt cx="1311757" cy="922504"/>
              </a:xfrm>
            </p:grpSpPr>
            <p:sp>
              <p:nvSpPr>
                <p:cNvPr id="158" name="Freeform 6">
                  <a:extLst>
                    <a:ext uri="{FF2B5EF4-FFF2-40B4-BE49-F238E27FC236}">
                      <a16:creationId xmlns:a16="http://schemas.microsoft.com/office/drawing/2014/main" id="{5956C1A3-2B9A-4D30-BC3E-3EB0C85D4728}"/>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9" name="Freeform 7">
                  <a:extLst>
                    <a:ext uri="{FF2B5EF4-FFF2-40B4-BE49-F238E27FC236}">
                      <a16:creationId xmlns:a16="http://schemas.microsoft.com/office/drawing/2014/main" id="{CE8168F5-07A4-4BD1-A9A4-1012FF8C9DEC}"/>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0" name="Freeform 8">
                  <a:extLst>
                    <a:ext uri="{FF2B5EF4-FFF2-40B4-BE49-F238E27FC236}">
                      <a16:creationId xmlns:a16="http://schemas.microsoft.com/office/drawing/2014/main" id="{5A84E548-B964-477E-AC67-983A74688DB3}"/>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D20B2A41-AC42-48EE-B635-D89C67BEB660}"/>
                  </a:ext>
                </a:extLst>
              </p:cNvPr>
              <p:cNvGrpSpPr/>
              <p:nvPr/>
            </p:nvGrpSpPr>
            <p:grpSpPr>
              <a:xfrm>
                <a:off x="4125810" y="2383836"/>
                <a:ext cx="922504" cy="1311757"/>
                <a:chOff x="3993078" y="2598175"/>
                <a:chExt cx="922504" cy="1311757"/>
              </a:xfrm>
            </p:grpSpPr>
            <p:grpSp>
              <p:nvGrpSpPr>
                <p:cNvPr id="154" name="Group 153">
                  <a:extLst>
                    <a:ext uri="{FF2B5EF4-FFF2-40B4-BE49-F238E27FC236}">
                      <a16:creationId xmlns:a16="http://schemas.microsoft.com/office/drawing/2014/main" id="{BA14B236-B90D-4B4D-8F1A-DD8737AB6220}"/>
                    </a:ext>
                  </a:extLst>
                </p:cNvPr>
                <p:cNvGrpSpPr/>
                <p:nvPr/>
              </p:nvGrpSpPr>
              <p:grpSpPr>
                <a:xfrm rot="17571916">
                  <a:off x="3798451" y="2792802"/>
                  <a:ext cx="1311757" cy="922504"/>
                  <a:chOff x="3620180" y="2516827"/>
                  <a:chExt cx="1791935" cy="1260194"/>
                </a:xfrm>
              </p:grpSpPr>
              <p:sp>
                <p:nvSpPr>
                  <p:cNvPr id="156" name="Freeform 13">
                    <a:extLst>
                      <a:ext uri="{FF2B5EF4-FFF2-40B4-BE49-F238E27FC236}">
                        <a16:creationId xmlns:a16="http://schemas.microsoft.com/office/drawing/2014/main" id="{C38564A0-589A-42BD-9255-25B00C88844F}"/>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7" name="Freeform 14">
                    <a:extLst>
                      <a:ext uri="{FF2B5EF4-FFF2-40B4-BE49-F238E27FC236}">
                        <a16:creationId xmlns:a16="http://schemas.microsoft.com/office/drawing/2014/main" id="{43E696B8-F823-486F-A943-E4072FC737A5}"/>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55" name="Picture 154" descr="A picture containing looking, computer, computer, shirt&#10;&#10;Description automatically generated">
                  <a:extLst>
                    <a:ext uri="{FF2B5EF4-FFF2-40B4-BE49-F238E27FC236}">
                      <a16:creationId xmlns:a16="http://schemas.microsoft.com/office/drawing/2014/main" id="{6D38DF32-F9E5-4CE0-A1A5-B2AE8BD2B3F1}"/>
                    </a:ext>
                  </a:extLst>
                </p:cNvPr>
                <p:cNvPicPr>
                  <a:picLocks noChangeAspect="1"/>
                </p:cNvPicPr>
                <p:nvPr/>
              </p:nvPicPr>
              <p:blipFill>
                <a:blip r:embed="rId13" cstate="hq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42" name="Group 141">
                <a:extLst>
                  <a:ext uri="{FF2B5EF4-FFF2-40B4-BE49-F238E27FC236}">
                    <a16:creationId xmlns:a16="http://schemas.microsoft.com/office/drawing/2014/main" id="{763D49CC-19AD-47E1-A70E-A25A481DF16E}"/>
                  </a:ext>
                </a:extLst>
              </p:cNvPr>
              <p:cNvGrpSpPr/>
              <p:nvPr/>
            </p:nvGrpSpPr>
            <p:grpSpPr>
              <a:xfrm>
                <a:off x="2870539" y="2006315"/>
                <a:ext cx="1311757" cy="922504"/>
                <a:chOff x="2641945" y="2213280"/>
                <a:chExt cx="1311757" cy="922504"/>
              </a:xfrm>
            </p:grpSpPr>
            <p:sp>
              <p:nvSpPr>
                <p:cNvPr id="150" name="Freeform 12">
                  <a:extLst>
                    <a:ext uri="{FF2B5EF4-FFF2-40B4-BE49-F238E27FC236}">
                      <a16:creationId xmlns:a16="http://schemas.microsoft.com/office/drawing/2014/main" id="{BBD7ABBE-2684-497E-BF2D-709871C75149}"/>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51" name="Group 150">
                  <a:extLst>
                    <a:ext uri="{FF2B5EF4-FFF2-40B4-BE49-F238E27FC236}">
                      <a16:creationId xmlns:a16="http://schemas.microsoft.com/office/drawing/2014/main" id="{B7A6EA75-9481-4499-913A-AE67A4231D85}"/>
                    </a:ext>
                  </a:extLst>
                </p:cNvPr>
                <p:cNvGrpSpPr/>
                <p:nvPr/>
              </p:nvGrpSpPr>
              <p:grpSpPr>
                <a:xfrm>
                  <a:off x="2641945" y="2213280"/>
                  <a:ext cx="1311757" cy="922504"/>
                  <a:chOff x="3620180" y="2516827"/>
                  <a:chExt cx="1791935" cy="1260194"/>
                </a:xfrm>
              </p:grpSpPr>
              <p:sp>
                <p:nvSpPr>
                  <p:cNvPr id="152" name="Freeform 13">
                    <a:extLst>
                      <a:ext uri="{FF2B5EF4-FFF2-40B4-BE49-F238E27FC236}">
                        <a16:creationId xmlns:a16="http://schemas.microsoft.com/office/drawing/2014/main" id="{00811FC9-4DE9-42F8-973B-C1935D9D33F5}"/>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53" name="Freeform 14">
                    <a:extLst>
                      <a:ext uri="{FF2B5EF4-FFF2-40B4-BE49-F238E27FC236}">
                        <a16:creationId xmlns:a16="http://schemas.microsoft.com/office/drawing/2014/main" id="{4311D710-3889-4C15-9E57-DD141943EEDE}"/>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43" name="Group 142">
                <a:extLst>
                  <a:ext uri="{FF2B5EF4-FFF2-40B4-BE49-F238E27FC236}">
                    <a16:creationId xmlns:a16="http://schemas.microsoft.com/office/drawing/2014/main" id="{BB873024-5B89-4A89-9B76-60FD8DC47CF3}"/>
                  </a:ext>
                </a:extLst>
              </p:cNvPr>
              <p:cNvGrpSpPr/>
              <p:nvPr/>
            </p:nvGrpSpPr>
            <p:grpSpPr>
              <a:xfrm>
                <a:off x="4860342" y="2031065"/>
                <a:ext cx="1327506" cy="891004"/>
                <a:chOff x="4941456" y="2238030"/>
                <a:chExt cx="1327506" cy="891004"/>
              </a:xfrm>
            </p:grpSpPr>
            <p:sp>
              <p:nvSpPr>
                <p:cNvPr id="146" name="Freeform 9">
                  <a:extLst>
                    <a:ext uri="{FF2B5EF4-FFF2-40B4-BE49-F238E27FC236}">
                      <a16:creationId xmlns:a16="http://schemas.microsoft.com/office/drawing/2014/main" id="{CB7ECCC0-A29C-4DDA-B6B9-DD6002323B6B}"/>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7" name="Freeform 10">
                  <a:extLst>
                    <a:ext uri="{FF2B5EF4-FFF2-40B4-BE49-F238E27FC236}">
                      <a16:creationId xmlns:a16="http://schemas.microsoft.com/office/drawing/2014/main" id="{F23EE947-4711-48AE-9BD7-24C2B778B308}"/>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48" name="Freeform 11">
                  <a:extLst>
                    <a:ext uri="{FF2B5EF4-FFF2-40B4-BE49-F238E27FC236}">
                      <a16:creationId xmlns:a16="http://schemas.microsoft.com/office/drawing/2014/main" id="{41A6116D-CD4E-445F-99BF-2370C0B25825}"/>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9" name="Picture 8" descr="http://mplus/sites/default/files/microsite/icondownload/Cloud-migration-thumb.png">
                  <a:extLst>
                    <a:ext uri="{FF2B5EF4-FFF2-40B4-BE49-F238E27FC236}">
                      <a16:creationId xmlns:a16="http://schemas.microsoft.com/office/drawing/2014/main" id="{85ECF7BB-1F20-4B58-A781-63C4487585BA}"/>
                    </a:ext>
                  </a:extLst>
                </p:cNvPr>
                <p:cNvPicPr>
                  <a:picLocks noChangeAspect="1" noChangeArrowheads="1"/>
                </p:cNvPicPr>
                <p:nvPr/>
              </p:nvPicPr>
              <p:blipFill>
                <a:blip r:embed="rId14" cstate="hqprint">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Freeform 5">
                <a:extLst>
                  <a:ext uri="{FF2B5EF4-FFF2-40B4-BE49-F238E27FC236}">
                    <a16:creationId xmlns:a16="http://schemas.microsoft.com/office/drawing/2014/main" id="{94BE5C54-3E79-4CA1-BCA4-229ADB5A5731}"/>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45" name="Picture 144" descr="A picture containing shirt&#10;&#10;Description automatically generated">
                <a:extLst>
                  <a:ext uri="{FF2B5EF4-FFF2-40B4-BE49-F238E27FC236}">
                    <a16:creationId xmlns:a16="http://schemas.microsoft.com/office/drawing/2014/main" id="{F6A8AFCF-1343-4CB7-9CCB-EA7B74859A4F}"/>
                  </a:ext>
                </a:extLst>
              </p:cNvPr>
              <p:cNvPicPr>
                <a:picLocks noChangeAspect="1"/>
              </p:cNvPicPr>
              <p:nvPr/>
            </p:nvPicPr>
            <p:blipFill>
              <a:blip r:embed="rId15" cstate="hq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37" name="Picture 6" descr="http://mplus/sites/default/files/microsite/icondownload/Transformation_0.png">
              <a:extLst>
                <a:ext uri="{FF2B5EF4-FFF2-40B4-BE49-F238E27FC236}">
                  <a16:creationId xmlns:a16="http://schemas.microsoft.com/office/drawing/2014/main" id="{78DCF5D3-FAE1-4D7C-8EED-BAD90CB7B2DB}"/>
                </a:ext>
              </a:extLst>
            </p:cNvPr>
            <p:cNvPicPr>
              <a:picLocks noChangeAspect="1" noChangeArrowheads="1"/>
            </p:cNvPicPr>
            <p:nvPr/>
          </p:nvPicPr>
          <p:blipFill>
            <a:blip r:embed="rId16" cstate="hq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4" descr="http://mplus/sites/default/files/microsite/icondownload/Cloud-operation-system.png">
              <a:extLst>
                <a:ext uri="{FF2B5EF4-FFF2-40B4-BE49-F238E27FC236}">
                  <a16:creationId xmlns:a16="http://schemas.microsoft.com/office/drawing/2014/main" id="{DE7D3DE2-827B-4EC0-8620-14D72EB1C4DD}"/>
                </a:ext>
              </a:extLst>
            </p:cNvPr>
            <p:cNvPicPr>
              <a:picLocks noChangeAspect="1" noChangeArrowheads="1"/>
            </p:cNvPicPr>
            <p:nvPr/>
          </p:nvPicPr>
          <p:blipFill>
            <a:blip r:embed="rId17" cstate="hq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pic>
        <p:nvPicPr>
          <p:cNvPr id="98" name="Picture 12" descr="Depository Trust &amp; Clearing Corporation DTCC Logo Vector (.AI ...">
            <a:extLst>
              <a:ext uri="{FF2B5EF4-FFF2-40B4-BE49-F238E27FC236}">
                <a16:creationId xmlns:a16="http://schemas.microsoft.com/office/drawing/2014/main" id="{881D967A-05AF-4DAF-8FA1-720DAA4FF08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48095" y="2532792"/>
            <a:ext cx="787931" cy="22587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7BFF1206-EF3F-431C-B7F8-F4B53CB54A9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42768" y="2995785"/>
            <a:ext cx="1073749" cy="23581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Citi logo | Logok">
            <a:extLst>
              <a:ext uri="{FF2B5EF4-FFF2-40B4-BE49-F238E27FC236}">
                <a16:creationId xmlns:a16="http://schemas.microsoft.com/office/drawing/2014/main" id="{BA364734-080A-496E-A0C7-08AB50CD739A}"/>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6220" t="27001" r="23031" b="27051"/>
          <a:stretch/>
        </p:blipFill>
        <p:spPr bwMode="auto">
          <a:xfrm>
            <a:off x="665904" y="3355783"/>
            <a:ext cx="534079" cy="36266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6">
            <a:extLst>
              <a:ext uri="{FF2B5EF4-FFF2-40B4-BE49-F238E27FC236}">
                <a16:creationId xmlns:a16="http://schemas.microsoft.com/office/drawing/2014/main" id="{B250EB12-451C-4054-9768-C65DD29AAA4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37461" y="3842630"/>
            <a:ext cx="1367181" cy="30073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a:extLst>
              <a:ext uri="{FF2B5EF4-FFF2-40B4-BE49-F238E27FC236}">
                <a16:creationId xmlns:a16="http://schemas.microsoft.com/office/drawing/2014/main" id="{4D159B5A-A144-42BA-BD32-9C5EE4BE8CE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2501" b="21352"/>
          <a:stretch/>
        </p:blipFill>
        <p:spPr bwMode="auto">
          <a:xfrm>
            <a:off x="552177" y="4267545"/>
            <a:ext cx="811196" cy="47105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4" descr="jotun-logo-png-transparent – El Temsah Group">
            <a:extLst>
              <a:ext uri="{FF2B5EF4-FFF2-40B4-BE49-F238E27FC236}">
                <a16:creationId xmlns:a16="http://schemas.microsoft.com/office/drawing/2014/main" id="{D7416574-5CBC-4614-B05E-D1C7AB7DFC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44805" y="4862784"/>
            <a:ext cx="758173" cy="419759"/>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5DCDA0F7-B859-420F-A99D-CEDD511B8A79}"/>
              </a:ext>
            </a:extLst>
          </p:cNvPr>
          <p:cNvSpPr/>
          <p:nvPr/>
        </p:nvSpPr>
        <p:spPr>
          <a:xfrm>
            <a:off x="132620" y="5867660"/>
            <a:ext cx="1364466" cy="350953"/>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a:t>
            </a:r>
          </a:p>
        </p:txBody>
      </p:sp>
      <p:sp>
        <p:nvSpPr>
          <p:cNvPr id="118" name="TextBox 117">
            <a:extLst>
              <a:ext uri="{FF2B5EF4-FFF2-40B4-BE49-F238E27FC236}">
                <a16:creationId xmlns:a16="http://schemas.microsoft.com/office/drawing/2014/main" id="{88BBDC22-BFEC-4043-B1E5-274B46FA482C}"/>
              </a:ext>
            </a:extLst>
          </p:cNvPr>
          <p:cNvSpPr txBox="1"/>
          <p:nvPr/>
        </p:nvSpPr>
        <p:spPr>
          <a:xfrm>
            <a:off x="372794" y="6610217"/>
            <a:ext cx="5529575" cy="261610"/>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p:txBody>
      </p:sp>
      <p:sp>
        <p:nvSpPr>
          <p:cNvPr id="119" name="Rectangle 118">
            <a:extLst>
              <a:ext uri="{FF2B5EF4-FFF2-40B4-BE49-F238E27FC236}">
                <a16:creationId xmlns:a16="http://schemas.microsoft.com/office/drawing/2014/main" id="{80F353B2-1AC2-4BA6-B8E5-B6477D775D65}"/>
              </a:ext>
            </a:extLst>
          </p:cNvPr>
          <p:cNvSpPr/>
          <p:nvPr/>
        </p:nvSpPr>
        <p:spPr>
          <a:xfrm>
            <a:off x="9612903" y="3545773"/>
            <a:ext cx="1346058" cy="365760"/>
          </a:xfrm>
          <a:prstGeom prst="rect">
            <a:avLst/>
          </a:prstGeom>
          <a:noFill/>
          <a:ln w="9525" cap="flat">
            <a:solidFill>
              <a:srgbClr val="C55A1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Angular 1 to Angular 9</a:t>
            </a:r>
          </a:p>
        </p:txBody>
      </p:sp>
    </p:spTree>
    <p:extLst>
      <p:ext uri="{BB962C8B-B14F-4D97-AF65-F5344CB8AC3E}">
        <p14:creationId xmlns:p14="http://schemas.microsoft.com/office/powerpoint/2010/main" val="374887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6E9DCB86-429B-4B95-8F21-F4F01C8304A5}"/>
              </a:ext>
            </a:extLst>
          </p:cNvPr>
          <p:cNvSpPr/>
          <p:nvPr/>
        </p:nvSpPr>
        <p:spPr>
          <a:xfrm>
            <a:off x="306355" y="3780145"/>
            <a:ext cx="11579289"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C42F414C-77CE-4FE7-B131-B35E31361D36}"/>
              </a:ext>
            </a:extLst>
          </p:cNvPr>
          <p:cNvSpPr txBox="1"/>
          <p:nvPr/>
        </p:nvSpPr>
        <p:spPr>
          <a:xfrm>
            <a:off x="881834" y="15090"/>
            <a:ext cx="10545326" cy="523220"/>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Application Migration Platform</a:t>
            </a:r>
          </a:p>
        </p:txBody>
      </p:sp>
      <p:sp>
        <p:nvSpPr>
          <p:cNvPr id="10" name="Rectangle: Rounded Corners 9">
            <a:extLst>
              <a:ext uri="{FF2B5EF4-FFF2-40B4-BE49-F238E27FC236}">
                <a16:creationId xmlns:a16="http://schemas.microsoft.com/office/drawing/2014/main" id="{DD657E9E-710E-4B90-92F6-ED75ADD5A23F}"/>
              </a:ext>
            </a:extLst>
          </p:cNvPr>
          <p:cNvSpPr/>
          <p:nvPr/>
        </p:nvSpPr>
        <p:spPr>
          <a:xfrm>
            <a:off x="300936" y="885108"/>
            <a:ext cx="11584708" cy="2546960"/>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D02E61-B011-47E0-A5A4-A8DBFDD35DA3}"/>
              </a:ext>
            </a:extLst>
          </p:cNvPr>
          <p:cNvSpPr/>
          <p:nvPr/>
        </p:nvSpPr>
        <p:spPr>
          <a:xfrm>
            <a:off x="555501" y="764937"/>
            <a:ext cx="4041040" cy="3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30%- 40% AUTOMATION</a:t>
            </a:r>
          </a:p>
        </p:txBody>
      </p:sp>
      <p:sp>
        <p:nvSpPr>
          <p:cNvPr id="78" name="Rectangle 77">
            <a:extLst>
              <a:ext uri="{FF2B5EF4-FFF2-40B4-BE49-F238E27FC236}">
                <a16:creationId xmlns:a16="http://schemas.microsoft.com/office/drawing/2014/main" id="{23061A20-7022-4CF3-8C50-2424E0A88009}"/>
              </a:ext>
            </a:extLst>
          </p:cNvPr>
          <p:cNvSpPr/>
          <p:nvPr/>
        </p:nvSpPr>
        <p:spPr>
          <a:xfrm>
            <a:off x="545189" y="3706207"/>
            <a:ext cx="510909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37" name="Rectangle 36">
            <a:extLst>
              <a:ext uri="{FF2B5EF4-FFF2-40B4-BE49-F238E27FC236}">
                <a16:creationId xmlns:a16="http://schemas.microsoft.com/office/drawing/2014/main" id="{8BA5CDDE-6AD3-48C2-A9D6-68CE94333459}"/>
              </a:ext>
            </a:extLst>
          </p:cNvPr>
          <p:cNvSpPr/>
          <p:nvPr/>
        </p:nvSpPr>
        <p:spPr>
          <a:xfrm>
            <a:off x="750598" y="1109190"/>
            <a:ext cx="1060837" cy="307777"/>
          </a:xfrm>
          <a:prstGeom prst="rect">
            <a:avLst/>
          </a:prstGeom>
        </p:spPr>
        <p:txBody>
          <a:bodyPr wrap="square">
            <a:spAutoFit/>
          </a:bodyPr>
          <a:lstStyle/>
          <a:p>
            <a:r>
              <a:rPr lang="en-US" sz="1400" b="1" dirty="0"/>
              <a:t>DISCOVER </a:t>
            </a:r>
          </a:p>
        </p:txBody>
      </p:sp>
      <p:sp>
        <p:nvSpPr>
          <p:cNvPr id="38" name="Rectangle 37">
            <a:extLst>
              <a:ext uri="{FF2B5EF4-FFF2-40B4-BE49-F238E27FC236}">
                <a16:creationId xmlns:a16="http://schemas.microsoft.com/office/drawing/2014/main" id="{CD51310A-1701-4AF2-AA2F-9BEC7C84690B}"/>
              </a:ext>
            </a:extLst>
          </p:cNvPr>
          <p:cNvSpPr/>
          <p:nvPr/>
        </p:nvSpPr>
        <p:spPr>
          <a:xfrm>
            <a:off x="2374663" y="1111630"/>
            <a:ext cx="2279842" cy="523220"/>
          </a:xfrm>
          <a:prstGeom prst="rect">
            <a:avLst/>
          </a:prstGeom>
        </p:spPr>
        <p:txBody>
          <a:bodyPr wrap="square">
            <a:spAutoFit/>
          </a:bodyPr>
          <a:lstStyle/>
          <a:p>
            <a:pPr algn="ctr"/>
            <a:r>
              <a:rPr lang="en-US" sz="1400" b="1" dirty="0"/>
              <a:t>RULE EXTRACTION &amp; PLANNING</a:t>
            </a:r>
          </a:p>
        </p:txBody>
      </p:sp>
      <p:sp>
        <p:nvSpPr>
          <p:cNvPr id="39" name="Rectangle 38">
            <a:extLst>
              <a:ext uri="{FF2B5EF4-FFF2-40B4-BE49-F238E27FC236}">
                <a16:creationId xmlns:a16="http://schemas.microsoft.com/office/drawing/2014/main" id="{C2ACC5D7-087C-4A7D-815D-C157AEAE2A9F}"/>
              </a:ext>
            </a:extLst>
          </p:cNvPr>
          <p:cNvSpPr/>
          <p:nvPr/>
        </p:nvSpPr>
        <p:spPr>
          <a:xfrm>
            <a:off x="5544953" y="1109190"/>
            <a:ext cx="907019" cy="307777"/>
          </a:xfrm>
          <a:prstGeom prst="rect">
            <a:avLst/>
          </a:prstGeom>
        </p:spPr>
        <p:txBody>
          <a:bodyPr wrap="square">
            <a:spAutoFit/>
          </a:bodyPr>
          <a:lstStyle/>
          <a:p>
            <a:r>
              <a:rPr lang="en-US" sz="1400" b="1" dirty="0"/>
              <a:t>MIGRATE</a:t>
            </a:r>
          </a:p>
        </p:txBody>
      </p:sp>
      <p:sp>
        <p:nvSpPr>
          <p:cNvPr id="40" name="Rectangle 39">
            <a:extLst>
              <a:ext uri="{FF2B5EF4-FFF2-40B4-BE49-F238E27FC236}">
                <a16:creationId xmlns:a16="http://schemas.microsoft.com/office/drawing/2014/main" id="{2D77621E-FCC1-4CA2-BDE8-13BAB618BB88}"/>
              </a:ext>
            </a:extLst>
          </p:cNvPr>
          <p:cNvSpPr/>
          <p:nvPr/>
        </p:nvSpPr>
        <p:spPr>
          <a:xfrm>
            <a:off x="7967945" y="1109190"/>
            <a:ext cx="944419" cy="307777"/>
          </a:xfrm>
          <a:prstGeom prst="rect">
            <a:avLst/>
          </a:prstGeom>
        </p:spPr>
        <p:txBody>
          <a:bodyPr wrap="square">
            <a:spAutoFit/>
          </a:bodyPr>
          <a:lstStyle/>
          <a:p>
            <a:r>
              <a:rPr lang="en-US" sz="1400" b="1" dirty="0"/>
              <a:t>TEST</a:t>
            </a:r>
          </a:p>
        </p:txBody>
      </p:sp>
      <p:sp>
        <p:nvSpPr>
          <p:cNvPr id="41" name="Rectangle 40">
            <a:extLst>
              <a:ext uri="{FF2B5EF4-FFF2-40B4-BE49-F238E27FC236}">
                <a16:creationId xmlns:a16="http://schemas.microsoft.com/office/drawing/2014/main" id="{7A305B01-2B64-4981-9F9F-3E0926762868}"/>
              </a:ext>
            </a:extLst>
          </p:cNvPr>
          <p:cNvSpPr/>
          <p:nvPr/>
        </p:nvSpPr>
        <p:spPr>
          <a:xfrm>
            <a:off x="9814527" y="1098057"/>
            <a:ext cx="1910766" cy="307777"/>
          </a:xfrm>
          <a:prstGeom prst="rect">
            <a:avLst/>
          </a:prstGeom>
        </p:spPr>
        <p:txBody>
          <a:bodyPr wrap="square">
            <a:spAutoFit/>
          </a:bodyPr>
          <a:lstStyle/>
          <a:p>
            <a:r>
              <a:rPr lang="en-US" sz="1400" b="1" dirty="0"/>
              <a:t>OPTIMIZE &amp; DEPLOY</a:t>
            </a:r>
          </a:p>
        </p:txBody>
      </p:sp>
      <p:sp>
        <p:nvSpPr>
          <p:cNvPr id="46" name="Arrow: Chevron 45">
            <a:extLst>
              <a:ext uri="{FF2B5EF4-FFF2-40B4-BE49-F238E27FC236}">
                <a16:creationId xmlns:a16="http://schemas.microsoft.com/office/drawing/2014/main" id="{995B96DC-4BF5-4972-BDFD-8BD16DEB4BEA}"/>
              </a:ext>
            </a:extLst>
          </p:cNvPr>
          <p:cNvSpPr/>
          <p:nvPr/>
        </p:nvSpPr>
        <p:spPr>
          <a:xfrm>
            <a:off x="2220028" y="1198674"/>
            <a:ext cx="81698" cy="139682"/>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47" name="Arrow: Chevron 46">
            <a:extLst>
              <a:ext uri="{FF2B5EF4-FFF2-40B4-BE49-F238E27FC236}">
                <a16:creationId xmlns:a16="http://schemas.microsoft.com/office/drawing/2014/main" id="{F81A1089-514F-44EA-8A80-21D9BA938902}"/>
              </a:ext>
            </a:extLst>
          </p:cNvPr>
          <p:cNvSpPr/>
          <p:nvPr/>
        </p:nvSpPr>
        <p:spPr>
          <a:xfrm>
            <a:off x="4787930" y="1196271"/>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48" name="Arrow: Chevron 47">
            <a:extLst>
              <a:ext uri="{FF2B5EF4-FFF2-40B4-BE49-F238E27FC236}">
                <a16:creationId xmlns:a16="http://schemas.microsoft.com/office/drawing/2014/main" id="{75A53745-046B-40DB-8035-433B4EE50C6B}"/>
              </a:ext>
            </a:extLst>
          </p:cNvPr>
          <p:cNvSpPr/>
          <p:nvPr/>
        </p:nvSpPr>
        <p:spPr>
          <a:xfrm>
            <a:off x="7113080" y="1185139"/>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49" name="Arrow: Chevron 48">
            <a:extLst>
              <a:ext uri="{FF2B5EF4-FFF2-40B4-BE49-F238E27FC236}">
                <a16:creationId xmlns:a16="http://schemas.microsoft.com/office/drawing/2014/main" id="{054E034B-6E32-4EBE-B831-35E6C783A130}"/>
              </a:ext>
            </a:extLst>
          </p:cNvPr>
          <p:cNvSpPr/>
          <p:nvPr/>
        </p:nvSpPr>
        <p:spPr>
          <a:xfrm>
            <a:off x="9326178" y="1185139"/>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50" name="TextBox 49">
            <a:extLst>
              <a:ext uri="{FF2B5EF4-FFF2-40B4-BE49-F238E27FC236}">
                <a16:creationId xmlns:a16="http://schemas.microsoft.com/office/drawing/2014/main" id="{C9754636-0DF0-4893-84ED-EA54718B7A91}"/>
              </a:ext>
            </a:extLst>
          </p:cNvPr>
          <p:cNvSpPr txBox="1"/>
          <p:nvPr/>
        </p:nvSpPr>
        <p:spPr>
          <a:xfrm>
            <a:off x="591122" y="1626571"/>
            <a:ext cx="1584229" cy="882293"/>
          </a:xfrm>
          <a:prstGeom prst="rect">
            <a:avLst/>
          </a:prstGeom>
          <a:noFill/>
        </p:spPr>
        <p:txBody>
          <a:bodyPr wrap="square" rtlCol="0">
            <a:spAutoFit/>
          </a:bodyPr>
          <a:lstStyle/>
          <a:p>
            <a:pPr>
              <a:spcAft>
                <a:spcPts val="400"/>
              </a:spcAft>
            </a:pPr>
            <a:r>
              <a:rPr lang="en-US" sz="1200" dirty="0">
                <a:solidFill>
                  <a:schemeClr val="accent1">
                    <a:lumMod val="75000"/>
                  </a:schemeClr>
                </a:solidFill>
              </a:rPr>
              <a:t>Application Health Analysis </a:t>
            </a:r>
          </a:p>
          <a:p>
            <a:pPr>
              <a:spcAft>
                <a:spcPts val="400"/>
              </a:spcAft>
            </a:pPr>
            <a:r>
              <a:rPr lang="en-US" sz="1200" dirty="0">
                <a:solidFill>
                  <a:schemeClr val="accent2">
                    <a:lumMod val="75000"/>
                  </a:schemeClr>
                </a:solidFill>
              </a:rPr>
              <a:t>Identify business flows</a:t>
            </a:r>
          </a:p>
        </p:txBody>
      </p:sp>
      <p:sp>
        <p:nvSpPr>
          <p:cNvPr id="51" name="TextBox 50">
            <a:extLst>
              <a:ext uri="{FF2B5EF4-FFF2-40B4-BE49-F238E27FC236}">
                <a16:creationId xmlns:a16="http://schemas.microsoft.com/office/drawing/2014/main" id="{A01E50A8-CB59-4D43-9C97-3AB4401538E7}"/>
              </a:ext>
            </a:extLst>
          </p:cNvPr>
          <p:cNvSpPr txBox="1"/>
          <p:nvPr/>
        </p:nvSpPr>
        <p:spPr>
          <a:xfrm>
            <a:off x="2720692" y="1626571"/>
            <a:ext cx="1769442" cy="882293"/>
          </a:xfrm>
          <a:prstGeom prst="rect">
            <a:avLst/>
          </a:prstGeom>
          <a:noFill/>
        </p:spPr>
        <p:txBody>
          <a:bodyPr wrap="square" rtlCol="0">
            <a:spAutoFit/>
          </a:bodyPr>
          <a:lstStyle/>
          <a:p>
            <a:pPr>
              <a:spcAft>
                <a:spcPts val="400"/>
              </a:spcAft>
            </a:pPr>
            <a:r>
              <a:rPr lang="en-US" sz="1200" dirty="0">
                <a:solidFill>
                  <a:schemeClr val="accent2">
                    <a:lumMod val="75000"/>
                  </a:schemeClr>
                </a:solidFill>
              </a:rPr>
              <a:t>Migration planning &amp; estimation</a:t>
            </a:r>
          </a:p>
          <a:p>
            <a:pPr>
              <a:spcAft>
                <a:spcPts val="400"/>
              </a:spcAft>
            </a:pPr>
            <a:r>
              <a:rPr lang="en-US" sz="1200" dirty="0">
                <a:solidFill>
                  <a:schemeClr val="accent2">
                    <a:lumMod val="75000"/>
                  </a:schemeClr>
                </a:solidFill>
              </a:rPr>
              <a:t>Extract business rules and flow</a:t>
            </a:r>
          </a:p>
        </p:txBody>
      </p:sp>
      <p:sp>
        <p:nvSpPr>
          <p:cNvPr id="52" name="TextBox 51">
            <a:extLst>
              <a:ext uri="{FF2B5EF4-FFF2-40B4-BE49-F238E27FC236}">
                <a16:creationId xmlns:a16="http://schemas.microsoft.com/office/drawing/2014/main" id="{CAF165CE-E8D8-4F8E-B61F-42646E54DEA5}"/>
              </a:ext>
            </a:extLst>
          </p:cNvPr>
          <p:cNvSpPr txBox="1"/>
          <p:nvPr/>
        </p:nvSpPr>
        <p:spPr>
          <a:xfrm>
            <a:off x="5157609" y="1626571"/>
            <a:ext cx="1769442" cy="1118255"/>
          </a:xfrm>
          <a:prstGeom prst="rect">
            <a:avLst/>
          </a:prstGeom>
          <a:noFill/>
        </p:spPr>
        <p:txBody>
          <a:bodyPr wrap="square" rtlCol="0">
            <a:spAutoFit/>
          </a:bodyPr>
          <a:lstStyle/>
          <a:p>
            <a:pPr>
              <a:spcAft>
                <a:spcPts val="400"/>
              </a:spcAft>
            </a:pPr>
            <a:r>
              <a:rPr lang="en-US" sz="1200" dirty="0">
                <a:solidFill>
                  <a:schemeClr val="accent2">
                    <a:lumMod val="75000"/>
                  </a:schemeClr>
                </a:solidFill>
              </a:rPr>
              <a:t>Code migration</a:t>
            </a:r>
          </a:p>
          <a:p>
            <a:pPr>
              <a:spcAft>
                <a:spcPts val="400"/>
              </a:spcAft>
            </a:pPr>
            <a:r>
              <a:rPr lang="en-US" sz="1200" dirty="0">
                <a:solidFill>
                  <a:schemeClr val="accent1">
                    <a:lumMod val="75000"/>
                  </a:schemeClr>
                </a:solidFill>
              </a:rPr>
              <a:t>Code comparison pre- and post-migration </a:t>
            </a:r>
          </a:p>
          <a:p>
            <a:pPr>
              <a:spcAft>
                <a:spcPts val="400"/>
              </a:spcAft>
            </a:pPr>
            <a:r>
              <a:rPr lang="en-US" sz="1200" dirty="0">
                <a:solidFill>
                  <a:schemeClr val="accent1">
                    <a:lumMod val="75000"/>
                  </a:schemeClr>
                </a:solidFill>
              </a:rPr>
              <a:t>Trace functionalities from legacy to migrated code</a:t>
            </a:r>
          </a:p>
        </p:txBody>
      </p:sp>
      <p:sp>
        <p:nvSpPr>
          <p:cNvPr id="53" name="TextBox 52">
            <a:extLst>
              <a:ext uri="{FF2B5EF4-FFF2-40B4-BE49-F238E27FC236}">
                <a16:creationId xmlns:a16="http://schemas.microsoft.com/office/drawing/2014/main" id="{E53F2903-D500-4129-BD52-19DAA6A463E9}"/>
              </a:ext>
            </a:extLst>
          </p:cNvPr>
          <p:cNvSpPr txBox="1"/>
          <p:nvPr/>
        </p:nvSpPr>
        <p:spPr>
          <a:xfrm>
            <a:off x="7633362" y="1626571"/>
            <a:ext cx="1610331" cy="1118255"/>
          </a:xfrm>
          <a:prstGeom prst="rect">
            <a:avLst/>
          </a:prstGeom>
          <a:noFill/>
        </p:spPr>
        <p:txBody>
          <a:bodyPr wrap="square" rtlCol="0">
            <a:spAutoFit/>
          </a:bodyPr>
          <a:lstStyle/>
          <a:p>
            <a:pPr>
              <a:spcAft>
                <a:spcPts val="400"/>
              </a:spcAft>
            </a:pPr>
            <a:r>
              <a:rPr lang="en-US" sz="1200" dirty="0">
                <a:solidFill>
                  <a:schemeClr val="accent2">
                    <a:lumMod val="75000"/>
                  </a:schemeClr>
                </a:solidFill>
              </a:rPr>
              <a:t>Generate unit &amp; functional test cases</a:t>
            </a:r>
          </a:p>
          <a:p>
            <a:pPr>
              <a:spcAft>
                <a:spcPts val="400"/>
              </a:spcAft>
            </a:pPr>
            <a:r>
              <a:rPr lang="en-US" sz="1200" dirty="0">
                <a:solidFill>
                  <a:schemeClr val="accent2">
                    <a:lumMod val="75000"/>
                  </a:schemeClr>
                </a:solidFill>
              </a:rPr>
              <a:t>Generate API test cases</a:t>
            </a:r>
          </a:p>
          <a:p>
            <a:pPr>
              <a:spcAft>
                <a:spcPts val="400"/>
              </a:spcAft>
            </a:pPr>
            <a:endParaRPr lang="en-US" sz="1200" dirty="0"/>
          </a:p>
        </p:txBody>
      </p:sp>
      <p:sp>
        <p:nvSpPr>
          <p:cNvPr id="54" name="TextBox 53">
            <a:extLst>
              <a:ext uri="{FF2B5EF4-FFF2-40B4-BE49-F238E27FC236}">
                <a16:creationId xmlns:a16="http://schemas.microsoft.com/office/drawing/2014/main" id="{95036D69-D318-45C1-B179-DD5E2A23AA2C}"/>
              </a:ext>
            </a:extLst>
          </p:cNvPr>
          <p:cNvSpPr txBox="1"/>
          <p:nvPr/>
        </p:nvSpPr>
        <p:spPr>
          <a:xfrm>
            <a:off x="9987675" y="1626571"/>
            <a:ext cx="1921364" cy="748923"/>
          </a:xfrm>
          <a:prstGeom prst="rect">
            <a:avLst/>
          </a:prstGeom>
          <a:noFill/>
        </p:spPr>
        <p:txBody>
          <a:bodyPr wrap="square" rtlCol="0">
            <a:spAutoFit/>
          </a:bodyPr>
          <a:lstStyle/>
          <a:p>
            <a:pPr>
              <a:spcAft>
                <a:spcPts val="400"/>
              </a:spcAft>
            </a:pPr>
            <a:r>
              <a:rPr lang="en-US" sz="1200" dirty="0">
                <a:solidFill>
                  <a:schemeClr val="accent2">
                    <a:lumMod val="75000"/>
                  </a:schemeClr>
                </a:solidFill>
              </a:rPr>
              <a:t>Optimize Code</a:t>
            </a:r>
          </a:p>
          <a:p>
            <a:pPr>
              <a:spcAft>
                <a:spcPts val="400"/>
              </a:spcAft>
            </a:pPr>
            <a:r>
              <a:rPr lang="en-US" sz="1200" dirty="0">
                <a:solidFill>
                  <a:schemeClr val="accent2">
                    <a:lumMod val="75000"/>
                  </a:schemeClr>
                </a:solidFill>
              </a:rPr>
              <a:t>Optimize test cases</a:t>
            </a:r>
          </a:p>
          <a:p>
            <a:pPr>
              <a:spcAft>
                <a:spcPts val="400"/>
              </a:spcAft>
            </a:pPr>
            <a:r>
              <a:rPr lang="en-US" sz="1200" dirty="0">
                <a:solidFill>
                  <a:schemeClr val="accent1">
                    <a:lumMod val="75000"/>
                  </a:schemeClr>
                </a:solidFill>
              </a:rPr>
              <a:t>Deploy code </a:t>
            </a:r>
          </a:p>
        </p:txBody>
      </p:sp>
      <p:sp>
        <p:nvSpPr>
          <p:cNvPr id="55" name="TextBox 54">
            <a:extLst>
              <a:ext uri="{FF2B5EF4-FFF2-40B4-BE49-F238E27FC236}">
                <a16:creationId xmlns:a16="http://schemas.microsoft.com/office/drawing/2014/main" id="{BE681CBA-0619-4B19-BEF5-4606F939B35F}"/>
              </a:ext>
            </a:extLst>
          </p:cNvPr>
          <p:cNvSpPr txBox="1"/>
          <p:nvPr/>
        </p:nvSpPr>
        <p:spPr>
          <a:xfrm>
            <a:off x="545189" y="4802957"/>
            <a:ext cx="2037030" cy="338554"/>
          </a:xfrm>
          <a:prstGeom prst="rect">
            <a:avLst/>
          </a:prstGeom>
          <a:noFill/>
        </p:spPr>
        <p:txBody>
          <a:bodyPr wrap="square" rtlCol="0">
            <a:spAutoFit/>
          </a:bodyPr>
          <a:lstStyle/>
          <a:p>
            <a:r>
              <a:rPr lang="en-US" sz="1600" b="1" dirty="0"/>
              <a:t>Why?</a:t>
            </a:r>
            <a:endParaRPr lang="en-US" sz="2000" b="1" dirty="0"/>
          </a:p>
        </p:txBody>
      </p:sp>
      <p:sp>
        <p:nvSpPr>
          <p:cNvPr id="56" name="Rectangle 55">
            <a:extLst>
              <a:ext uri="{FF2B5EF4-FFF2-40B4-BE49-F238E27FC236}">
                <a16:creationId xmlns:a16="http://schemas.microsoft.com/office/drawing/2014/main" id="{208085A8-7C79-45A0-8B0A-6B0B8AF14460}"/>
              </a:ext>
            </a:extLst>
          </p:cNvPr>
          <p:cNvSpPr/>
          <p:nvPr/>
        </p:nvSpPr>
        <p:spPr>
          <a:xfrm>
            <a:off x="545189" y="3978004"/>
            <a:ext cx="3444920" cy="338554"/>
          </a:xfrm>
          <a:prstGeom prst="rect">
            <a:avLst/>
          </a:prstGeom>
          <a:noFill/>
        </p:spPr>
        <p:txBody>
          <a:bodyPr wrap="square">
            <a:spAutoFit/>
          </a:bodyPr>
          <a:lstStyle/>
          <a:p>
            <a:r>
              <a:rPr lang="en-US" sz="1600" b="1" dirty="0">
                <a:sym typeface="Calibri"/>
              </a:rPr>
              <a:t>Test Script Migration and Verification</a:t>
            </a:r>
          </a:p>
        </p:txBody>
      </p:sp>
      <p:sp>
        <p:nvSpPr>
          <p:cNvPr id="61" name="TextBox 60">
            <a:extLst>
              <a:ext uri="{FF2B5EF4-FFF2-40B4-BE49-F238E27FC236}">
                <a16:creationId xmlns:a16="http://schemas.microsoft.com/office/drawing/2014/main" id="{ED1C9023-E422-4E35-9479-F0444FEFCB10}"/>
              </a:ext>
            </a:extLst>
          </p:cNvPr>
          <p:cNvSpPr txBox="1"/>
          <p:nvPr/>
        </p:nvSpPr>
        <p:spPr>
          <a:xfrm>
            <a:off x="545189" y="5676292"/>
            <a:ext cx="2037030" cy="338554"/>
          </a:xfrm>
          <a:prstGeom prst="rect">
            <a:avLst/>
          </a:prstGeom>
          <a:noFill/>
        </p:spPr>
        <p:txBody>
          <a:bodyPr wrap="square" rtlCol="0">
            <a:spAutoFit/>
          </a:bodyPr>
          <a:lstStyle/>
          <a:p>
            <a:r>
              <a:rPr lang="en-US" sz="1600" b="1" dirty="0"/>
              <a:t>Benefits</a:t>
            </a:r>
            <a:endParaRPr lang="en-US" sz="2000" b="1" dirty="0"/>
          </a:p>
        </p:txBody>
      </p:sp>
      <p:sp>
        <p:nvSpPr>
          <p:cNvPr id="62" name="TextBox 61">
            <a:extLst>
              <a:ext uri="{FF2B5EF4-FFF2-40B4-BE49-F238E27FC236}">
                <a16:creationId xmlns:a16="http://schemas.microsoft.com/office/drawing/2014/main" id="{6E23B12D-2436-4845-9A14-36B8885AD294}"/>
              </a:ext>
            </a:extLst>
          </p:cNvPr>
          <p:cNvSpPr txBox="1"/>
          <p:nvPr/>
        </p:nvSpPr>
        <p:spPr>
          <a:xfrm>
            <a:off x="536511" y="4321708"/>
            <a:ext cx="4464980" cy="430887"/>
          </a:xfrm>
          <a:prstGeom prst="rect">
            <a:avLst/>
          </a:prstGeom>
          <a:noFill/>
        </p:spPr>
        <p:txBody>
          <a:bodyPr wrap="square" rtlCol="0">
            <a:spAutoFit/>
          </a:bodyPr>
          <a:lstStyle>
            <a:defPPr>
              <a:defRPr lang="en-US"/>
            </a:defPPr>
            <a:lvl1pPr>
              <a:defRPr sz="1000"/>
            </a:lvl1pPr>
          </a:lstStyle>
          <a:p>
            <a:r>
              <a:rPr lang="en-US" sz="1100" dirty="0"/>
              <a:t>Support migration of source test scripts to destination test scripts to reduce cycle time and accuracy</a:t>
            </a:r>
          </a:p>
        </p:txBody>
      </p:sp>
      <p:sp>
        <p:nvSpPr>
          <p:cNvPr id="65" name="TextBox 64">
            <a:extLst>
              <a:ext uri="{FF2B5EF4-FFF2-40B4-BE49-F238E27FC236}">
                <a16:creationId xmlns:a16="http://schemas.microsoft.com/office/drawing/2014/main" id="{FFB69194-96E0-4672-A775-8C6788DF0062}"/>
              </a:ext>
            </a:extLst>
          </p:cNvPr>
          <p:cNvSpPr txBox="1"/>
          <p:nvPr/>
        </p:nvSpPr>
        <p:spPr>
          <a:xfrm>
            <a:off x="545189" y="5101878"/>
            <a:ext cx="5109090" cy="600164"/>
          </a:xfrm>
          <a:prstGeom prst="rect">
            <a:avLst/>
          </a:prstGeom>
          <a:noFill/>
        </p:spPr>
        <p:txBody>
          <a:bodyPr wrap="square" rtlCol="0">
            <a:spAutoFit/>
          </a:bodyPr>
          <a:lstStyle/>
          <a:p>
            <a:r>
              <a:rPr lang="en-US" sz="1100" dirty="0"/>
              <a:t>To bring shift left for functional test script migration. Test scripts can be automatically  migrated during source code migration and can be readily available for immediate verification.  </a:t>
            </a:r>
          </a:p>
        </p:txBody>
      </p:sp>
      <p:sp>
        <p:nvSpPr>
          <p:cNvPr id="66" name="TextBox 65">
            <a:extLst>
              <a:ext uri="{FF2B5EF4-FFF2-40B4-BE49-F238E27FC236}">
                <a16:creationId xmlns:a16="http://schemas.microsoft.com/office/drawing/2014/main" id="{0FF0AE38-7CE3-4B0B-B430-EBCF547B8289}"/>
              </a:ext>
            </a:extLst>
          </p:cNvPr>
          <p:cNvSpPr txBox="1"/>
          <p:nvPr/>
        </p:nvSpPr>
        <p:spPr>
          <a:xfrm>
            <a:off x="545189" y="5982572"/>
            <a:ext cx="4612420" cy="261610"/>
          </a:xfrm>
          <a:prstGeom prst="rect">
            <a:avLst/>
          </a:prstGeom>
          <a:noFill/>
        </p:spPr>
        <p:txBody>
          <a:bodyPr wrap="square" rtlCol="0">
            <a:spAutoFit/>
          </a:bodyPr>
          <a:lstStyle/>
          <a:p>
            <a:pPr lvl="0"/>
            <a:r>
              <a:rPr lang="en-US" sz="1100" dirty="0"/>
              <a:t>Quicker verification pre and post migration through automated testing. </a:t>
            </a:r>
          </a:p>
        </p:txBody>
      </p:sp>
      <p:sp>
        <p:nvSpPr>
          <p:cNvPr id="69" name="TextBox 68">
            <a:extLst>
              <a:ext uri="{FF2B5EF4-FFF2-40B4-BE49-F238E27FC236}">
                <a16:creationId xmlns:a16="http://schemas.microsoft.com/office/drawing/2014/main" id="{CE9B0C5C-80E1-47B6-B41B-A678159B47BE}"/>
              </a:ext>
            </a:extLst>
          </p:cNvPr>
          <p:cNvSpPr txBox="1"/>
          <p:nvPr/>
        </p:nvSpPr>
        <p:spPr>
          <a:xfrm>
            <a:off x="5812988" y="4321708"/>
            <a:ext cx="4383957" cy="600164"/>
          </a:xfrm>
          <a:prstGeom prst="rect">
            <a:avLst/>
          </a:prstGeom>
          <a:noFill/>
        </p:spPr>
        <p:txBody>
          <a:bodyPr wrap="square" rtlCol="0">
            <a:spAutoFit/>
          </a:bodyPr>
          <a:lstStyle>
            <a:defPPr>
              <a:defRPr lang="en-US"/>
            </a:defPPr>
            <a:lvl1pPr>
              <a:defRPr sz="1000"/>
            </a:lvl1pPr>
          </a:lstStyle>
          <a:p>
            <a:r>
              <a:rPr lang="en-US" sz="1100" dirty="0"/>
              <a:t>Support for Java to Go and Angular 1 to Angular 9 framework, Java script to Typescript &amp; Service layer migration </a:t>
            </a:r>
            <a:br>
              <a:rPr lang="en-US" sz="1100" dirty="0"/>
            </a:br>
            <a:endParaRPr lang="en-US" sz="1100" dirty="0"/>
          </a:p>
        </p:txBody>
      </p:sp>
      <p:sp>
        <p:nvSpPr>
          <p:cNvPr id="70" name="TextBox 69">
            <a:extLst>
              <a:ext uri="{FF2B5EF4-FFF2-40B4-BE49-F238E27FC236}">
                <a16:creationId xmlns:a16="http://schemas.microsoft.com/office/drawing/2014/main" id="{9652D8AB-519B-4EAC-B3CD-E0E3C1EB5A17}"/>
              </a:ext>
            </a:extLst>
          </p:cNvPr>
          <p:cNvSpPr txBox="1"/>
          <p:nvPr/>
        </p:nvSpPr>
        <p:spPr>
          <a:xfrm>
            <a:off x="5812988" y="4802957"/>
            <a:ext cx="2037030" cy="338554"/>
          </a:xfrm>
          <a:prstGeom prst="rect">
            <a:avLst/>
          </a:prstGeom>
          <a:noFill/>
        </p:spPr>
        <p:txBody>
          <a:bodyPr wrap="square" rtlCol="0">
            <a:spAutoFit/>
          </a:bodyPr>
          <a:lstStyle/>
          <a:p>
            <a:r>
              <a:rPr lang="en-US" sz="1600" b="1" dirty="0"/>
              <a:t>Why?</a:t>
            </a:r>
            <a:endParaRPr lang="en-US" sz="2000" b="1" dirty="0"/>
          </a:p>
        </p:txBody>
      </p:sp>
      <p:sp>
        <p:nvSpPr>
          <p:cNvPr id="71" name="TextBox 70">
            <a:extLst>
              <a:ext uri="{FF2B5EF4-FFF2-40B4-BE49-F238E27FC236}">
                <a16:creationId xmlns:a16="http://schemas.microsoft.com/office/drawing/2014/main" id="{00ABE20D-DCF3-443D-8FFA-B19DFA9C747A}"/>
              </a:ext>
            </a:extLst>
          </p:cNvPr>
          <p:cNvSpPr txBox="1"/>
          <p:nvPr/>
        </p:nvSpPr>
        <p:spPr>
          <a:xfrm>
            <a:off x="5812988" y="5101878"/>
            <a:ext cx="5312212" cy="430887"/>
          </a:xfrm>
          <a:prstGeom prst="rect">
            <a:avLst/>
          </a:prstGeom>
          <a:noFill/>
        </p:spPr>
        <p:txBody>
          <a:bodyPr wrap="square" rtlCol="0">
            <a:spAutoFit/>
          </a:bodyPr>
          <a:lstStyle>
            <a:defPPr>
              <a:defRPr lang="en-US"/>
            </a:defPPr>
            <a:lvl1pPr>
              <a:defRPr sz="1000"/>
            </a:lvl1pPr>
          </a:lstStyle>
          <a:p>
            <a:r>
              <a:rPr lang="en-US" sz="1100" dirty="0"/>
              <a:t>AngularJS has notions of scope and controllers, which are relatively rigid and less reusable.</a:t>
            </a:r>
          </a:p>
          <a:p>
            <a:r>
              <a:rPr lang="en-US" sz="1100" dirty="0"/>
              <a:t>Go as choice for cloud migration due to light weight framework</a:t>
            </a:r>
          </a:p>
        </p:txBody>
      </p:sp>
      <p:sp>
        <p:nvSpPr>
          <p:cNvPr id="74" name="TextBox 73">
            <a:extLst>
              <a:ext uri="{FF2B5EF4-FFF2-40B4-BE49-F238E27FC236}">
                <a16:creationId xmlns:a16="http://schemas.microsoft.com/office/drawing/2014/main" id="{F8AA2976-1876-44E6-92C2-366719568DD2}"/>
              </a:ext>
            </a:extLst>
          </p:cNvPr>
          <p:cNvSpPr txBox="1"/>
          <p:nvPr/>
        </p:nvSpPr>
        <p:spPr>
          <a:xfrm>
            <a:off x="5812988" y="5676292"/>
            <a:ext cx="2037030" cy="338554"/>
          </a:xfrm>
          <a:prstGeom prst="rect">
            <a:avLst/>
          </a:prstGeom>
          <a:noFill/>
        </p:spPr>
        <p:txBody>
          <a:bodyPr wrap="square" rtlCol="0">
            <a:spAutoFit/>
          </a:bodyPr>
          <a:lstStyle/>
          <a:p>
            <a:r>
              <a:rPr lang="en-US" sz="1600" b="1" dirty="0"/>
              <a:t>Benefits</a:t>
            </a:r>
            <a:endParaRPr lang="en-US" sz="2000" b="1" dirty="0"/>
          </a:p>
        </p:txBody>
      </p:sp>
      <p:sp>
        <p:nvSpPr>
          <p:cNvPr id="75" name="Rectangle 74">
            <a:extLst>
              <a:ext uri="{FF2B5EF4-FFF2-40B4-BE49-F238E27FC236}">
                <a16:creationId xmlns:a16="http://schemas.microsoft.com/office/drawing/2014/main" id="{7CE18ED9-F1B3-46D5-8DBF-179C56FFB399}"/>
              </a:ext>
            </a:extLst>
          </p:cNvPr>
          <p:cNvSpPr/>
          <p:nvPr/>
        </p:nvSpPr>
        <p:spPr>
          <a:xfrm>
            <a:off x="5812987" y="3978004"/>
            <a:ext cx="3581459" cy="338554"/>
          </a:xfrm>
          <a:prstGeom prst="rect">
            <a:avLst/>
          </a:prstGeom>
          <a:noFill/>
        </p:spPr>
        <p:txBody>
          <a:bodyPr wrap="square">
            <a:spAutoFit/>
          </a:bodyPr>
          <a:lstStyle/>
          <a:p>
            <a:r>
              <a:rPr lang="en-US" sz="1600" b="1" dirty="0"/>
              <a:t>Additional Source/Targets for Migration</a:t>
            </a:r>
            <a:endParaRPr lang="en-US" sz="1200" b="1" dirty="0"/>
          </a:p>
        </p:txBody>
      </p:sp>
      <p:sp>
        <p:nvSpPr>
          <p:cNvPr id="77" name="TextBox 76">
            <a:extLst>
              <a:ext uri="{FF2B5EF4-FFF2-40B4-BE49-F238E27FC236}">
                <a16:creationId xmlns:a16="http://schemas.microsoft.com/office/drawing/2014/main" id="{54B897A6-1B66-42B4-9C4F-DB51E1DA2AE3}"/>
              </a:ext>
            </a:extLst>
          </p:cNvPr>
          <p:cNvSpPr txBox="1"/>
          <p:nvPr/>
        </p:nvSpPr>
        <p:spPr>
          <a:xfrm>
            <a:off x="5812988" y="5982572"/>
            <a:ext cx="3524167" cy="430887"/>
          </a:xfrm>
          <a:prstGeom prst="rect">
            <a:avLst/>
          </a:prstGeom>
          <a:noFill/>
        </p:spPr>
        <p:txBody>
          <a:bodyPr wrap="square" rtlCol="0">
            <a:spAutoFit/>
          </a:bodyPr>
          <a:lstStyle/>
          <a:p>
            <a:pPr lvl="0"/>
            <a:r>
              <a:rPr lang="en-US" sz="1100" dirty="0"/>
              <a:t>Reduces Time to market  and saves build effort</a:t>
            </a:r>
          </a:p>
          <a:p>
            <a:pPr lvl="0"/>
            <a:r>
              <a:rPr lang="en-US" sz="1100" dirty="0"/>
              <a:t>Improved accuracy</a:t>
            </a:r>
          </a:p>
        </p:txBody>
      </p:sp>
      <p:sp>
        <p:nvSpPr>
          <p:cNvPr id="5" name="Slide Number Placeholder 4">
            <a:extLst>
              <a:ext uri="{FF2B5EF4-FFF2-40B4-BE49-F238E27FC236}">
                <a16:creationId xmlns:a16="http://schemas.microsoft.com/office/drawing/2014/main" id="{EEA17A19-675B-4FFF-8BAD-8275D2BCFB64}"/>
              </a:ext>
            </a:extLst>
          </p:cNvPr>
          <p:cNvSpPr>
            <a:spLocks noGrp="1"/>
          </p:cNvSpPr>
          <p:nvPr>
            <p:ph type="sldNum" sz="quarter" idx="4294967295"/>
          </p:nvPr>
        </p:nvSpPr>
        <p:spPr>
          <a:xfrm>
            <a:off x="25801" y="6453982"/>
            <a:ext cx="2743200" cy="365125"/>
          </a:xfrm>
        </p:spPr>
        <p:txBody>
          <a:bodyPr/>
          <a:lstStyle/>
          <a:p>
            <a:pPr algn="l"/>
            <a:fld id="{910603E9-62B6-4E5D-B9E4-D3B69751664A}" type="slidenum">
              <a:rPr lang="en-US" smtClean="0"/>
              <a:pPr algn="l"/>
              <a:t>27</a:t>
            </a:fld>
            <a:endParaRPr lang="en-US" dirty="0"/>
          </a:p>
        </p:txBody>
      </p:sp>
      <p:sp>
        <p:nvSpPr>
          <p:cNvPr id="103" name="Rectangle 102">
            <a:extLst>
              <a:ext uri="{FF2B5EF4-FFF2-40B4-BE49-F238E27FC236}">
                <a16:creationId xmlns:a16="http://schemas.microsoft.com/office/drawing/2014/main" id="{D2BE7151-AE58-4917-82D8-A2362E11D4B6}"/>
              </a:ext>
            </a:extLst>
          </p:cNvPr>
          <p:cNvSpPr/>
          <p:nvPr/>
        </p:nvSpPr>
        <p:spPr>
          <a:xfrm>
            <a:off x="342495" y="3017485"/>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grpSp>
        <p:nvGrpSpPr>
          <p:cNvPr id="104" name="Group 103">
            <a:extLst>
              <a:ext uri="{FF2B5EF4-FFF2-40B4-BE49-F238E27FC236}">
                <a16:creationId xmlns:a16="http://schemas.microsoft.com/office/drawing/2014/main" id="{E9B8A5B9-6C37-4D13-94F7-74F0DB8A2844}"/>
              </a:ext>
            </a:extLst>
          </p:cNvPr>
          <p:cNvGrpSpPr/>
          <p:nvPr/>
        </p:nvGrpSpPr>
        <p:grpSpPr>
          <a:xfrm>
            <a:off x="113886" y="49797"/>
            <a:ext cx="586435" cy="486013"/>
            <a:chOff x="4189439" y="1684593"/>
            <a:chExt cx="3846910" cy="3196749"/>
          </a:xfrm>
        </p:grpSpPr>
        <p:grpSp>
          <p:nvGrpSpPr>
            <p:cNvPr id="105" name="Group 104">
              <a:extLst>
                <a:ext uri="{FF2B5EF4-FFF2-40B4-BE49-F238E27FC236}">
                  <a16:creationId xmlns:a16="http://schemas.microsoft.com/office/drawing/2014/main" id="{9187A4DF-5970-4D23-8BB8-8835EE330ED9}"/>
                </a:ext>
              </a:extLst>
            </p:cNvPr>
            <p:cNvGrpSpPr/>
            <p:nvPr/>
          </p:nvGrpSpPr>
          <p:grpSpPr>
            <a:xfrm>
              <a:off x="4189439" y="1684593"/>
              <a:ext cx="3846910" cy="3196749"/>
              <a:chOff x="2870539" y="971311"/>
              <a:chExt cx="3329808" cy="2724282"/>
            </a:xfrm>
          </p:grpSpPr>
          <p:grpSp>
            <p:nvGrpSpPr>
              <p:cNvPr id="108" name="Group 107">
                <a:extLst>
                  <a:ext uri="{FF2B5EF4-FFF2-40B4-BE49-F238E27FC236}">
                    <a16:creationId xmlns:a16="http://schemas.microsoft.com/office/drawing/2014/main" id="{5A618500-44A5-43D3-A047-EC3F5A8326B0}"/>
                  </a:ext>
                </a:extLst>
              </p:cNvPr>
              <p:cNvGrpSpPr/>
              <p:nvPr/>
            </p:nvGrpSpPr>
            <p:grpSpPr>
              <a:xfrm>
                <a:off x="2883040" y="1000182"/>
                <a:ext cx="1327506" cy="891004"/>
                <a:chOff x="2639696" y="1185025"/>
                <a:chExt cx="1327506" cy="891004"/>
              </a:xfrm>
            </p:grpSpPr>
            <p:sp>
              <p:nvSpPr>
                <p:cNvPr id="130" name="Freeform 15">
                  <a:extLst>
                    <a:ext uri="{FF2B5EF4-FFF2-40B4-BE49-F238E27FC236}">
                      <a16:creationId xmlns:a16="http://schemas.microsoft.com/office/drawing/2014/main" id="{120DCBA3-B707-4D80-8215-7D4862AF123B}"/>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1" name="Freeform 16">
                  <a:extLst>
                    <a:ext uri="{FF2B5EF4-FFF2-40B4-BE49-F238E27FC236}">
                      <a16:creationId xmlns:a16="http://schemas.microsoft.com/office/drawing/2014/main" id="{9D14BBA9-CEDC-47EE-869E-D2BB9C2AF848}"/>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32" name="Freeform 17">
                  <a:extLst>
                    <a:ext uri="{FF2B5EF4-FFF2-40B4-BE49-F238E27FC236}">
                      <a16:creationId xmlns:a16="http://schemas.microsoft.com/office/drawing/2014/main" id="{82CCCD9A-CDA9-44AD-9681-466D21640A9A}"/>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33" name="Picture 2" descr="http://mplus/sites/default/files/microsite/icondownload/Mainframe-modernization_0.png">
                  <a:extLst>
                    <a:ext uri="{FF2B5EF4-FFF2-40B4-BE49-F238E27FC236}">
                      <a16:creationId xmlns:a16="http://schemas.microsoft.com/office/drawing/2014/main" id="{4FAE1996-EF37-40F5-98E3-E8B25F461B32}"/>
                    </a:ext>
                  </a:extLst>
                </p:cNvPr>
                <p:cNvPicPr>
                  <a:picLocks noChangeAspect="1" noChangeArrowheads="1"/>
                </p:cNvPicPr>
                <p:nvPr/>
              </p:nvPicPr>
              <p:blipFill>
                <a:blip r:embed="rId2" cstate="hq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EA3AF3A6-C7DB-4092-B26C-881AF16B8BA5}"/>
                  </a:ext>
                </a:extLst>
              </p:cNvPr>
              <p:cNvGrpSpPr/>
              <p:nvPr/>
            </p:nvGrpSpPr>
            <p:grpSpPr>
              <a:xfrm>
                <a:off x="4888590" y="971311"/>
                <a:ext cx="1311757" cy="922504"/>
                <a:chOff x="4954956" y="1178276"/>
                <a:chExt cx="1311757" cy="922504"/>
              </a:xfrm>
            </p:grpSpPr>
            <p:sp>
              <p:nvSpPr>
                <p:cNvPr id="127" name="Freeform 6">
                  <a:extLst>
                    <a:ext uri="{FF2B5EF4-FFF2-40B4-BE49-F238E27FC236}">
                      <a16:creationId xmlns:a16="http://schemas.microsoft.com/office/drawing/2014/main" id="{E88419F1-B9FE-4E46-9915-C7E5EF4520E7}"/>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8" name="Freeform 7">
                  <a:extLst>
                    <a:ext uri="{FF2B5EF4-FFF2-40B4-BE49-F238E27FC236}">
                      <a16:creationId xmlns:a16="http://schemas.microsoft.com/office/drawing/2014/main" id="{A72C8B0A-CF1E-4942-B199-3F581EB743BD}"/>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9" name="Freeform 8">
                  <a:extLst>
                    <a:ext uri="{FF2B5EF4-FFF2-40B4-BE49-F238E27FC236}">
                      <a16:creationId xmlns:a16="http://schemas.microsoft.com/office/drawing/2014/main" id="{9D50E4A4-AB37-4EF9-B512-B14398338D0E}"/>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EE1D1C79-9688-442F-86D3-C44BFA4CF710}"/>
                  </a:ext>
                </a:extLst>
              </p:cNvPr>
              <p:cNvGrpSpPr/>
              <p:nvPr/>
            </p:nvGrpSpPr>
            <p:grpSpPr>
              <a:xfrm>
                <a:off x="4125810" y="2383836"/>
                <a:ext cx="922504" cy="1311757"/>
                <a:chOff x="3993078" y="2598175"/>
                <a:chExt cx="922504" cy="1311757"/>
              </a:xfrm>
            </p:grpSpPr>
            <p:grpSp>
              <p:nvGrpSpPr>
                <p:cNvPr id="123" name="Group 122">
                  <a:extLst>
                    <a:ext uri="{FF2B5EF4-FFF2-40B4-BE49-F238E27FC236}">
                      <a16:creationId xmlns:a16="http://schemas.microsoft.com/office/drawing/2014/main" id="{C8EABD9A-1754-4DFB-989A-1ABAFE4C16AA}"/>
                    </a:ext>
                  </a:extLst>
                </p:cNvPr>
                <p:cNvGrpSpPr/>
                <p:nvPr/>
              </p:nvGrpSpPr>
              <p:grpSpPr>
                <a:xfrm rot="17571916">
                  <a:off x="3798451" y="2792802"/>
                  <a:ext cx="1311757" cy="922504"/>
                  <a:chOff x="3620180" y="2516827"/>
                  <a:chExt cx="1791935" cy="1260194"/>
                </a:xfrm>
              </p:grpSpPr>
              <p:sp>
                <p:nvSpPr>
                  <p:cNvPr id="125" name="Freeform 13">
                    <a:extLst>
                      <a:ext uri="{FF2B5EF4-FFF2-40B4-BE49-F238E27FC236}">
                        <a16:creationId xmlns:a16="http://schemas.microsoft.com/office/drawing/2014/main" id="{63EBEC67-BDCB-4B60-BEF3-2D4CB36E94B9}"/>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6" name="Freeform 14">
                    <a:extLst>
                      <a:ext uri="{FF2B5EF4-FFF2-40B4-BE49-F238E27FC236}">
                        <a16:creationId xmlns:a16="http://schemas.microsoft.com/office/drawing/2014/main" id="{38DD1B4F-D8CD-4B48-A581-1BD8980B6854}"/>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124" name="Picture 123" descr="A picture containing looking, computer, computer, shirt&#10;&#10;Description automatically generated">
                  <a:extLst>
                    <a:ext uri="{FF2B5EF4-FFF2-40B4-BE49-F238E27FC236}">
                      <a16:creationId xmlns:a16="http://schemas.microsoft.com/office/drawing/2014/main" id="{ECD76950-0E28-4614-8168-0CE2F3991F7F}"/>
                    </a:ext>
                  </a:extLst>
                </p:cNvPr>
                <p:cNvPicPr>
                  <a:picLocks noChangeAspect="1"/>
                </p:cNvPicPr>
                <p:nvPr/>
              </p:nvPicPr>
              <p:blipFill>
                <a:blip r:embed="rId3" cstate="hq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11" name="Group 110">
                <a:extLst>
                  <a:ext uri="{FF2B5EF4-FFF2-40B4-BE49-F238E27FC236}">
                    <a16:creationId xmlns:a16="http://schemas.microsoft.com/office/drawing/2014/main" id="{2510FECD-526E-4193-9DE7-B024769EB76B}"/>
                  </a:ext>
                </a:extLst>
              </p:cNvPr>
              <p:cNvGrpSpPr/>
              <p:nvPr/>
            </p:nvGrpSpPr>
            <p:grpSpPr>
              <a:xfrm>
                <a:off x="2870539" y="2006315"/>
                <a:ext cx="1311757" cy="922504"/>
                <a:chOff x="2641945" y="2213280"/>
                <a:chExt cx="1311757" cy="922504"/>
              </a:xfrm>
            </p:grpSpPr>
            <p:sp>
              <p:nvSpPr>
                <p:cNvPr id="119" name="Freeform 12">
                  <a:extLst>
                    <a:ext uri="{FF2B5EF4-FFF2-40B4-BE49-F238E27FC236}">
                      <a16:creationId xmlns:a16="http://schemas.microsoft.com/office/drawing/2014/main" id="{D3192229-4D0A-416E-AB1F-9D8FE33EF044}"/>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20" name="Group 119">
                  <a:extLst>
                    <a:ext uri="{FF2B5EF4-FFF2-40B4-BE49-F238E27FC236}">
                      <a16:creationId xmlns:a16="http://schemas.microsoft.com/office/drawing/2014/main" id="{7763A91B-D856-497C-BE9B-21953BBED179}"/>
                    </a:ext>
                  </a:extLst>
                </p:cNvPr>
                <p:cNvGrpSpPr/>
                <p:nvPr/>
              </p:nvGrpSpPr>
              <p:grpSpPr>
                <a:xfrm>
                  <a:off x="2641945" y="2213280"/>
                  <a:ext cx="1311757" cy="922504"/>
                  <a:chOff x="3620180" y="2516827"/>
                  <a:chExt cx="1791935" cy="1260194"/>
                </a:xfrm>
              </p:grpSpPr>
              <p:sp>
                <p:nvSpPr>
                  <p:cNvPr id="121" name="Freeform 13">
                    <a:extLst>
                      <a:ext uri="{FF2B5EF4-FFF2-40B4-BE49-F238E27FC236}">
                        <a16:creationId xmlns:a16="http://schemas.microsoft.com/office/drawing/2014/main" id="{FCB99C1D-7D80-4849-AA2E-14DC29A31FE5}"/>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2" name="Freeform 14">
                    <a:extLst>
                      <a:ext uri="{FF2B5EF4-FFF2-40B4-BE49-F238E27FC236}">
                        <a16:creationId xmlns:a16="http://schemas.microsoft.com/office/drawing/2014/main" id="{ADE616E8-935C-43F0-9758-57BFF790C8A6}"/>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rgbClr val="FFC000"/>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12" name="Group 111">
                <a:extLst>
                  <a:ext uri="{FF2B5EF4-FFF2-40B4-BE49-F238E27FC236}">
                    <a16:creationId xmlns:a16="http://schemas.microsoft.com/office/drawing/2014/main" id="{5885F3D6-07D6-4F22-9DEF-8469DF38D6C5}"/>
                  </a:ext>
                </a:extLst>
              </p:cNvPr>
              <p:cNvGrpSpPr/>
              <p:nvPr/>
            </p:nvGrpSpPr>
            <p:grpSpPr>
              <a:xfrm>
                <a:off x="4860342" y="2031065"/>
                <a:ext cx="1327506" cy="891004"/>
                <a:chOff x="4941456" y="2238030"/>
                <a:chExt cx="1327506" cy="891004"/>
              </a:xfrm>
            </p:grpSpPr>
            <p:sp>
              <p:nvSpPr>
                <p:cNvPr id="115" name="Freeform 9">
                  <a:extLst>
                    <a:ext uri="{FF2B5EF4-FFF2-40B4-BE49-F238E27FC236}">
                      <a16:creationId xmlns:a16="http://schemas.microsoft.com/office/drawing/2014/main" id="{964E25EB-3A63-41BF-AB23-9973F2621B1F}"/>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6" name="Freeform 10">
                  <a:extLst>
                    <a:ext uri="{FF2B5EF4-FFF2-40B4-BE49-F238E27FC236}">
                      <a16:creationId xmlns:a16="http://schemas.microsoft.com/office/drawing/2014/main" id="{E43E17DC-9701-4C04-B521-894CA4BA3FE7}"/>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7" name="Freeform 11">
                  <a:extLst>
                    <a:ext uri="{FF2B5EF4-FFF2-40B4-BE49-F238E27FC236}">
                      <a16:creationId xmlns:a16="http://schemas.microsoft.com/office/drawing/2014/main" id="{C10A7C30-3AD9-4F3A-A35D-9109F8415C13}"/>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8" name="Picture 8" descr="http://mplus/sites/default/files/microsite/icondownload/Cloud-migration-thumb.png">
                  <a:extLst>
                    <a:ext uri="{FF2B5EF4-FFF2-40B4-BE49-F238E27FC236}">
                      <a16:creationId xmlns:a16="http://schemas.microsoft.com/office/drawing/2014/main" id="{32B66CC0-14A2-4474-BE7C-7AF786871270}"/>
                    </a:ext>
                  </a:extLst>
                </p:cNvPr>
                <p:cNvPicPr>
                  <a:picLocks noChangeAspect="1" noChangeArrowheads="1"/>
                </p:cNvPicPr>
                <p:nvPr/>
              </p:nvPicPr>
              <p:blipFill>
                <a:blip r:embed="rId4" cstate="hqprint">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Freeform 5">
                <a:extLst>
                  <a:ext uri="{FF2B5EF4-FFF2-40B4-BE49-F238E27FC236}">
                    <a16:creationId xmlns:a16="http://schemas.microsoft.com/office/drawing/2014/main" id="{BAE2FA3A-3D7E-4C32-8F34-AB0CFA14F86E}"/>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114" name="Picture 113" descr="A picture containing shirt&#10;&#10;Description automatically generated">
                <a:extLst>
                  <a:ext uri="{FF2B5EF4-FFF2-40B4-BE49-F238E27FC236}">
                    <a16:creationId xmlns:a16="http://schemas.microsoft.com/office/drawing/2014/main" id="{5A9C92BE-3B57-44A9-AA8F-9EF5C1DE037B}"/>
                  </a:ext>
                </a:extLst>
              </p:cNvPr>
              <p:cNvPicPr>
                <a:picLocks noChangeAspect="1"/>
              </p:cNvPicPr>
              <p:nvPr/>
            </p:nvPicPr>
            <p:blipFill>
              <a:blip r:embed="rId5" cstate="hq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106" name="Picture 6" descr="http://mplus/sites/default/files/microsite/icondownload/Transformation_0.png">
              <a:extLst>
                <a:ext uri="{FF2B5EF4-FFF2-40B4-BE49-F238E27FC236}">
                  <a16:creationId xmlns:a16="http://schemas.microsoft.com/office/drawing/2014/main" id="{562D1981-D8BA-40E2-AC92-6EC2297CBD38}"/>
                </a:ext>
              </a:extLst>
            </p:cNvPr>
            <p:cNvPicPr>
              <a:picLocks noChangeAspect="1" noChangeArrowheads="1"/>
            </p:cNvPicPr>
            <p:nvPr/>
          </p:nvPicPr>
          <p:blipFill>
            <a:blip r:embed="rId6" cstate="hq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http://mplus/sites/default/files/microsite/icondownload/Cloud-operation-system.png">
              <a:extLst>
                <a:ext uri="{FF2B5EF4-FFF2-40B4-BE49-F238E27FC236}">
                  <a16:creationId xmlns:a16="http://schemas.microsoft.com/office/drawing/2014/main" id="{A946B09F-3F09-4597-900A-4009FA7A2320}"/>
                </a:ext>
              </a:extLst>
            </p:cNvPr>
            <p:cNvPicPr>
              <a:picLocks noChangeAspect="1" noChangeArrowheads="1"/>
            </p:cNvPicPr>
            <p:nvPr/>
          </p:nvPicPr>
          <p:blipFill>
            <a:blip r:embed="rId7" cstate="hqprint">
              <a:biLevel thresh="25000"/>
              <a:alphaModFix amt="35000"/>
              <a:extLst>
                <a:ext uri="{28A0092B-C50C-407E-A947-70E740481C1C}">
                  <a14:useLocalDpi xmlns:a14="http://schemas.microsoft.com/office/drawing/2010/main" val="0"/>
                </a:ext>
              </a:extLst>
            </a:blip>
            <a:srcRect/>
            <a:stretch>
              <a:fillRect/>
            </a:stretch>
          </p:blipFill>
          <p:spPr bwMode="auto">
            <a:xfrm>
              <a:off x="7284508" y="1800239"/>
              <a:ext cx="629789" cy="6396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2374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3C855A-74DA-43B1-A46B-737BE89BB6D8}"/>
              </a:ext>
            </a:extLst>
          </p:cNvPr>
          <p:cNvSpPr>
            <a:spLocks noGrp="1"/>
          </p:cNvSpPr>
          <p:nvPr>
            <p:ph type="body" idx="4294967295"/>
          </p:nvPr>
        </p:nvSpPr>
        <p:spPr>
          <a:xfrm>
            <a:off x="48689" y="112242"/>
            <a:ext cx="11631613" cy="422296"/>
          </a:xfrm>
        </p:spPr>
        <p:txBody>
          <a:bodyPr>
            <a:normAutofit fontScale="92500" lnSpcReduction="10000"/>
          </a:bodyPr>
          <a:lstStyle/>
          <a:p>
            <a:pPr marL="0" indent="0">
              <a:buNone/>
            </a:pPr>
            <a:r>
              <a:rPr lang="en-US" dirty="0">
                <a:solidFill>
                  <a:srgbClr val="000000"/>
                </a:solidFill>
                <a:latin typeface="Arial" panose="020B0604020202020204" pitchFamily="34" charset="0"/>
                <a:ea typeface="+mj-ea"/>
                <a:cs typeface="Arial" panose="020B0604020202020204" pitchFamily="34" charset="0"/>
              </a:rPr>
              <a:t>Feature Rollout Plan – App &amp; Infra Modernization</a:t>
            </a:r>
          </a:p>
        </p:txBody>
      </p:sp>
      <p:sp>
        <p:nvSpPr>
          <p:cNvPr id="24" name="Rectangle 23"/>
          <p:cNvSpPr/>
          <p:nvPr/>
        </p:nvSpPr>
        <p:spPr>
          <a:xfrm>
            <a:off x="1025129" y="1599885"/>
            <a:ext cx="3577019" cy="28930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6 weeks</a:t>
            </a:r>
          </a:p>
        </p:txBody>
      </p:sp>
      <p:sp>
        <p:nvSpPr>
          <p:cNvPr id="25" name="Rectangle 24"/>
          <p:cNvSpPr/>
          <p:nvPr/>
        </p:nvSpPr>
        <p:spPr>
          <a:xfrm>
            <a:off x="4673341" y="1612261"/>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12 weeks</a:t>
            </a:r>
          </a:p>
        </p:txBody>
      </p:sp>
      <p:sp>
        <p:nvSpPr>
          <p:cNvPr id="9" name="Rectangle 8"/>
          <p:cNvSpPr/>
          <p:nvPr/>
        </p:nvSpPr>
        <p:spPr>
          <a:xfrm>
            <a:off x="8286348" y="1612261"/>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18 weeks</a:t>
            </a:r>
          </a:p>
        </p:txBody>
      </p:sp>
      <p:cxnSp>
        <p:nvCxnSpPr>
          <p:cNvPr id="8" name="Straight Connector 7">
            <a:extLst>
              <a:ext uri="{FF2B5EF4-FFF2-40B4-BE49-F238E27FC236}">
                <a16:creationId xmlns:a16="http://schemas.microsoft.com/office/drawing/2014/main" id="{10686223-F182-4F59-A688-ED695D0DD2B2}"/>
              </a:ext>
            </a:extLst>
          </p:cNvPr>
          <p:cNvCxnSpPr/>
          <p:nvPr/>
        </p:nvCxnSpPr>
        <p:spPr>
          <a:xfrm>
            <a:off x="266895" y="2893284"/>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72783-9317-4612-9255-84B75C6B9A17}"/>
              </a:ext>
            </a:extLst>
          </p:cNvPr>
          <p:cNvCxnSpPr/>
          <p:nvPr/>
        </p:nvCxnSpPr>
        <p:spPr>
          <a:xfrm>
            <a:off x="266895" y="3983169"/>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0083F60-675A-4FC4-B9FE-D630FAD52799}"/>
              </a:ext>
            </a:extLst>
          </p:cNvPr>
          <p:cNvSpPr/>
          <p:nvPr/>
        </p:nvSpPr>
        <p:spPr>
          <a:xfrm rot="16200000">
            <a:off x="59481" y="2102869"/>
            <a:ext cx="1000520" cy="580317"/>
          </a:xfrm>
          <a:prstGeom prst="rect">
            <a:avLst/>
          </a:prstGeom>
          <a:solidFill>
            <a:srgbClr val="11439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Application Migration</a:t>
            </a:r>
          </a:p>
          <a:p>
            <a:pPr algn="ctr" hangingPunct="0"/>
            <a:endParaRPr lang="en-US" sz="1200" dirty="0">
              <a:solidFill>
                <a:prstClr val="white"/>
              </a:solidFill>
              <a:cs typeface="Arial" panose="020B0604020202020204" pitchFamily="34" charset="0"/>
              <a:sym typeface="Calibri"/>
            </a:endParaRPr>
          </a:p>
        </p:txBody>
      </p:sp>
      <p:sp>
        <p:nvSpPr>
          <p:cNvPr id="27" name="Rectangle 26">
            <a:extLst>
              <a:ext uri="{FF2B5EF4-FFF2-40B4-BE49-F238E27FC236}">
                <a16:creationId xmlns:a16="http://schemas.microsoft.com/office/drawing/2014/main" id="{C55C17A6-3F10-411F-ADEC-205BEB6E2812}"/>
              </a:ext>
            </a:extLst>
          </p:cNvPr>
          <p:cNvSpPr/>
          <p:nvPr/>
        </p:nvSpPr>
        <p:spPr>
          <a:xfrm rot="16200000">
            <a:off x="14880" y="3160563"/>
            <a:ext cx="1089721" cy="580317"/>
          </a:xfrm>
          <a:prstGeom prst="rect">
            <a:avLst/>
          </a:prstGeom>
          <a:solidFill>
            <a:srgbClr val="06183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Cloud Modernization</a:t>
            </a:r>
          </a:p>
        </p:txBody>
      </p:sp>
      <p:sp>
        <p:nvSpPr>
          <p:cNvPr id="3" name="Slide Number Placeholder 2">
            <a:extLst>
              <a:ext uri="{FF2B5EF4-FFF2-40B4-BE49-F238E27FC236}">
                <a16:creationId xmlns:a16="http://schemas.microsoft.com/office/drawing/2014/main" id="{095AE713-1CF1-4D62-BC1F-2316689FF1AC}"/>
              </a:ext>
            </a:extLst>
          </p:cNvPr>
          <p:cNvSpPr>
            <a:spLocks noGrp="1"/>
          </p:cNvSpPr>
          <p:nvPr>
            <p:ph type="sldNum" sz="quarter" idx="12"/>
          </p:nvPr>
        </p:nvSpPr>
        <p:spPr/>
        <p:txBody>
          <a:bodyPr/>
          <a:lstStyle/>
          <a:p>
            <a:fld id="{910603E9-62B6-4E5D-B9E4-D3B69751664A}" type="slidenum">
              <a:rPr lang="en-US" smtClean="0"/>
              <a:pPr/>
              <a:t>28</a:t>
            </a:fld>
            <a:endParaRPr lang="en-US" dirty="0"/>
          </a:p>
        </p:txBody>
      </p:sp>
      <p:sp>
        <p:nvSpPr>
          <p:cNvPr id="17" name="TextBox 16">
            <a:extLst>
              <a:ext uri="{FF2B5EF4-FFF2-40B4-BE49-F238E27FC236}">
                <a16:creationId xmlns:a16="http://schemas.microsoft.com/office/drawing/2014/main" id="{28B90ACB-E2DC-42CF-A073-DAA23B3176B0}"/>
              </a:ext>
            </a:extLst>
          </p:cNvPr>
          <p:cNvSpPr txBox="1"/>
          <p:nvPr/>
        </p:nvSpPr>
        <p:spPr>
          <a:xfrm>
            <a:off x="1055262" y="3018818"/>
            <a:ext cx="349319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7013" indent="-227013" hangingPunct="0">
              <a:buFont typeface="Arial" panose="020B0604020202020204" pitchFamily="34" charset="0"/>
              <a:buChar char="•"/>
            </a:pPr>
            <a:r>
              <a:rPr lang="en-US" sz="1400" dirty="0">
                <a:solidFill>
                  <a:srgbClr val="000000"/>
                </a:solidFill>
                <a:cs typeface="Arial" panose="020B0604020202020204" pitchFamily="34" charset="0"/>
                <a:sym typeface="Calibri"/>
              </a:rPr>
              <a:t>Cloud Affinity Dashboard</a:t>
            </a:r>
          </a:p>
        </p:txBody>
      </p:sp>
      <p:sp>
        <p:nvSpPr>
          <p:cNvPr id="18" name="TextBox 17">
            <a:extLst>
              <a:ext uri="{FF2B5EF4-FFF2-40B4-BE49-F238E27FC236}">
                <a16:creationId xmlns:a16="http://schemas.microsoft.com/office/drawing/2014/main" id="{80D23B01-C89E-4DB9-AEEB-17E8AFE6F129}"/>
              </a:ext>
            </a:extLst>
          </p:cNvPr>
          <p:cNvSpPr txBox="1"/>
          <p:nvPr/>
        </p:nvSpPr>
        <p:spPr>
          <a:xfrm>
            <a:off x="4695472" y="3004972"/>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cs typeface="Arial" panose="020B0604020202020204" pitchFamily="34" charset="0"/>
                <a:sym typeface="Calibri"/>
              </a:rPr>
              <a:t>Cloud Migration ROI  Calculator</a:t>
            </a:r>
          </a:p>
          <a:p>
            <a:pPr marL="228594" indent="-228594" hangingPunct="0">
              <a:buClr>
                <a:schemeClr val="tx1">
                  <a:lumMod val="65000"/>
                  <a:lumOff val="35000"/>
                </a:schemeClr>
              </a:buClr>
              <a:buFont typeface="Arial" panose="020B0604020202020204" pitchFamily="34" charset="0"/>
              <a:buChar char="•"/>
            </a:pPr>
            <a:r>
              <a:rPr lang="en-US" sz="1400" dirty="0" err="1"/>
              <a:t>IaC</a:t>
            </a:r>
            <a:r>
              <a:rPr lang="en-US" sz="1400" dirty="0"/>
              <a:t> for App</a:t>
            </a:r>
            <a:r>
              <a:rPr lang="en-US" sz="1400" dirty="0">
                <a:solidFill>
                  <a:srgbClr val="0070C0"/>
                </a:solidFill>
              </a:rPr>
              <a:t> </a:t>
            </a:r>
            <a:r>
              <a:rPr lang="en-US" sz="1400" dirty="0"/>
              <a:t>Architecture</a:t>
            </a:r>
            <a:r>
              <a:rPr lang="en-US" sz="1400" dirty="0">
                <a:solidFill>
                  <a:srgbClr val="0070C0"/>
                </a:solidFill>
              </a:rPr>
              <a:t> </a:t>
            </a:r>
            <a:r>
              <a:rPr lang="en-US" sz="1400" dirty="0"/>
              <a:t>Patterns-</a:t>
            </a:r>
            <a:r>
              <a:rPr lang="en-US" sz="1400" dirty="0">
                <a:cs typeface="Arial" panose="020B0604020202020204" pitchFamily="34" charset="0"/>
                <a:sym typeface="Calibri"/>
              </a:rPr>
              <a:t>Sprint 1</a:t>
            </a:r>
            <a:endParaRPr lang="en-US" sz="1400" dirty="0">
              <a:solidFill>
                <a:srgbClr val="C00000"/>
              </a:solidFill>
              <a:cs typeface="Arial" panose="020B0604020202020204" pitchFamily="34" charset="0"/>
              <a:sym typeface="Calibri"/>
            </a:endParaRPr>
          </a:p>
        </p:txBody>
      </p:sp>
      <p:sp>
        <p:nvSpPr>
          <p:cNvPr id="19" name="TextBox 18">
            <a:extLst>
              <a:ext uri="{FF2B5EF4-FFF2-40B4-BE49-F238E27FC236}">
                <a16:creationId xmlns:a16="http://schemas.microsoft.com/office/drawing/2014/main" id="{F68C96DE-3491-4696-8062-DD9CBD5D7336}"/>
              </a:ext>
            </a:extLst>
          </p:cNvPr>
          <p:cNvSpPr txBox="1"/>
          <p:nvPr/>
        </p:nvSpPr>
        <p:spPr>
          <a:xfrm>
            <a:off x="8366866" y="3004970"/>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85750" indent="-285750" hangingPunct="0">
              <a:buFont typeface="Arial" panose="020B0604020202020204" pitchFamily="34" charset="0"/>
              <a:buChar char="•"/>
            </a:pPr>
            <a:r>
              <a:rPr lang="en-US" sz="1400" dirty="0">
                <a:solidFill>
                  <a:srgbClr val="000000"/>
                </a:solidFill>
                <a:cs typeface="Arial" panose="020B0604020202020204" pitchFamily="34" charset="0"/>
                <a:sym typeface="Calibri"/>
              </a:rPr>
              <a:t>Discovery Tools - Harmonization of Data</a:t>
            </a:r>
          </a:p>
          <a:p>
            <a:pPr marL="228594" indent="-228594" hangingPunct="0">
              <a:buClr>
                <a:schemeClr val="tx1">
                  <a:lumMod val="65000"/>
                  <a:lumOff val="35000"/>
                </a:schemeClr>
              </a:buClr>
              <a:buFont typeface="Arial" panose="020B0604020202020204" pitchFamily="34" charset="0"/>
              <a:buChar char="•"/>
            </a:pPr>
            <a:r>
              <a:rPr lang="en-US" sz="1400" b="1" dirty="0"/>
              <a:t> </a:t>
            </a:r>
            <a:r>
              <a:rPr lang="en-US" sz="1400" dirty="0"/>
              <a:t>IaC for App</a:t>
            </a:r>
            <a:r>
              <a:rPr lang="en-US" sz="1400" dirty="0">
                <a:solidFill>
                  <a:srgbClr val="0070C0"/>
                </a:solidFill>
              </a:rPr>
              <a:t> </a:t>
            </a:r>
            <a:r>
              <a:rPr lang="en-US" sz="1400" dirty="0"/>
              <a:t>Architecture</a:t>
            </a:r>
            <a:r>
              <a:rPr lang="en-US" sz="1400" dirty="0">
                <a:solidFill>
                  <a:srgbClr val="0070C0"/>
                </a:solidFill>
              </a:rPr>
              <a:t> </a:t>
            </a:r>
            <a:r>
              <a:rPr lang="en-US" sz="1400" dirty="0"/>
              <a:t>Patterns-Sprint 2</a:t>
            </a:r>
            <a:endParaRPr lang="en-US" sz="1400" dirty="0">
              <a:solidFill>
                <a:srgbClr val="C00000"/>
              </a:solidFill>
              <a:cs typeface="Arial" panose="020B0604020202020204" pitchFamily="34" charset="0"/>
              <a:sym typeface="Calibri"/>
            </a:endParaRPr>
          </a:p>
        </p:txBody>
      </p:sp>
      <p:sp>
        <p:nvSpPr>
          <p:cNvPr id="20" name="TextBox 19">
            <a:extLst>
              <a:ext uri="{FF2B5EF4-FFF2-40B4-BE49-F238E27FC236}">
                <a16:creationId xmlns:a16="http://schemas.microsoft.com/office/drawing/2014/main" id="{E88D1B29-C372-4513-8184-F94FBA2A2087}"/>
              </a:ext>
            </a:extLst>
          </p:cNvPr>
          <p:cNvSpPr txBox="1"/>
          <p:nvPr/>
        </p:nvSpPr>
        <p:spPr>
          <a:xfrm>
            <a:off x="1042184" y="2020453"/>
            <a:ext cx="34931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t>Additional Source/Targets -  Java to Go and Angular 1 to Angular 9 </a:t>
            </a:r>
          </a:p>
          <a:p>
            <a:pPr marL="228594" indent="-228594" hangingPunct="0">
              <a:buClr>
                <a:schemeClr val="tx1">
                  <a:lumMod val="65000"/>
                  <a:lumOff val="35000"/>
                </a:schemeClr>
              </a:buClr>
              <a:buFont typeface="Arial" panose="020B0604020202020204" pitchFamily="34" charset="0"/>
              <a:buChar char="•"/>
            </a:pPr>
            <a:endParaRPr lang="en-US" sz="1000" dirty="0">
              <a:solidFill>
                <a:srgbClr val="000000"/>
              </a:solidFill>
              <a:cs typeface="Arial" panose="020B0604020202020204" pitchFamily="34" charset="0"/>
              <a:sym typeface="Calibri"/>
            </a:endParaRPr>
          </a:p>
        </p:txBody>
      </p:sp>
      <p:sp>
        <p:nvSpPr>
          <p:cNvPr id="21" name="TextBox 20">
            <a:extLst>
              <a:ext uri="{FF2B5EF4-FFF2-40B4-BE49-F238E27FC236}">
                <a16:creationId xmlns:a16="http://schemas.microsoft.com/office/drawing/2014/main" id="{146AB662-1535-47EE-8497-B2CC6EEEB866}"/>
              </a:ext>
            </a:extLst>
          </p:cNvPr>
          <p:cNvSpPr txBox="1"/>
          <p:nvPr/>
        </p:nvSpPr>
        <p:spPr>
          <a:xfrm>
            <a:off x="4686419" y="2020453"/>
            <a:ext cx="34931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t>Test script migration and verification - phase 1 </a:t>
            </a:r>
          </a:p>
          <a:p>
            <a:pPr hangingPunct="0">
              <a:buClr>
                <a:schemeClr val="tx1">
                  <a:lumMod val="65000"/>
                  <a:lumOff val="35000"/>
                </a:schemeClr>
              </a:buClr>
            </a:pPr>
            <a:endParaRPr lang="en-US" sz="1000" dirty="0">
              <a:solidFill>
                <a:srgbClr val="000000"/>
              </a:solidFill>
              <a:cs typeface="Arial" panose="020B0604020202020204" pitchFamily="34" charset="0"/>
              <a:sym typeface="Calibri"/>
            </a:endParaRPr>
          </a:p>
        </p:txBody>
      </p:sp>
      <p:sp>
        <p:nvSpPr>
          <p:cNvPr id="22" name="TextBox 21">
            <a:extLst>
              <a:ext uri="{FF2B5EF4-FFF2-40B4-BE49-F238E27FC236}">
                <a16:creationId xmlns:a16="http://schemas.microsoft.com/office/drawing/2014/main" id="{73F23B9C-81E4-4A31-A8B5-A86E97F89A9C}"/>
              </a:ext>
            </a:extLst>
          </p:cNvPr>
          <p:cNvSpPr txBox="1"/>
          <p:nvPr/>
        </p:nvSpPr>
        <p:spPr>
          <a:xfrm>
            <a:off x="8378400" y="2020453"/>
            <a:ext cx="3493190"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400" dirty="0"/>
              <a:t>Test script migration and verification - phase 2</a:t>
            </a:r>
          </a:p>
        </p:txBody>
      </p:sp>
    </p:spTree>
    <p:extLst>
      <p:ext uri="{BB962C8B-B14F-4D97-AF65-F5344CB8AC3E}">
        <p14:creationId xmlns:p14="http://schemas.microsoft.com/office/powerpoint/2010/main" val="198939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Connector: Curved 64">
            <a:extLst>
              <a:ext uri="{FF2B5EF4-FFF2-40B4-BE49-F238E27FC236}">
                <a16:creationId xmlns:a16="http://schemas.microsoft.com/office/drawing/2014/main" id="{F65A2CBF-837B-4747-8FF1-69824993B575}"/>
              </a:ext>
            </a:extLst>
          </p:cNvPr>
          <p:cNvCxnSpPr>
            <a:cxnSpLocks/>
            <a:stCxn id="41" idx="5"/>
            <a:endCxn id="48" idx="2"/>
          </p:cNvCxnSpPr>
          <p:nvPr/>
        </p:nvCxnSpPr>
        <p:spPr>
          <a:xfrm rot="16200000" flipH="1">
            <a:off x="5250832" y="1743198"/>
            <a:ext cx="486872" cy="496116"/>
          </a:xfrm>
          <a:prstGeom prst="curvedConnector2">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DFD2AF7C-9BCB-4263-9FF6-C6770F65DCA6}"/>
              </a:ext>
            </a:extLst>
          </p:cNvPr>
          <p:cNvGrpSpPr/>
          <p:nvPr/>
        </p:nvGrpSpPr>
        <p:grpSpPr>
          <a:xfrm>
            <a:off x="323096" y="2892856"/>
            <a:ext cx="1707601" cy="1517134"/>
            <a:chOff x="992603" y="2657474"/>
            <a:chExt cx="1707601" cy="1517134"/>
          </a:xfrm>
        </p:grpSpPr>
        <p:sp>
          <p:nvSpPr>
            <p:cNvPr id="27" name="Oval 26">
              <a:extLst>
                <a:ext uri="{FF2B5EF4-FFF2-40B4-BE49-F238E27FC236}">
                  <a16:creationId xmlns:a16="http://schemas.microsoft.com/office/drawing/2014/main" id="{38998C49-05F5-4203-A523-DFBBBDE0E6FA}"/>
                </a:ext>
              </a:extLst>
            </p:cNvPr>
            <p:cNvSpPr>
              <a:spLocks noChangeAspect="1"/>
            </p:cNvSpPr>
            <p:nvPr/>
          </p:nvSpPr>
          <p:spPr>
            <a:xfrm>
              <a:off x="1087836" y="2657474"/>
              <a:ext cx="1517134" cy="151713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D7C68A93-0130-4813-BE1E-F8EC0B417922}"/>
                </a:ext>
              </a:extLst>
            </p:cNvPr>
            <p:cNvSpPr/>
            <p:nvPr/>
          </p:nvSpPr>
          <p:spPr>
            <a:xfrm>
              <a:off x="992603" y="3201841"/>
              <a:ext cx="1707601" cy="4899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Migration Paths</a:t>
              </a:r>
            </a:p>
          </p:txBody>
        </p:sp>
      </p:grpSp>
      <p:sp>
        <p:nvSpPr>
          <p:cNvPr id="38" name="Oval 37">
            <a:extLst>
              <a:ext uri="{FF2B5EF4-FFF2-40B4-BE49-F238E27FC236}">
                <a16:creationId xmlns:a16="http://schemas.microsoft.com/office/drawing/2014/main" id="{6351C612-B10A-49AE-8FD0-EB8C665B4247}"/>
              </a:ext>
            </a:extLst>
          </p:cNvPr>
          <p:cNvSpPr>
            <a:spLocks noChangeAspect="1"/>
          </p:cNvSpPr>
          <p:nvPr/>
        </p:nvSpPr>
        <p:spPr>
          <a:xfrm>
            <a:off x="2732026" y="1466649"/>
            <a:ext cx="1003227" cy="10032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Rounded Corners 66">
            <a:extLst>
              <a:ext uri="{FF2B5EF4-FFF2-40B4-BE49-F238E27FC236}">
                <a16:creationId xmlns:a16="http://schemas.microsoft.com/office/drawing/2014/main" id="{8AE962A8-BF36-479F-B667-3AD5360682AD}"/>
              </a:ext>
            </a:extLst>
          </p:cNvPr>
          <p:cNvSpPr/>
          <p:nvPr/>
        </p:nvSpPr>
        <p:spPr>
          <a:xfrm>
            <a:off x="2757351" y="1734921"/>
            <a:ext cx="993159" cy="4899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Similar tech</a:t>
            </a:r>
          </a:p>
        </p:txBody>
      </p:sp>
      <p:sp>
        <p:nvSpPr>
          <p:cNvPr id="39" name="Oval 38">
            <a:extLst>
              <a:ext uri="{FF2B5EF4-FFF2-40B4-BE49-F238E27FC236}">
                <a16:creationId xmlns:a16="http://schemas.microsoft.com/office/drawing/2014/main" id="{034DCAEF-9457-4134-AC0D-93735D0651CF}"/>
              </a:ext>
            </a:extLst>
          </p:cNvPr>
          <p:cNvSpPr>
            <a:spLocks noChangeAspect="1"/>
          </p:cNvSpPr>
          <p:nvPr/>
        </p:nvSpPr>
        <p:spPr>
          <a:xfrm>
            <a:off x="2732026" y="3133483"/>
            <a:ext cx="1003227" cy="10032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D0922833-4A33-4686-AB3A-DC39F64CD7EC}"/>
              </a:ext>
            </a:extLst>
          </p:cNvPr>
          <p:cNvSpPr/>
          <p:nvPr/>
        </p:nvSpPr>
        <p:spPr>
          <a:xfrm>
            <a:off x="2742280" y="3405667"/>
            <a:ext cx="992973" cy="4899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Dissimilar tech</a:t>
            </a:r>
          </a:p>
        </p:txBody>
      </p:sp>
      <p:grpSp>
        <p:nvGrpSpPr>
          <p:cNvPr id="97" name="Group 96">
            <a:extLst>
              <a:ext uri="{FF2B5EF4-FFF2-40B4-BE49-F238E27FC236}">
                <a16:creationId xmlns:a16="http://schemas.microsoft.com/office/drawing/2014/main" id="{35238CE9-CEA1-4C00-A1D5-21170F069941}"/>
              </a:ext>
            </a:extLst>
          </p:cNvPr>
          <p:cNvGrpSpPr/>
          <p:nvPr/>
        </p:nvGrpSpPr>
        <p:grpSpPr>
          <a:xfrm>
            <a:off x="2704050" y="4696202"/>
            <a:ext cx="1070491" cy="1003227"/>
            <a:chOff x="2704050" y="5049290"/>
            <a:chExt cx="1070491" cy="1003227"/>
          </a:xfrm>
        </p:grpSpPr>
        <p:sp>
          <p:nvSpPr>
            <p:cNvPr id="40" name="Oval 39">
              <a:extLst>
                <a:ext uri="{FF2B5EF4-FFF2-40B4-BE49-F238E27FC236}">
                  <a16:creationId xmlns:a16="http://schemas.microsoft.com/office/drawing/2014/main" id="{FEF2D523-0E9C-4600-BB88-B8229BC18B53}"/>
                </a:ext>
              </a:extLst>
            </p:cNvPr>
            <p:cNvSpPr>
              <a:spLocks noChangeAspect="1"/>
            </p:cNvSpPr>
            <p:nvPr/>
          </p:nvSpPr>
          <p:spPr>
            <a:xfrm>
              <a:off x="2732026" y="5049290"/>
              <a:ext cx="1003227" cy="100322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7B32E6F9-5C87-45ED-B464-FEB07E8E8DAA}"/>
                </a:ext>
              </a:extLst>
            </p:cNvPr>
            <p:cNvSpPr/>
            <p:nvPr/>
          </p:nvSpPr>
          <p:spPr>
            <a:xfrm>
              <a:off x="2704050" y="5276138"/>
              <a:ext cx="1070491" cy="4899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Re-engineering</a:t>
              </a:r>
            </a:p>
          </p:txBody>
        </p:sp>
      </p:grpSp>
      <p:sp>
        <p:nvSpPr>
          <p:cNvPr id="41" name="Oval 40">
            <a:extLst>
              <a:ext uri="{FF2B5EF4-FFF2-40B4-BE49-F238E27FC236}">
                <a16:creationId xmlns:a16="http://schemas.microsoft.com/office/drawing/2014/main" id="{BCEF9019-23A8-4256-A804-01BC33C4528C}"/>
              </a:ext>
            </a:extLst>
          </p:cNvPr>
          <p:cNvSpPr>
            <a:spLocks noChangeAspect="1"/>
          </p:cNvSpPr>
          <p:nvPr/>
        </p:nvSpPr>
        <p:spPr>
          <a:xfrm>
            <a:off x="4567403" y="1069013"/>
            <a:ext cx="795272" cy="795272"/>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844D6B64-A9F9-462E-A193-6F5683B9E4FF}"/>
              </a:ext>
            </a:extLst>
          </p:cNvPr>
          <p:cNvSpPr/>
          <p:nvPr/>
        </p:nvSpPr>
        <p:spPr>
          <a:xfrm>
            <a:off x="4522900" y="1300472"/>
            <a:ext cx="831338"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Grammar based</a:t>
            </a:r>
          </a:p>
        </p:txBody>
      </p:sp>
      <p:grpSp>
        <p:nvGrpSpPr>
          <p:cNvPr id="96" name="Group 95">
            <a:extLst>
              <a:ext uri="{FF2B5EF4-FFF2-40B4-BE49-F238E27FC236}">
                <a16:creationId xmlns:a16="http://schemas.microsoft.com/office/drawing/2014/main" id="{86BEB817-8A7D-4491-9847-E47867A9EC28}"/>
              </a:ext>
            </a:extLst>
          </p:cNvPr>
          <p:cNvGrpSpPr/>
          <p:nvPr/>
        </p:nvGrpSpPr>
        <p:grpSpPr>
          <a:xfrm>
            <a:off x="4567403" y="2265659"/>
            <a:ext cx="832150" cy="795272"/>
            <a:chOff x="4567403" y="2501049"/>
            <a:chExt cx="832150" cy="795272"/>
          </a:xfrm>
        </p:grpSpPr>
        <p:sp>
          <p:nvSpPr>
            <p:cNvPr id="47" name="Oval 46">
              <a:extLst>
                <a:ext uri="{FF2B5EF4-FFF2-40B4-BE49-F238E27FC236}">
                  <a16:creationId xmlns:a16="http://schemas.microsoft.com/office/drawing/2014/main" id="{82CF7F81-0CDC-4FE4-A4FF-965E10CA0B91}"/>
                </a:ext>
              </a:extLst>
            </p:cNvPr>
            <p:cNvSpPr>
              <a:spLocks noChangeAspect="1"/>
            </p:cNvSpPr>
            <p:nvPr/>
          </p:nvSpPr>
          <p:spPr>
            <a:xfrm>
              <a:off x="4567403" y="2501049"/>
              <a:ext cx="795272" cy="795272"/>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Rounded Corners 73">
              <a:extLst>
                <a:ext uri="{FF2B5EF4-FFF2-40B4-BE49-F238E27FC236}">
                  <a16:creationId xmlns:a16="http://schemas.microsoft.com/office/drawing/2014/main" id="{1BD52DE8-EBB1-42FC-AA9B-9F56ADE341D3}"/>
                </a:ext>
              </a:extLst>
            </p:cNvPr>
            <p:cNvSpPr/>
            <p:nvPr/>
          </p:nvSpPr>
          <p:spPr>
            <a:xfrm>
              <a:off x="4567403" y="2716940"/>
              <a:ext cx="832150"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Rule based</a:t>
              </a:r>
            </a:p>
          </p:txBody>
        </p:sp>
      </p:grpSp>
      <p:grpSp>
        <p:nvGrpSpPr>
          <p:cNvPr id="91" name="Group 90">
            <a:extLst>
              <a:ext uri="{FF2B5EF4-FFF2-40B4-BE49-F238E27FC236}">
                <a16:creationId xmlns:a16="http://schemas.microsoft.com/office/drawing/2014/main" id="{7BE15992-4F60-49FB-AB90-72DF0C86EAEC}"/>
              </a:ext>
            </a:extLst>
          </p:cNvPr>
          <p:cNvGrpSpPr/>
          <p:nvPr/>
        </p:nvGrpSpPr>
        <p:grpSpPr>
          <a:xfrm>
            <a:off x="4561376" y="3257985"/>
            <a:ext cx="801299" cy="795272"/>
            <a:chOff x="4561376" y="3755930"/>
            <a:chExt cx="801299" cy="795272"/>
          </a:xfrm>
        </p:grpSpPr>
        <p:sp>
          <p:nvSpPr>
            <p:cNvPr id="49" name="Oval 48">
              <a:extLst>
                <a:ext uri="{FF2B5EF4-FFF2-40B4-BE49-F238E27FC236}">
                  <a16:creationId xmlns:a16="http://schemas.microsoft.com/office/drawing/2014/main" id="{4FA0D9D1-538E-4FA2-A7E0-B2D0155F4AE0}"/>
                </a:ext>
              </a:extLst>
            </p:cNvPr>
            <p:cNvSpPr>
              <a:spLocks noChangeAspect="1"/>
            </p:cNvSpPr>
            <p:nvPr/>
          </p:nvSpPr>
          <p:spPr>
            <a:xfrm>
              <a:off x="4567403" y="3755930"/>
              <a:ext cx="795272" cy="795272"/>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Rounded Corners 74">
              <a:extLst>
                <a:ext uri="{FF2B5EF4-FFF2-40B4-BE49-F238E27FC236}">
                  <a16:creationId xmlns:a16="http://schemas.microsoft.com/office/drawing/2014/main" id="{97E193F2-8763-415E-B35E-017801BC2F2B}"/>
                </a:ext>
              </a:extLst>
            </p:cNvPr>
            <p:cNvSpPr/>
            <p:nvPr/>
          </p:nvSpPr>
          <p:spPr>
            <a:xfrm>
              <a:off x="4561376" y="3991908"/>
              <a:ext cx="792862"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Grammar based</a:t>
              </a:r>
            </a:p>
          </p:txBody>
        </p:sp>
      </p:grpSp>
      <p:grpSp>
        <p:nvGrpSpPr>
          <p:cNvPr id="103" name="Group 102">
            <a:extLst>
              <a:ext uri="{FF2B5EF4-FFF2-40B4-BE49-F238E27FC236}">
                <a16:creationId xmlns:a16="http://schemas.microsoft.com/office/drawing/2014/main" id="{87AA06D7-178F-4B25-B096-98E701BEAC25}"/>
              </a:ext>
            </a:extLst>
          </p:cNvPr>
          <p:cNvGrpSpPr/>
          <p:nvPr/>
        </p:nvGrpSpPr>
        <p:grpSpPr>
          <a:xfrm>
            <a:off x="4504168" y="4468694"/>
            <a:ext cx="907277" cy="795272"/>
            <a:chOff x="4504168" y="4821782"/>
            <a:chExt cx="907277" cy="795272"/>
          </a:xfrm>
        </p:grpSpPr>
        <p:sp>
          <p:nvSpPr>
            <p:cNvPr id="50" name="Oval 49">
              <a:extLst>
                <a:ext uri="{FF2B5EF4-FFF2-40B4-BE49-F238E27FC236}">
                  <a16:creationId xmlns:a16="http://schemas.microsoft.com/office/drawing/2014/main" id="{73A2ACC3-0270-4719-978D-D4D6DEBA745B}"/>
                </a:ext>
              </a:extLst>
            </p:cNvPr>
            <p:cNvSpPr>
              <a:spLocks noChangeAspect="1"/>
            </p:cNvSpPr>
            <p:nvPr/>
          </p:nvSpPr>
          <p:spPr>
            <a:xfrm>
              <a:off x="4567403" y="4821782"/>
              <a:ext cx="795272" cy="795272"/>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FEC1AED5-DE42-46E8-8935-DF2BAC4BD672}"/>
                </a:ext>
              </a:extLst>
            </p:cNvPr>
            <p:cNvSpPr/>
            <p:nvPr/>
          </p:nvSpPr>
          <p:spPr>
            <a:xfrm>
              <a:off x="4504168" y="5068815"/>
              <a:ext cx="907277"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Grammar based</a:t>
              </a:r>
            </a:p>
          </p:txBody>
        </p:sp>
      </p:grpSp>
      <p:grpSp>
        <p:nvGrpSpPr>
          <p:cNvPr id="108" name="Group 107">
            <a:extLst>
              <a:ext uri="{FF2B5EF4-FFF2-40B4-BE49-F238E27FC236}">
                <a16:creationId xmlns:a16="http://schemas.microsoft.com/office/drawing/2014/main" id="{29106606-1C3A-4EF6-8B59-80DAC86D065A}"/>
              </a:ext>
            </a:extLst>
          </p:cNvPr>
          <p:cNvGrpSpPr/>
          <p:nvPr/>
        </p:nvGrpSpPr>
        <p:grpSpPr>
          <a:xfrm>
            <a:off x="4567403" y="5502641"/>
            <a:ext cx="817176" cy="795272"/>
            <a:chOff x="4567403" y="5855729"/>
            <a:chExt cx="817176" cy="795272"/>
          </a:xfrm>
        </p:grpSpPr>
        <p:sp>
          <p:nvSpPr>
            <p:cNvPr id="51" name="Oval 50">
              <a:extLst>
                <a:ext uri="{FF2B5EF4-FFF2-40B4-BE49-F238E27FC236}">
                  <a16:creationId xmlns:a16="http://schemas.microsoft.com/office/drawing/2014/main" id="{F992045F-79FC-4ABB-B503-A6A5AB44F930}"/>
                </a:ext>
              </a:extLst>
            </p:cNvPr>
            <p:cNvSpPr>
              <a:spLocks noChangeAspect="1"/>
            </p:cNvSpPr>
            <p:nvPr/>
          </p:nvSpPr>
          <p:spPr>
            <a:xfrm>
              <a:off x="4567403" y="5855729"/>
              <a:ext cx="795272" cy="795272"/>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C2A99E43-FA5A-430D-9F45-A38C7636BCD7}"/>
                </a:ext>
              </a:extLst>
            </p:cNvPr>
            <p:cNvSpPr/>
            <p:nvPr/>
          </p:nvSpPr>
          <p:spPr>
            <a:xfrm>
              <a:off x="4582376" y="6068653"/>
              <a:ext cx="802203"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Auto-complete based</a:t>
              </a:r>
            </a:p>
          </p:txBody>
        </p:sp>
      </p:grpSp>
      <p:sp>
        <p:nvSpPr>
          <p:cNvPr id="48" name="Oval 47">
            <a:extLst>
              <a:ext uri="{FF2B5EF4-FFF2-40B4-BE49-F238E27FC236}">
                <a16:creationId xmlns:a16="http://schemas.microsoft.com/office/drawing/2014/main" id="{453D6EE0-DD20-42B9-9779-0F7AFA904A2F}"/>
              </a:ext>
            </a:extLst>
          </p:cNvPr>
          <p:cNvSpPr>
            <a:spLocks noChangeAspect="1"/>
          </p:cNvSpPr>
          <p:nvPr/>
        </p:nvSpPr>
        <p:spPr>
          <a:xfrm>
            <a:off x="5742326" y="1931126"/>
            <a:ext cx="607131" cy="607131"/>
          </a:xfrm>
          <a:prstGeom prst="ellipse">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90B9B950-425F-4952-A94E-2EC7A979C9FB}"/>
              </a:ext>
            </a:extLst>
          </p:cNvPr>
          <p:cNvSpPr/>
          <p:nvPr/>
        </p:nvSpPr>
        <p:spPr>
          <a:xfrm>
            <a:off x="5697546" y="2043864"/>
            <a:ext cx="701202" cy="3506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NMT based</a:t>
            </a:r>
          </a:p>
        </p:txBody>
      </p:sp>
      <p:sp>
        <p:nvSpPr>
          <p:cNvPr id="82" name="TextBox 81">
            <a:extLst>
              <a:ext uri="{FF2B5EF4-FFF2-40B4-BE49-F238E27FC236}">
                <a16:creationId xmlns:a16="http://schemas.microsoft.com/office/drawing/2014/main" id="{E915642D-008E-4CB1-9DB0-35C33C9A4E21}"/>
              </a:ext>
            </a:extLst>
          </p:cNvPr>
          <p:cNvSpPr txBox="1"/>
          <p:nvPr/>
        </p:nvSpPr>
        <p:spPr>
          <a:xfrm>
            <a:off x="8394603" y="5485724"/>
            <a:ext cx="2050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Mainframe rule extraction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(50%-60%)</a:t>
            </a:r>
          </a:p>
        </p:txBody>
      </p:sp>
      <p:sp>
        <p:nvSpPr>
          <p:cNvPr id="83" name="TextBox 82">
            <a:extLst>
              <a:ext uri="{FF2B5EF4-FFF2-40B4-BE49-F238E27FC236}">
                <a16:creationId xmlns:a16="http://schemas.microsoft.com/office/drawing/2014/main" id="{1EB2B840-E908-479D-BB02-5282FD232BD5}"/>
              </a:ext>
            </a:extLst>
          </p:cNvPr>
          <p:cNvSpPr txBox="1"/>
          <p:nvPr/>
        </p:nvSpPr>
        <p:spPr>
          <a:xfrm>
            <a:off x="8408297" y="2011953"/>
            <a:ext cx="16684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Oracle to PostgreSQL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(70%-90%)</a:t>
            </a:r>
            <a:endParaRPr kumimoji="0" lang="en-US" sz="1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226D067C-DBFC-475E-86F8-0DC030B32295}"/>
              </a:ext>
            </a:extLst>
          </p:cNvPr>
          <p:cNvSpPr txBox="1"/>
          <p:nvPr/>
        </p:nvSpPr>
        <p:spPr>
          <a:xfrm>
            <a:off x="8414451" y="4892320"/>
            <a:ext cx="1131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PL1 to Java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(90%-100%)</a:t>
            </a:r>
          </a:p>
        </p:txBody>
      </p:sp>
      <p:sp>
        <p:nvSpPr>
          <p:cNvPr id="85" name="TextBox 84">
            <a:extLst>
              <a:ext uri="{FF2B5EF4-FFF2-40B4-BE49-F238E27FC236}">
                <a16:creationId xmlns:a16="http://schemas.microsoft.com/office/drawing/2014/main" id="{C7C724A4-7AC8-4E24-87B3-2FEFF9E39545}"/>
              </a:ext>
            </a:extLst>
          </p:cNvPr>
          <p:cNvSpPr txBox="1"/>
          <p:nvPr/>
        </p:nvSpPr>
        <p:spPr>
          <a:xfrm>
            <a:off x="8422789" y="909111"/>
            <a:ext cx="14067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Flex to Angular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(60%-70%)</a:t>
            </a:r>
            <a:endParaRPr kumimoji="0" lang="en-US" sz="1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23D7A5CD-0AA8-4556-A47F-01442D7E4AFE}"/>
              </a:ext>
            </a:extLst>
          </p:cNvPr>
          <p:cNvSpPr txBox="1"/>
          <p:nvPr/>
        </p:nvSpPr>
        <p:spPr>
          <a:xfrm>
            <a:off x="8422790" y="3103999"/>
            <a:ext cx="1406772" cy="501676"/>
          </a:xfrm>
          <a:prstGeom prst="rect">
            <a:avLst/>
          </a:prstGeom>
          <a:noFill/>
        </p:spPr>
        <p:txBody>
          <a:bodyPr wrap="square" rtlCol="0">
            <a:spAutoFit/>
          </a:bodyPr>
          <a:lstStyle/>
          <a:p>
            <a:pPr marL="0" marR="0" lvl="0" indent="0" algn="l" defTabSz="914400" rtl="0" eaLnBrk="1" fontAlgn="base" latinLnBrk="0" hangingPunct="1">
              <a:lnSpc>
                <a:spcPct val="90000"/>
              </a:lnSpc>
              <a:spcBef>
                <a:spcPts val="600"/>
              </a:spcBef>
              <a:spcAft>
                <a:spcPts val="0"/>
              </a:spcAft>
              <a:buClr>
                <a:prstClr val="black"/>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Calibri"/>
              </a:rPr>
              <a:t>Struts to Spring </a:t>
            </a:r>
          </a:p>
          <a:p>
            <a:pPr marL="0" marR="0" lvl="0" indent="0" algn="l" defTabSz="914400" rtl="0" eaLnBrk="1" fontAlgn="base" latinLnBrk="0" hangingPunct="1">
              <a:lnSpc>
                <a:spcPct val="90000"/>
              </a:lnSpc>
              <a:spcBef>
                <a:spcPts val="600"/>
              </a:spcBef>
              <a:spcAft>
                <a:spcPts val="0"/>
              </a:spcAft>
              <a:buClr>
                <a:prstClr val="black"/>
              </a:buClr>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sym typeface="Calibri"/>
              </a:rPr>
              <a:t>(50%-60%)</a:t>
            </a:r>
          </a:p>
        </p:txBody>
      </p:sp>
      <p:sp>
        <p:nvSpPr>
          <p:cNvPr id="87" name="TextBox 86">
            <a:extLst>
              <a:ext uri="{FF2B5EF4-FFF2-40B4-BE49-F238E27FC236}">
                <a16:creationId xmlns:a16="http://schemas.microsoft.com/office/drawing/2014/main" id="{3A41D703-761E-42C5-8E12-7DE8A4E7FE2D}"/>
              </a:ext>
            </a:extLst>
          </p:cNvPr>
          <p:cNvSpPr txBox="1"/>
          <p:nvPr/>
        </p:nvSpPr>
        <p:spPr>
          <a:xfrm>
            <a:off x="8408297" y="1467970"/>
            <a:ext cx="962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VB to .NET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(60%-80%)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CE8638E1-627A-4420-AC5C-0112F6116D8D}"/>
              </a:ext>
            </a:extLst>
          </p:cNvPr>
          <p:cNvSpPr txBox="1"/>
          <p:nvPr/>
        </p:nvSpPr>
        <p:spPr>
          <a:xfrm>
            <a:off x="8408297" y="2539328"/>
            <a:ext cx="13870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WebLogic to JBOSS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(80%-90%)</a:t>
            </a:r>
          </a:p>
        </p:txBody>
      </p:sp>
      <p:cxnSp>
        <p:nvCxnSpPr>
          <p:cNvPr id="92" name="Connector: Curved 91">
            <a:extLst>
              <a:ext uri="{FF2B5EF4-FFF2-40B4-BE49-F238E27FC236}">
                <a16:creationId xmlns:a16="http://schemas.microsoft.com/office/drawing/2014/main" id="{A3CC47F9-C787-4C39-AE74-7ADB5FECE1C0}"/>
              </a:ext>
            </a:extLst>
          </p:cNvPr>
          <p:cNvCxnSpPr>
            <a:cxnSpLocks/>
            <a:stCxn id="70" idx="3"/>
            <a:endCxn id="85" idx="1"/>
          </p:cNvCxnSpPr>
          <p:nvPr/>
        </p:nvCxnSpPr>
        <p:spPr>
          <a:xfrm flipV="1">
            <a:off x="5354238" y="1139944"/>
            <a:ext cx="3068551" cy="335852"/>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2DC2743A-F732-411F-87E3-2A7BBF1AE786}"/>
              </a:ext>
            </a:extLst>
          </p:cNvPr>
          <p:cNvCxnSpPr>
            <a:cxnSpLocks/>
            <a:stCxn id="70" idx="3"/>
            <a:endCxn id="87" idx="1"/>
          </p:cNvCxnSpPr>
          <p:nvPr/>
        </p:nvCxnSpPr>
        <p:spPr>
          <a:xfrm>
            <a:off x="5354238" y="1475796"/>
            <a:ext cx="3054059" cy="223007"/>
          </a:xfrm>
          <a:prstGeom prst="curvedConnector3">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0943803C-FC79-4348-9318-638AD17B0CF6}"/>
              </a:ext>
            </a:extLst>
          </p:cNvPr>
          <p:cNvCxnSpPr>
            <a:cxnSpLocks/>
            <a:stCxn id="78" idx="3"/>
            <a:endCxn id="83" idx="1"/>
          </p:cNvCxnSpPr>
          <p:nvPr/>
        </p:nvCxnSpPr>
        <p:spPr>
          <a:xfrm>
            <a:off x="6398748" y="2219188"/>
            <a:ext cx="2009549" cy="23598"/>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Connector: Curved 104">
            <a:extLst>
              <a:ext uri="{FF2B5EF4-FFF2-40B4-BE49-F238E27FC236}">
                <a16:creationId xmlns:a16="http://schemas.microsoft.com/office/drawing/2014/main" id="{502AAF06-7016-414E-BF76-32B1AFBC8972}"/>
              </a:ext>
            </a:extLst>
          </p:cNvPr>
          <p:cNvCxnSpPr>
            <a:cxnSpLocks/>
            <a:stCxn id="74" idx="3"/>
            <a:endCxn id="86" idx="1"/>
          </p:cNvCxnSpPr>
          <p:nvPr/>
        </p:nvCxnSpPr>
        <p:spPr>
          <a:xfrm>
            <a:off x="5399553" y="2656874"/>
            <a:ext cx="3023237" cy="697963"/>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28EA1067-6BF7-435B-8D74-DE8B73DB428D}"/>
              </a:ext>
            </a:extLst>
          </p:cNvPr>
          <p:cNvCxnSpPr>
            <a:cxnSpLocks/>
            <a:stCxn id="74" idx="3"/>
            <a:endCxn id="88" idx="1"/>
          </p:cNvCxnSpPr>
          <p:nvPr/>
        </p:nvCxnSpPr>
        <p:spPr>
          <a:xfrm>
            <a:off x="5399553" y="2656874"/>
            <a:ext cx="3008744" cy="113287"/>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A303CA56-1EDC-472C-AB66-D1A512B2A1BC}"/>
              </a:ext>
            </a:extLst>
          </p:cNvPr>
          <p:cNvCxnSpPr>
            <a:cxnSpLocks/>
            <a:stCxn id="75" idx="3"/>
            <a:endCxn id="84" idx="1"/>
          </p:cNvCxnSpPr>
          <p:nvPr/>
        </p:nvCxnSpPr>
        <p:spPr>
          <a:xfrm>
            <a:off x="5354238" y="3669287"/>
            <a:ext cx="3060213" cy="1453866"/>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Connector: Curved 112">
            <a:extLst>
              <a:ext uri="{FF2B5EF4-FFF2-40B4-BE49-F238E27FC236}">
                <a16:creationId xmlns:a16="http://schemas.microsoft.com/office/drawing/2014/main" id="{E2563515-1AE7-4C50-9EA9-DC80EB594C00}"/>
              </a:ext>
            </a:extLst>
          </p:cNvPr>
          <p:cNvCxnSpPr>
            <a:cxnSpLocks/>
            <a:stCxn id="76" idx="3"/>
            <a:endCxn id="82" idx="1"/>
          </p:cNvCxnSpPr>
          <p:nvPr/>
        </p:nvCxnSpPr>
        <p:spPr>
          <a:xfrm>
            <a:off x="5411445" y="4891051"/>
            <a:ext cx="2983158" cy="825506"/>
          </a:xfrm>
          <a:prstGeom prst="curvedConnector3">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9C7C7CE3-FC91-4BAD-9535-462A043CE465}"/>
              </a:ext>
            </a:extLst>
          </p:cNvPr>
          <p:cNvPicPr>
            <a:picLocks noChangeAspect="1"/>
          </p:cNvPicPr>
          <p:nvPr/>
        </p:nvPicPr>
        <p:blipFill>
          <a:blip r:embed="rId2"/>
          <a:stretch>
            <a:fillRect/>
          </a:stretch>
        </p:blipFill>
        <p:spPr>
          <a:xfrm>
            <a:off x="10207680" y="944906"/>
            <a:ext cx="597256" cy="347567"/>
          </a:xfrm>
          <a:prstGeom prst="rect">
            <a:avLst/>
          </a:prstGeom>
        </p:spPr>
      </p:pic>
      <p:pic>
        <p:nvPicPr>
          <p:cNvPr id="154" name="Picture 12" descr="Depository Trust &amp; Clearing Corporation DTCC Logo Vector (.AI ...">
            <a:extLst>
              <a:ext uri="{FF2B5EF4-FFF2-40B4-BE49-F238E27FC236}">
                <a16:creationId xmlns:a16="http://schemas.microsoft.com/office/drawing/2014/main" id="{E6446AF5-5C5E-49CC-985C-637075FA8A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0116" y="3260785"/>
            <a:ext cx="707094" cy="2027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Image result for carefirst">
            <a:extLst>
              <a:ext uri="{FF2B5EF4-FFF2-40B4-BE49-F238E27FC236}">
                <a16:creationId xmlns:a16="http://schemas.microsoft.com/office/drawing/2014/main" id="{1250F882-A983-4977-9418-CA2D1AD29F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307" b="13863"/>
          <a:stretch/>
        </p:blipFill>
        <p:spPr bwMode="auto">
          <a:xfrm>
            <a:off x="10310890" y="2568788"/>
            <a:ext cx="542544" cy="41046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American Express - Newsroom - Media Library - Brand Imagery - Brand imagery">
            <a:extLst>
              <a:ext uri="{FF2B5EF4-FFF2-40B4-BE49-F238E27FC236}">
                <a16:creationId xmlns:a16="http://schemas.microsoft.com/office/drawing/2014/main" id="{A10BCECB-FDE4-4A16-91EF-A3F1F087C8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6537" y="5470865"/>
            <a:ext cx="879078" cy="484868"/>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A7DA976C-D6AC-434D-97F1-26662AD54E6B}"/>
              </a:ext>
            </a:extLst>
          </p:cNvPr>
          <p:cNvSpPr txBox="1"/>
          <p:nvPr/>
        </p:nvSpPr>
        <p:spPr>
          <a:xfrm>
            <a:off x="8397434" y="6075325"/>
            <a:ext cx="2050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Python, Java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(30%-40%)</a:t>
            </a:r>
          </a:p>
        </p:txBody>
      </p:sp>
      <p:cxnSp>
        <p:nvCxnSpPr>
          <p:cNvPr id="163" name="Connector: Curved 162">
            <a:extLst>
              <a:ext uri="{FF2B5EF4-FFF2-40B4-BE49-F238E27FC236}">
                <a16:creationId xmlns:a16="http://schemas.microsoft.com/office/drawing/2014/main" id="{CC2BD1E3-08E8-45D1-B9F3-0F22B3B0FDB4}"/>
              </a:ext>
            </a:extLst>
          </p:cNvPr>
          <p:cNvCxnSpPr>
            <a:cxnSpLocks/>
            <a:stCxn id="77" idx="3"/>
            <a:endCxn id="162" idx="1"/>
          </p:cNvCxnSpPr>
          <p:nvPr/>
        </p:nvCxnSpPr>
        <p:spPr>
          <a:xfrm>
            <a:off x="5384579" y="5890889"/>
            <a:ext cx="3012855" cy="415269"/>
          </a:xfrm>
          <a:prstGeom prst="curvedConnector3">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9" name="Picture 6">
            <a:extLst>
              <a:ext uri="{FF2B5EF4-FFF2-40B4-BE49-F238E27FC236}">
                <a16:creationId xmlns:a16="http://schemas.microsoft.com/office/drawing/2014/main" id="{F036FE82-32BE-4B38-AB6D-908448EC9B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64342" y="4652556"/>
            <a:ext cx="625512" cy="62551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52" descr="bp Logo Vector (.EPS) Free Download">
            <a:extLst>
              <a:ext uri="{FF2B5EF4-FFF2-40B4-BE49-F238E27FC236}">
                <a16:creationId xmlns:a16="http://schemas.microsoft.com/office/drawing/2014/main" id="{F8DC456A-F1B7-414A-94E4-7FBAD684FC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9730" y="2098070"/>
            <a:ext cx="557175" cy="299017"/>
          </a:xfrm>
          <a:prstGeom prst="rect">
            <a:avLst/>
          </a:prstGeom>
          <a:noFill/>
          <a:extLst>
            <a:ext uri="{909E8E84-426E-40DD-AFC4-6F175D3DCCD1}">
              <a14:hiddenFill xmlns:a14="http://schemas.microsoft.com/office/drawing/2010/main">
                <a:solidFill>
                  <a:srgbClr val="FFFFFF"/>
                </a:solidFill>
              </a14:hiddenFill>
            </a:ext>
          </a:extLst>
        </p:spPr>
      </p:pic>
      <p:cxnSp>
        <p:nvCxnSpPr>
          <p:cNvPr id="180" name="Straight Connector 179">
            <a:extLst>
              <a:ext uri="{FF2B5EF4-FFF2-40B4-BE49-F238E27FC236}">
                <a16:creationId xmlns:a16="http://schemas.microsoft.com/office/drawing/2014/main" id="{3796AB53-BF63-4A7B-97F1-7F5FE29CFC9D}"/>
              </a:ext>
            </a:extLst>
          </p:cNvPr>
          <p:cNvCxnSpPr/>
          <p:nvPr/>
        </p:nvCxnSpPr>
        <p:spPr>
          <a:xfrm>
            <a:off x="8422789" y="6017288"/>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284E706-AE90-4794-AF86-774659BDB8FE}"/>
              </a:ext>
            </a:extLst>
          </p:cNvPr>
          <p:cNvCxnSpPr/>
          <p:nvPr/>
        </p:nvCxnSpPr>
        <p:spPr>
          <a:xfrm>
            <a:off x="8437815" y="5411438"/>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864F7D0-34F6-4D52-8AB6-7C4A8B421BCB}"/>
              </a:ext>
            </a:extLst>
          </p:cNvPr>
          <p:cNvCxnSpPr/>
          <p:nvPr/>
        </p:nvCxnSpPr>
        <p:spPr>
          <a:xfrm>
            <a:off x="8437815" y="3608956"/>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EB78635-CFF2-4369-809E-5F2D98CBB1E8}"/>
              </a:ext>
            </a:extLst>
          </p:cNvPr>
          <p:cNvCxnSpPr/>
          <p:nvPr/>
        </p:nvCxnSpPr>
        <p:spPr>
          <a:xfrm>
            <a:off x="8437815" y="3056796"/>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39F548E-2721-4544-88E1-8094B293F9DB}"/>
              </a:ext>
            </a:extLst>
          </p:cNvPr>
          <p:cNvCxnSpPr/>
          <p:nvPr/>
        </p:nvCxnSpPr>
        <p:spPr>
          <a:xfrm>
            <a:off x="8485005" y="2503690"/>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3E56226-5952-43E2-9E02-5878D1CDB80E}"/>
              </a:ext>
            </a:extLst>
          </p:cNvPr>
          <p:cNvCxnSpPr/>
          <p:nvPr/>
        </p:nvCxnSpPr>
        <p:spPr>
          <a:xfrm>
            <a:off x="8485005" y="1969215"/>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E3D6939-BA6A-4C51-A89A-8DF7FADE9BB0}"/>
              </a:ext>
            </a:extLst>
          </p:cNvPr>
          <p:cNvCxnSpPr/>
          <p:nvPr/>
        </p:nvCxnSpPr>
        <p:spPr>
          <a:xfrm>
            <a:off x="8499200" y="1396255"/>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Nihon Chouzai Group | NIHON CHOUZAI">
            <a:extLst>
              <a:ext uri="{FF2B5EF4-FFF2-40B4-BE49-F238E27FC236}">
                <a16:creationId xmlns:a16="http://schemas.microsoft.com/office/drawing/2014/main" id="{7BD46671-F3AA-43EA-8D3E-2D4A8A2DB9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4342" y="1607188"/>
            <a:ext cx="1191266" cy="15829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AF70B3F6-5C39-4D23-8100-9F6A722EB281}"/>
              </a:ext>
            </a:extLst>
          </p:cNvPr>
          <p:cNvSpPr txBox="1"/>
          <p:nvPr/>
        </p:nvSpPr>
        <p:spPr>
          <a:xfrm>
            <a:off x="8411726" y="4317647"/>
            <a:ext cx="2756265"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Oracle Forms to Angular, COBOL to Java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AD47">
                    <a:lumMod val="75000"/>
                  </a:srgbClr>
                </a:solidFill>
                <a:latin typeface="Calibri" panose="020F0502020204030204"/>
              </a:rPr>
              <a:t>(poor code maintainability)</a:t>
            </a:r>
          </a:p>
        </p:txBody>
      </p:sp>
      <p:cxnSp>
        <p:nvCxnSpPr>
          <p:cNvPr id="94" name="Straight Connector 93">
            <a:extLst>
              <a:ext uri="{FF2B5EF4-FFF2-40B4-BE49-F238E27FC236}">
                <a16:creationId xmlns:a16="http://schemas.microsoft.com/office/drawing/2014/main" id="{F9A2C750-BD77-4482-B739-B84D305989D7}"/>
              </a:ext>
            </a:extLst>
          </p:cNvPr>
          <p:cNvCxnSpPr/>
          <p:nvPr/>
        </p:nvCxnSpPr>
        <p:spPr>
          <a:xfrm>
            <a:off x="8455808" y="4831274"/>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1379FA8-94C6-4AE1-BB67-F27242B466E0}"/>
              </a:ext>
            </a:extLst>
          </p:cNvPr>
          <p:cNvSpPr txBox="1"/>
          <p:nvPr/>
        </p:nvSpPr>
        <p:spPr>
          <a:xfrm>
            <a:off x="91812" y="37793"/>
            <a:ext cx="115282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Migration Pathways</a:t>
            </a:r>
          </a:p>
        </p:txBody>
      </p:sp>
      <p:cxnSp>
        <p:nvCxnSpPr>
          <p:cNvPr id="99" name="Connector: Curved 98">
            <a:extLst>
              <a:ext uri="{FF2B5EF4-FFF2-40B4-BE49-F238E27FC236}">
                <a16:creationId xmlns:a16="http://schemas.microsoft.com/office/drawing/2014/main" id="{0862D731-C5CD-4B91-B55F-F1C1DEA7728A}"/>
              </a:ext>
            </a:extLst>
          </p:cNvPr>
          <p:cNvCxnSpPr>
            <a:cxnSpLocks/>
            <a:stCxn id="75" idx="3"/>
            <a:endCxn id="93" idx="1"/>
          </p:cNvCxnSpPr>
          <p:nvPr/>
        </p:nvCxnSpPr>
        <p:spPr>
          <a:xfrm>
            <a:off x="5354238" y="3669287"/>
            <a:ext cx="3057488" cy="879193"/>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02A6893-E763-42BF-9F26-E3DCEC2A6CAB}"/>
              </a:ext>
            </a:extLst>
          </p:cNvPr>
          <p:cNvSpPr txBox="1"/>
          <p:nvPr/>
        </p:nvSpPr>
        <p:spPr>
          <a:xfrm>
            <a:off x="8440783" y="3680251"/>
            <a:ext cx="1815754" cy="501676"/>
          </a:xfrm>
          <a:prstGeom prst="rect">
            <a:avLst/>
          </a:prstGeom>
          <a:noFill/>
        </p:spPr>
        <p:txBody>
          <a:bodyPr wrap="square" rtlCol="0">
            <a:spAutoFit/>
          </a:bodyPr>
          <a:lstStyle/>
          <a:p>
            <a:pPr marL="0" marR="0" lvl="0" indent="0" algn="l" defTabSz="914400" rtl="0" eaLnBrk="1" fontAlgn="base" latinLnBrk="0" hangingPunct="1">
              <a:lnSpc>
                <a:spcPct val="90000"/>
              </a:lnSpc>
              <a:spcBef>
                <a:spcPts val="600"/>
              </a:spcBef>
              <a:spcAft>
                <a:spcPts val="0"/>
              </a:spcAft>
              <a:buClr>
                <a:prstClr val="black"/>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Calibri"/>
              </a:rPr>
              <a:t>Oracle JDK to OpenJDK</a:t>
            </a:r>
          </a:p>
          <a:p>
            <a:pPr marL="0" marR="0" lvl="0" indent="0" algn="l" defTabSz="914400" rtl="0" eaLnBrk="1" fontAlgn="base" latinLnBrk="0" hangingPunct="1">
              <a:lnSpc>
                <a:spcPct val="90000"/>
              </a:lnSpc>
              <a:spcBef>
                <a:spcPts val="600"/>
              </a:spcBef>
              <a:spcAft>
                <a:spcPts val="0"/>
              </a:spcAft>
              <a:buClr>
                <a:prstClr val="black"/>
              </a:buClr>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sym typeface="Calibri"/>
              </a:rPr>
              <a:t>(60%-70%)</a:t>
            </a:r>
          </a:p>
        </p:txBody>
      </p:sp>
      <p:cxnSp>
        <p:nvCxnSpPr>
          <p:cNvPr id="102" name="Straight Connector 101">
            <a:extLst>
              <a:ext uri="{FF2B5EF4-FFF2-40B4-BE49-F238E27FC236}">
                <a16:creationId xmlns:a16="http://schemas.microsoft.com/office/drawing/2014/main" id="{DD42CC7E-A37D-4DA0-96B2-4303AE0B6801}"/>
              </a:ext>
            </a:extLst>
          </p:cNvPr>
          <p:cNvCxnSpPr/>
          <p:nvPr/>
        </p:nvCxnSpPr>
        <p:spPr>
          <a:xfrm>
            <a:off x="8455808" y="4260158"/>
            <a:ext cx="2830585" cy="0"/>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4" name="Picture 44" descr="PricewaterhouseCoopers - Wikipedia">
            <a:extLst>
              <a:ext uri="{FF2B5EF4-FFF2-40B4-BE49-F238E27FC236}">
                <a16:creationId xmlns:a16="http://schemas.microsoft.com/office/drawing/2014/main" id="{71E0F707-359A-4203-8D94-CB735DEA37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70116" y="3656768"/>
            <a:ext cx="554205" cy="420718"/>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Connector: Curved 105">
            <a:extLst>
              <a:ext uri="{FF2B5EF4-FFF2-40B4-BE49-F238E27FC236}">
                <a16:creationId xmlns:a16="http://schemas.microsoft.com/office/drawing/2014/main" id="{50FD77EA-43A5-4EE1-B6FB-253D8D07F357}"/>
              </a:ext>
            </a:extLst>
          </p:cNvPr>
          <p:cNvCxnSpPr>
            <a:cxnSpLocks/>
            <a:stCxn id="74" idx="3"/>
            <a:endCxn id="100" idx="1"/>
          </p:cNvCxnSpPr>
          <p:nvPr/>
        </p:nvCxnSpPr>
        <p:spPr>
          <a:xfrm>
            <a:off x="5399553" y="2656874"/>
            <a:ext cx="3041230" cy="1274215"/>
          </a:xfrm>
          <a:prstGeom prst="curvedConnector3">
            <a:avLst>
              <a:gd name="adj1" fmla="val 50000"/>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F0DAA28-DC60-4A04-9B1B-890874F213A4}"/>
              </a:ext>
            </a:extLst>
          </p:cNvPr>
          <p:cNvCxnSpPr>
            <a:cxnSpLocks/>
            <a:stCxn id="27" idx="6"/>
            <a:endCxn id="38" idx="3"/>
          </p:cNvCxnSpPr>
          <p:nvPr/>
        </p:nvCxnSpPr>
        <p:spPr>
          <a:xfrm flipV="1">
            <a:off x="1935463" y="2322957"/>
            <a:ext cx="943482" cy="1328466"/>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90760AE-EC72-4502-8B68-2AB834C56747}"/>
              </a:ext>
            </a:extLst>
          </p:cNvPr>
          <p:cNvCxnSpPr>
            <a:cxnSpLocks/>
            <a:stCxn id="27" idx="6"/>
            <a:endCxn id="68" idx="1"/>
          </p:cNvCxnSpPr>
          <p:nvPr/>
        </p:nvCxnSpPr>
        <p:spPr>
          <a:xfrm flipV="1">
            <a:off x="1935463" y="3650660"/>
            <a:ext cx="806817" cy="763"/>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22E4A9B-2DB5-4E4B-A89C-4D2111187CD5}"/>
              </a:ext>
            </a:extLst>
          </p:cNvPr>
          <p:cNvCxnSpPr>
            <a:cxnSpLocks/>
            <a:stCxn id="27" idx="6"/>
            <a:endCxn id="69" idx="1"/>
          </p:cNvCxnSpPr>
          <p:nvPr/>
        </p:nvCxnSpPr>
        <p:spPr>
          <a:xfrm>
            <a:off x="1935463" y="3651423"/>
            <a:ext cx="768587" cy="1516620"/>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3295D2-FBC1-435A-99F2-772775E15378}"/>
              </a:ext>
            </a:extLst>
          </p:cNvPr>
          <p:cNvCxnSpPr>
            <a:cxnSpLocks/>
            <a:stCxn id="38" idx="6"/>
            <a:endCxn id="41" idx="2"/>
          </p:cNvCxnSpPr>
          <p:nvPr/>
        </p:nvCxnSpPr>
        <p:spPr>
          <a:xfrm flipV="1">
            <a:off x="3735253" y="1466649"/>
            <a:ext cx="832150" cy="501614"/>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B18B7E-3323-4319-859F-D4F8F7F621ED}"/>
              </a:ext>
            </a:extLst>
          </p:cNvPr>
          <p:cNvCxnSpPr>
            <a:stCxn id="38" idx="6"/>
            <a:endCxn id="47" idx="2"/>
          </p:cNvCxnSpPr>
          <p:nvPr/>
        </p:nvCxnSpPr>
        <p:spPr>
          <a:xfrm>
            <a:off x="3735253" y="1968263"/>
            <a:ext cx="832150" cy="695032"/>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FFC9EA-48F5-4CE9-86DB-E68B5BCA4106}"/>
              </a:ext>
            </a:extLst>
          </p:cNvPr>
          <p:cNvCxnSpPr>
            <a:cxnSpLocks/>
            <a:stCxn id="68" idx="3"/>
            <a:endCxn id="49" idx="2"/>
          </p:cNvCxnSpPr>
          <p:nvPr/>
        </p:nvCxnSpPr>
        <p:spPr>
          <a:xfrm>
            <a:off x="3735253" y="3650660"/>
            <a:ext cx="832150" cy="4961"/>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88694A-C4F1-4F87-A659-1FF46EDB98ED}"/>
              </a:ext>
            </a:extLst>
          </p:cNvPr>
          <p:cNvCxnSpPr>
            <a:cxnSpLocks/>
            <a:stCxn id="69" idx="3"/>
            <a:endCxn id="50" idx="2"/>
          </p:cNvCxnSpPr>
          <p:nvPr/>
        </p:nvCxnSpPr>
        <p:spPr>
          <a:xfrm flipV="1">
            <a:off x="3774541" y="4866330"/>
            <a:ext cx="792862" cy="301713"/>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622FE8-6F67-4F23-959F-85FFA7038E34}"/>
              </a:ext>
            </a:extLst>
          </p:cNvPr>
          <p:cNvCxnSpPr>
            <a:cxnSpLocks/>
            <a:stCxn id="69" idx="3"/>
            <a:endCxn id="51" idx="2"/>
          </p:cNvCxnSpPr>
          <p:nvPr/>
        </p:nvCxnSpPr>
        <p:spPr>
          <a:xfrm>
            <a:off x="3774541" y="5168043"/>
            <a:ext cx="792862" cy="732234"/>
          </a:xfrm>
          <a:prstGeom prst="straightConnector1">
            <a:avLst/>
          </a:prstGeom>
          <a:ln w="127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891CD8E-83E7-4809-A7A3-BDE96B49ED05}"/>
              </a:ext>
            </a:extLst>
          </p:cNvPr>
          <p:cNvSpPr txBox="1"/>
          <p:nvPr/>
        </p:nvSpPr>
        <p:spPr>
          <a:xfrm>
            <a:off x="9258493" y="4892319"/>
            <a:ext cx="1131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to Java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(30-40%)</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074" name="Picture 2" descr="Great-West Financial – Logos Download">
            <a:extLst>
              <a:ext uri="{FF2B5EF4-FFF2-40B4-BE49-F238E27FC236}">
                <a16:creationId xmlns:a16="http://schemas.microsoft.com/office/drawing/2014/main" id="{948C02A1-F3E6-4470-B1CF-C7CC040380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9420" y="5129671"/>
            <a:ext cx="968027" cy="196722"/>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1">
            <a:extLst>
              <a:ext uri="{FF2B5EF4-FFF2-40B4-BE49-F238E27FC236}">
                <a16:creationId xmlns:a16="http://schemas.microsoft.com/office/drawing/2014/main" id="{A80626C2-5E27-4B58-BA67-94609E23E146}"/>
              </a:ext>
            </a:extLst>
          </p:cNvPr>
          <p:cNvSpPr>
            <a:spLocks noGrp="1"/>
          </p:cNvSpPr>
          <p:nvPr>
            <p:ph type="sldNum" sz="quarter" idx="12"/>
          </p:nvPr>
        </p:nvSpPr>
        <p:spPr>
          <a:xfrm>
            <a:off x="0" y="6501584"/>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29</a:t>
            </a:fld>
            <a:endParaRPr lang="en-US" dirty="0"/>
          </a:p>
        </p:txBody>
      </p:sp>
    </p:spTree>
    <p:extLst>
      <p:ext uri="{BB962C8B-B14F-4D97-AF65-F5344CB8AC3E}">
        <p14:creationId xmlns:p14="http://schemas.microsoft.com/office/powerpoint/2010/main" val="135907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F07A00A-5311-4CAC-851F-CC1B7A9758B5}"/>
              </a:ext>
            </a:extLst>
          </p:cNvPr>
          <p:cNvGrpSpPr/>
          <p:nvPr/>
        </p:nvGrpSpPr>
        <p:grpSpPr>
          <a:xfrm>
            <a:off x="2563430" y="3970444"/>
            <a:ext cx="1129940" cy="468445"/>
            <a:chOff x="8620557" y="3118603"/>
            <a:chExt cx="955675" cy="604838"/>
          </a:xfrm>
          <a:solidFill>
            <a:schemeClr val="bg1">
              <a:lumMod val="85000"/>
            </a:schemeClr>
          </a:solidFill>
        </p:grpSpPr>
        <p:sp>
          <p:nvSpPr>
            <p:cNvPr id="27" name="Freeform 46">
              <a:extLst>
                <a:ext uri="{FF2B5EF4-FFF2-40B4-BE49-F238E27FC236}">
                  <a16:creationId xmlns:a16="http://schemas.microsoft.com/office/drawing/2014/main" id="{B896F216-6266-4A39-97BE-DDBA7C3E8947}"/>
                </a:ext>
              </a:extLst>
            </p:cNvPr>
            <p:cNvSpPr>
              <a:spLocks/>
            </p:cNvSpPr>
            <p:nvPr/>
          </p:nvSpPr>
          <p:spPr bwMode="auto">
            <a:xfrm>
              <a:off x="8620557" y="3137653"/>
              <a:ext cx="939800" cy="568325"/>
            </a:xfrm>
            <a:custGeom>
              <a:avLst/>
              <a:gdLst>
                <a:gd name="T0" fmla="*/ 11 w 592"/>
                <a:gd name="T1" fmla="*/ 358 h 358"/>
                <a:gd name="T2" fmla="*/ 11 w 592"/>
                <a:gd name="T3" fmla="*/ 358 h 358"/>
                <a:gd name="T4" fmla="*/ 5 w 592"/>
                <a:gd name="T5" fmla="*/ 358 h 358"/>
                <a:gd name="T6" fmla="*/ 2 w 592"/>
                <a:gd name="T7" fmla="*/ 354 h 358"/>
                <a:gd name="T8" fmla="*/ 2 w 592"/>
                <a:gd name="T9" fmla="*/ 354 h 358"/>
                <a:gd name="T10" fmla="*/ 0 w 592"/>
                <a:gd name="T11" fmla="*/ 349 h 358"/>
                <a:gd name="T12" fmla="*/ 0 w 592"/>
                <a:gd name="T13" fmla="*/ 345 h 358"/>
                <a:gd name="T14" fmla="*/ 2 w 592"/>
                <a:gd name="T15" fmla="*/ 342 h 358"/>
                <a:gd name="T16" fmla="*/ 4 w 592"/>
                <a:gd name="T17" fmla="*/ 338 h 358"/>
                <a:gd name="T18" fmla="*/ 263 w 592"/>
                <a:gd name="T19" fmla="*/ 139 h 358"/>
                <a:gd name="T20" fmla="*/ 263 w 592"/>
                <a:gd name="T21" fmla="*/ 139 h 358"/>
                <a:gd name="T22" fmla="*/ 269 w 592"/>
                <a:gd name="T23" fmla="*/ 138 h 358"/>
                <a:gd name="T24" fmla="*/ 274 w 592"/>
                <a:gd name="T25" fmla="*/ 138 h 358"/>
                <a:gd name="T26" fmla="*/ 388 w 592"/>
                <a:gd name="T27" fmla="*/ 183 h 358"/>
                <a:gd name="T28" fmla="*/ 572 w 592"/>
                <a:gd name="T29" fmla="*/ 2 h 358"/>
                <a:gd name="T30" fmla="*/ 572 w 592"/>
                <a:gd name="T31" fmla="*/ 2 h 358"/>
                <a:gd name="T32" fmla="*/ 575 w 592"/>
                <a:gd name="T33" fmla="*/ 0 h 358"/>
                <a:gd name="T34" fmla="*/ 581 w 592"/>
                <a:gd name="T35" fmla="*/ 0 h 358"/>
                <a:gd name="T36" fmla="*/ 584 w 592"/>
                <a:gd name="T37" fmla="*/ 0 h 358"/>
                <a:gd name="T38" fmla="*/ 588 w 592"/>
                <a:gd name="T39" fmla="*/ 2 h 358"/>
                <a:gd name="T40" fmla="*/ 588 w 592"/>
                <a:gd name="T41" fmla="*/ 2 h 358"/>
                <a:gd name="T42" fmla="*/ 590 w 592"/>
                <a:gd name="T43" fmla="*/ 8 h 358"/>
                <a:gd name="T44" fmla="*/ 592 w 592"/>
                <a:gd name="T45" fmla="*/ 11 h 358"/>
                <a:gd name="T46" fmla="*/ 590 w 592"/>
                <a:gd name="T47" fmla="*/ 15 h 358"/>
                <a:gd name="T48" fmla="*/ 588 w 592"/>
                <a:gd name="T49" fmla="*/ 19 h 358"/>
                <a:gd name="T50" fmla="*/ 399 w 592"/>
                <a:gd name="T51" fmla="*/ 204 h 358"/>
                <a:gd name="T52" fmla="*/ 399 w 592"/>
                <a:gd name="T53" fmla="*/ 204 h 358"/>
                <a:gd name="T54" fmla="*/ 393 w 592"/>
                <a:gd name="T55" fmla="*/ 208 h 358"/>
                <a:gd name="T56" fmla="*/ 386 w 592"/>
                <a:gd name="T57" fmla="*/ 208 h 358"/>
                <a:gd name="T58" fmla="*/ 272 w 592"/>
                <a:gd name="T59" fmla="*/ 161 h 358"/>
                <a:gd name="T60" fmla="*/ 18 w 592"/>
                <a:gd name="T61" fmla="*/ 356 h 358"/>
                <a:gd name="T62" fmla="*/ 18 w 592"/>
                <a:gd name="T63" fmla="*/ 356 h 358"/>
                <a:gd name="T64" fmla="*/ 14 w 592"/>
                <a:gd name="T65" fmla="*/ 358 h 358"/>
                <a:gd name="T66" fmla="*/ 11 w 592"/>
                <a:gd name="T67" fmla="*/ 358 h 358"/>
                <a:gd name="T68" fmla="*/ 11 w 592"/>
                <a:gd name="T6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2" h="358">
                  <a:moveTo>
                    <a:pt x="11" y="358"/>
                  </a:moveTo>
                  <a:lnTo>
                    <a:pt x="11" y="358"/>
                  </a:lnTo>
                  <a:lnTo>
                    <a:pt x="5" y="358"/>
                  </a:lnTo>
                  <a:lnTo>
                    <a:pt x="2" y="354"/>
                  </a:lnTo>
                  <a:lnTo>
                    <a:pt x="2" y="354"/>
                  </a:lnTo>
                  <a:lnTo>
                    <a:pt x="0" y="349"/>
                  </a:lnTo>
                  <a:lnTo>
                    <a:pt x="0" y="345"/>
                  </a:lnTo>
                  <a:lnTo>
                    <a:pt x="2" y="342"/>
                  </a:lnTo>
                  <a:lnTo>
                    <a:pt x="4" y="338"/>
                  </a:lnTo>
                  <a:lnTo>
                    <a:pt x="263" y="139"/>
                  </a:lnTo>
                  <a:lnTo>
                    <a:pt x="263" y="139"/>
                  </a:lnTo>
                  <a:lnTo>
                    <a:pt x="269" y="138"/>
                  </a:lnTo>
                  <a:lnTo>
                    <a:pt x="274" y="138"/>
                  </a:lnTo>
                  <a:lnTo>
                    <a:pt x="388" y="183"/>
                  </a:lnTo>
                  <a:lnTo>
                    <a:pt x="572" y="2"/>
                  </a:lnTo>
                  <a:lnTo>
                    <a:pt x="572" y="2"/>
                  </a:lnTo>
                  <a:lnTo>
                    <a:pt x="575" y="0"/>
                  </a:lnTo>
                  <a:lnTo>
                    <a:pt x="581" y="0"/>
                  </a:lnTo>
                  <a:lnTo>
                    <a:pt x="584" y="0"/>
                  </a:lnTo>
                  <a:lnTo>
                    <a:pt x="588" y="2"/>
                  </a:lnTo>
                  <a:lnTo>
                    <a:pt x="588" y="2"/>
                  </a:lnTo>
                  <a:lnTo>
                    <a:pt x="590" y="8"/>
                  </a:lnTo>
                  <a:lnTo>
                    <a:pt x="592" y="11"/>
                  </a:lnTo>
                  <a:lnTo>
                    <a:pt x="590" y="15"/>
                  </a:lnTo>
                  <a:lnTo>
                    <a:pt x="588" y="19"/>
                  </a:lnTo>
                  <a:lnTo>
                    <a:pt x="399" y="204"/>
                  </a:lnTo>
                  <a:lnTo>
                    <a:pt x="399" y="204"/>
                  </a:lnTo>
                  <a:lnTo>
                    <a:pt x="393" y="208"/>
                  </a:lnTo>
                  <a:lnTo>
                    <a:pt x="386" y="208"/>
                  </a:lnTo>
                  <a:lnTo>
                    <a:pt x="272" y="161"/>
                  </a:lnTo>
                  <a:lnTo>
                    <a:pt x="18" y="356"/>
                  </a:lnTo>
                  <a:lnTo>
                    <a:pt x="18" y="356"/>
                  </a:lnTo>
                  <a:lnTo>
                    <a:pt x="14" y="358"/>
                  </a:lnTo>
                  <a:lnTo>
                    <a:pt x="11" y="358"/>
                  </a:lnTo>
                  <a:lnTo>
                    <a:pt x="11" y="3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47">
              <a:extLst>
                <a:ext uri="{FF2B5EF4-FFF2-40B4-BE49-F238E27FC236}">
                  <a16:creationId xmlns:a16="http://schemas.microsoft.com/office/drawing/2014/main" id="{9FB5D486-07E9-4BB7-83CE-EDFA737D370B}"/>
                </a:ext>
              </a:extLst>
            </p:cNvPr>
            <p:cNvSpPr>
              <a:spLocks/>
            </p:cNvSpPr>
            <p:nvPr/>
          </p:nvSpPr>
          <p:spPr bwMode="auto">
            <a:xfrm>
              <a:off x="9433357" y="3118603"/>
              <a:ext cx="142875" cy="139700"/>
            </a:xfrm>
            <a:custGeom>
              <a:avLst/>
              <a:gdLst>
                <a:gd name="T0" fmla="*/ 69 w 90"/>
                <a:gd name="T1" fmla="*/ 88 h 88"/>
                <a:gd name="T2" fmla="*/ 69 w 90"/>
                <a:gd name="T3" fmla="*/ 88 h 88"/>
                <a:gd name="T4" fmla="*/ 67 w 90"/>
                <a:gd name="T5" fmla="*/ 88 h 88"/>
                <a:gd name="T6" fmla="*/ 67 w 90"/>
                <a:gd name="T7" fmla="*/ 88 h 88"/>
                <a:gd name="T8" fmla="*/ 63 w 90"/>
                <a:gd name="T9" fmla="*/ 88 h 88"/>
                <a:gd name="T10" fmla="*/ 60 w 90"/>
                <a:gd name="T11" fmla="*/ 85 h 88"/>
                <a:gd name="T12" fmla="*/ 58 w 90"/>
                <a:gd name="T13" fmla="*/ 81 h 88"/>
                <a:gd name="T14" fmla="*/ 58 w 90"/>
                <a:gd name="T15" fmla="*/ 76 h 88"/>
                <a:gd name="T16" fmla="*/ 65 w 90"/>
                <a:gd name="T17" fmla="*/ 25 h 88"/>
                <a:gd name="T18" fmla="*/ 13 w 90"/>
                <a:gd name="T19" fmla="*/ 32 h 88"/>
                <a:gd name="T20" fmla="*/ 13 w 90"/>
                <a:gd name="T21" fmla="*/ 32 h 88"/>
                <a:gd name="T22" fmla="*/ 9 w 90"/>
                <a:gd name="T23" fmla="*/ 32 h 88"/>
                <a:gd name="T24" fmla="*/ 6 w 90"/>
                <a:gd name="T25" fmla="*/ 31 h 88"/>
                <a:gd name="T26" fmla="*/ 2 w 90"/>
                <a:gd name="T27" fmla="*/ 27 h 88"/>
                <a:gd name="T28" fmla="*/ 0 w 90"/>
                <a:gd name="T29" fmla="*/ 23 h 88"/>
                <a:gd name="T30" fmla="*/ 0 w 90"/>
                <a:gd name="T31" fmla="*/ 23 h 88"/>
                <a:gd name="T32" fmla="*/ 0 w 90"/>
                <a:gd name="T33" fmla="*/ 18 h 88"/>
                <a:gd name="T34" fmla="*/ 2 w 90"/>
                <a:gd name="T35" fmla="*/ 14 h 88"/>
                <a:gd name="T36" fmla="*/ 6 w 90"/>
                <a:gd name="T37" fmla="*/ 11 h 88"/>
                <a:gd name="T38" fmla="*/ 11 w 90"/>
                <a:gd name="T39" fmla="*/ 9 h 88"/>
                <a:gd name="T40" fmla="*/ 76 w 90"/>
                <a:gd name="T41" fmla="*/ 0 h 88"/>
                <a:gd name="T42" fmla="*/ 76 w 90"/>
                <a:gd name="T43" fmla="*/ 0 h 88"/>
                <a:gd name="T44" fmla="*/ 81 w 90"/>
                <a:gd name="T45" fmla="*/ 0 h 88"/>
                <a:gd name="T46" fmla="*/ 87 w 90"/>
                <a:gd name="T47" fmla="*/ 3 h 88"/>
                <a:gd name="T48" fmla="*/ 87 w 90"/>
                <a:gd name="T49" fmla="*/ 3 h 88"/>
                <a:gd name="T50" fmla="*/ 89 w 90"/>
                <a:gd name="T51" fmla="*/ 7 h 88"/>
                <a:gd name="T52" fmla="*/ 90 w 90"/>
                <a:gd name="T53" fmla="*/ 12 h 88"/>
                <a:gd name="T54" fmla="*/ 80 w 90"/>
                <a:gd name="T55" fmla="*/ 79 h 88"/>
                <a:gd name="T56" fmla="*/ 80 w 90"/>
                <a:gd name="T57" fmla="*/ 79 h 88"/>
                <a:gd name="T58" fmla="*/ 80 w 90"/>
                <a:gd name="T59" fmla="*/ 83 h 88"/>
                <a:gd name="T60" fmla="*/ 76 w 90"/>
                <a:gd name="T61" fmla="*/ 86 h 88"/>
                <a:gd name="T62" fmla="*/ 72 w 90"/>
                <a:gd name="T63" fmla="*/ 88 h 88"/>
                <a:gd name="T64" fmla="*/ 69 w 90"/>
                <a:gd name="T65" fmla="*/ 88 h 88"/>
                <a:gd name="T66" fmla="*/ 69 w 90"/>
                <a:gd name="T6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88">
                  <a:moveTo>
                    <a:pt x="69" y="88"/>
                  </a:moveTo>
                  <a:lnTo>
                    <a:pt x="69" y="88"/>
                  </a:lnTo>
                  <a:lnTo>
                    <a:pt x="67" y="88"/>
                  </a:lnTo>
                  <a:lnTo>
                    <a:pt x="67" y="88"/>
                  </a:lnTo>
                  <a:lnTo>
                    <a:pt x="63" y="88"/>
                  </a:lnTo>
                  <a:lnTo>
                    <a:pt x="60" y="85"/>
                  </a:lnTo>
                  <a:lnTo>
                    <a:pt x="58" y="81"/>
                  </a:lnTo>
                  <a:lnTo>
                    <a:pt x="58" y="76"/>
                  </a:lnTo>
                  <a:lnTo>
                    <a:pt x="65" y="25"/>
                  </a:lnTo>
                  <a:lnTo>
                    <a:pt x="13" y="32"/>
                  </a:lnTo>
                  <a:lnTo>
                    <a:pt x="13" y="32"/>
                  </a:lnTo>
                  <a:lnTo>
                    <a:pt x="9" y="32"/>
                  </a:lnTo>
                  <a:lnTo>
                    <a:pt x="6" y="31"/>
                  </a:lnTo>
                  <a:lnTo>
                    <a:pt x="2" y="27"/>
                  </a:lnTo>
                  <a:lnTo>
                    <a:pt x="0" y="23"/>
                  </a:lnTo>
                  <a:lnTo>
                    <a:pt x="0" y="23"/>
                  </a:lnTo>
                  <a:lnTo>
                    <a:pt x="0" y="18"/>
                  </a:lnTo>
                  <a:lnTo>
                    <a:pt x="2" y="14"/>
                  </a:lnTo>
                  <a:lnTo>
                    <a:pt x="6" y="11"/>
                  </a:lnTo>
                  <a:lnTo>
                    <a:pt x="11" y="9"/>
                  </a:lnTo>
                  <a:lnTo>
                    <a:pt x="76" y="0"/>
                  </a:lnTo>
                  <a:lnTo>
                    <a:pt x="76" y="0"/>
                  </a:lnTo>
                  <a:lnTo>
                    <a:pt x="81" y="0"/>
                  </a:lnTo>
                  <a:lnTo>
                    <a:pt x="87" y="3"/>
                  </a:lnTo>
                  <a:lnTo>
                    <a:pt x="87" y="3"/>
                  </a:lnTo>
                  <a:lnTo>
                    <a:pt x="89" y="7"/>
                  </a:lnTo>
                  <a:lnTo>
                    <a:pt x="90" y="12"/>
                  </a:lnTo>
                  <a:lnTo>
                    <a:pt x="80" y="79"/>
                  </a:lnTo>
                  <a:lnTo>
                    <a:pt x="80" y="79"/>
                  </a:lnTo>
                  <a:lnTo>
                    <a:pt x="80" y="83"/>
                  </a:lnTo>
                  <a:lnTo>
                    <a:pt x="76" y="86"/>
                  </a:lnTo>
                  <a:lnTo>
                    <a:pt x="72" y="88"/>
                  </a:lnTo>
                  <a:lnTo>
                    <a:pt x="69" y="88"/>
                  </a:lnTo>
                  <a:lnTo>
                    <a:pt x="69"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48">
              <a:extLst>
                <a:ext uri="{FF2B5EF4-FFF2-40B4-BE49-F238E27FC236}">
                  <a16:creationId xmlns:a16="http://schemas.microsoft.com/office/drawing/2014/main" id="{FB761CF6-A197-426B-A46B-8C8D98909332}"/>
                </a:ext>
              </a:extLst>
            </p:cNvPr>
            <p:cNvSpPr>
              <a:spLocks/>
            </p:cNvSpPr>
            <p:nvPr/>
          </p:nvSpPr>
          <p:spPr bwMode="auto">
            <a:xfrm>
              <a:off x="8749145" y="3652003"/>
              <a:ext cx="38100" cy="71438"/>
            </a:xfrm>
            <a:custGeom>
              <a:avLst/>
              <a:gdLst>
                <a:gd name="T0" fmla="*/ 11 w 24"/>
                <a:gd name="T1" fmla="*/ 45 h 45"/>
                <a:gd name="T2" fmla="*/ 11 w 24"/>
                <a:gd name="T3" fmla="*/ 45 h 45"/>
                <a:gd name="T4" fmla="*/ 7 w 24"/>
                <a:gd name="T5" fmla="*/ 43 h 45"/>
                <a:gd name="T6" fmla="*/ 4 w 24"/>
                <a:gd name="T7" fmla="*/ 41 h 45"/>
                <a:gd name="T8" fmla="*/ 2 w 24"/>
                <a:gd name="T9" fmla="*/ 37 h 45"/>
                <a:gd name="T10" fmla="*/ 0 w 24"/>
                <a:gd name="T11" fmla="*/ 32 h 45"/>
                <a:gd name="T12" fmla="*/ 0 w 24"/>
                <a:gd name="T13" fmla="*/ 12 h 45"/>
                <a:gd name="T14" fmla="*/ 0 w 24"/>
                <a:gd name="T15" fmla="*/ 12 h 45"/>
                <a:gd name="T16" fmla="*/ 2 w 24"/>
                <a:gd name="T17" fmla="*/ 7 h 45"/>
                <a:gd name="T18" fmla="*/ 4 w 24"/>
                <a:gd name="T19" fmla="*/ 3 h 45"/>
                <a:gd name="T20" fmla="*/ 7 w 24"/>
                <a:gd name="T21" fmla="*/ 1 h 45"/>
                <a:gd name="T22" fmla="*/ 11 w 24"/>
                <a:gd name="T23" fmla="*/ 0 h 45"/>
                <a:gd name="T24" fmla="*/ 11 w 24"/>
                <a:gd name="T25" fmla="*/ 0 h 45"/>
                <a:gd name="T26" fmla="*/ 16 w 24"/>
                <a:gd name="T27" fmla="*/ 1 h 45"/>
                <a:gd name="T28" fmla="*/ 20 w 24"/>
                <a:gd name="T29" fmla="*/ 3 h 45"/>
                <a:gd name="T30" fmla="*/ 22 w 24"/>
                <a:gd name="T31" fmla="*/ 7 h 45"/>
                <a:gd name="T32" fmla="*/ 24 w 24"/>
                <a:gd name="T33" fmla="*/ 12 h 45"/>
                <a:gd name="T34" fmla="*/ 24 w 24"/>
                <a:gd name="T35" fmla="*/ 32 h 45"/>
                <a:gd name="T36" fmla="*/ 24 w 24"/>
                <a:gd name="T37" fmla="*/ 32 h 45"/>
                <a:gd name="T38" fmla="*/ 22 w 24"/>
                <a:gd name="T39" fmla="*/ 37 h 45"/>
                <a:gd name="T40" fmla="*/ 20 w 24"/>
                <a:gd name="T41" fmla="*/ 41 h 45"/>
                <a:gd name="T42" fmla="*/ 16 w 24"/>
                <a:gd name="T43" fmla="*/ 43 h 45"/>
                <a:gd name="T44" fmla="*/ 11 w 24"/>
                <a:gd name="T45" fmla="*/ 45 h 45"/>
                <a:gd name="T46" fmla="*/ 11 w 24"/>
                <a:gd name="T4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45">
                  <a:moveTo>
                    <a:pt x="11" y="45"/>
                  </a:moveTo>
                  <a:lnTo>
                    <a:pt x="11" y="45"/>
                  </a:lnTo>
                  <a:lnTo>
                    <a:pt x="7" y="43"/>
                  </a:lnTo>
                  <a:lnTo>
                    <a:pt x="4" y="41"/>
                  </a:lnTo>
                  <a:lnTo>
                    <a:pt x="2" y="37"/>
                  </a:lnTo>
                  <a:lnTo>
                    <a:pt x="0" y="32"/>
                  </a:lnTo>
                  <a:lnTo>
                    <a:pt x="0" y="12"/>
                  </a:lnTo>
                  <a:lnTo>
                    <a:pt x="0" y="12"/>
                  </a:lnTo>
                  <a:lnTo>
                    <a:pt x="2" y="7"/>
                  </a:lnTo>
                  <a:lnTo>
                    <a:pt x="4" y="3"/>
                  </a:lnTo>
                  <a:lnTo>
                    <a:pt x="7" y="1"/>
                  </a:lnTo>
                  <a:lnTo>
                    <a:pt x="11" y="0"/>
                  </a:lnTo>
                  <a:lnTo>
                    <a:pt x="11" y="0"/>
                  </a:lnTo>
                  <a:lnTo>
                    <a:pt x="16" y="1"/>
                  </a:lnTo>
                  <a:lnTo>
                    <a:pt x="20" y="3"/>
                  </a:lnTo>
                  <a:lnTo>
                    <a:pt x="22" y="7"/>
                  </a:lnTo>
                  <a:lnTo>
                    <a:pt x="24" y="12"/>
                  </a:lnTo>
                  <a:lnTo>
                    <a:pt x="24" y="32"/>
                  </a:lnTo>
                  <a:lnTo>
                    <a:pt x="24" y="32"/>
                  </a:lnTo>
                  <a:lnTo>
                    <a:pt x="22" y="37"/>
                  </a:lnTo>
                  <a:lnTo>
                    <a:pt x="20" y="41"/>
                  </a:lnTo>
                  <a:lnTo>
                    <a:pt x="16" y="43"/>
                  </a:lnTo>
                  <a:lnTo>
                    <a:pt x="11" y="45"/>
                  </a:lnTo>
                  <a:lnTo>
                    <a:pt x="1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49">
              <a:extLst>
                <a:ext uri="{FF2B5EF4-FFF2-40B4-BE49-F238E27FC236}">
                  <a16:creationId xmlns:a16="http://schemas.microsoft.com/office/drawing/2014/main" id="{02C35371-0B6D-41C6-B70E-A6551E7A980E}"/>
                </a:ext>
              </a:extLst>
            </p:cNvPr>
            <p:cNvSpPr>
              <a:spLocks/>
            </p:cNvSpPr>
            <p:nvPr/>
          </p:nvSpPr>
          <p:spPr bwMode="auto">
            <a:xfrm>
              <a:off x="8826932" y="3596440"/>
              <a:ext cx="34925" cy="127000"/>
            </a:xfrm>
            <a:custGeom>
              <a:avLst/>
              <a:gdLst>
                <a:gd name="T0" fmla="*/ 11 w 22"/>
                <a:gd name="T1" fmla="*/ 80 h 80"/>
                <a:gd name="T2" fmla="*/ 11 w 22"/>
                <a:gd name="T3" fmla="*/ 80 h 80"/>
                <a:gd name="T4" fmla="*/ 7 w 22"/>
                <a:gd name="T5" fmla="*/ 78 h 80"/>
                <a:gd name="T6" fmla="*/ 4 w 22"/>
                <a:gd name="T7" fmla="*/ 76 h 80"/>
                <a:gd name="T8" fmla="*/ 0 w 22"/>
                <a:gd name="T9" fmla="*/ 72 h 80"/>
                <a:gd name="T10" fmla="*/ 0 w 22"/>
                <a:gd name="T11" fmla="*/ 67 h 80"/>
                <a:gd name="T12" fmla="*/ 0 w 22"/>
                <a:gd name="T13" fmla="*/ 11 h 80"/>
                <a:gd name="T14" fmla="*/ 0 w 22"/>
                <a:gd name="T15" fmla="*/ 11 h 80"/>
                <a:gd name="T16" fmla="*/ 0 w 22"/>
                <a:gd name="T17" fmla="*/ 7 h 80"/>
                <a:gd name="T18" fmla="*/ 4 w 22"/>
                <a:gd name="T19" fmla="*/ 4 h 80"/>
                <a:gd name="T20" fmla="*/ 7 w 22"/>
                <a:gd name="T21" fmla="*/ 2 h 80"/>
                <a:gd name="T22" fmla="*/ 11 w 22"/>
                <a:gd name="T23" fmla="*/ 0 h 80"/>
                <a:gd name="T24" fmla="*/ 11 w 22"/>
                <a:gd name="T25" fmla="*/ 0 h 80"/>
                <a:gd name="T26" fmla="*/ 16 w 22"/>
                <a:gd name="T27" fmla="*/ 2 h 80"/>
                <a:gd name="T28" fmla="*/ 20 w 22"/>
                <a:gd name="T29" fmla="*/ 4 h 80"/>
                <a:gd name="T30" fmla="*/ 22 w 22"/>
                <a:gd name="T31" fmla="*/ 7 h 80"/>
                <a:gd name="T32" fmla="*/ 22 w 22"/>
                <a:gd name="T33" fmla="*/ 11 h 80"/>
                <a:gd name="T34" fmla="*/ 22 w 22"/>
                <a:gd name="T35" fmla="*/ 67 h 80"/>
                <a:gd name="T36" fmla="*/ 22 w 22"/>
                <a:gd name="T37" fmla="*/ 67 h 80"/>
                <a:gd name="T38" fmla="*/ 22 w 22"/>
                <a:gd name="T39" fmla="*/ 72 h 80"/>
                <a:gd name="T40" fmla="*/ 20 w 22"/>
                <a:gd name="T41" fmla="*/ 76 h 80"/>
                <a:gd name="T42" fmla="*/ 16 w 22"/>
                <a:gd name="T43" fmla="*/ 78 h 80"/>
                <a:gd name="T44" fmla="*/ 11 w 22"/>
                <a:gd name="T45" fmla="*/ 80 h 80"/>
                <a:gd name="T46" fmla="*/ 11 w 22"/>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80">
                  <a:moveTo>
                    <a:pt x="11" y="80"/>
                  </a:moveTo>
                  <a:lnTo>
                    <a:pt x="11" y="80"/>
                  </a:lnTo>
                  <a:lnTo>
                    <a:pt x="7" y="78"/>
                  </a:lnTo>
                  <a:lnTo>
                    <a:pt x="4" y="76"/>
                  </a:lnTo>
                  <a:lnTo>
                    <a:pt x="0" y="72"/>
                  </a:lnTo>
                  <a:lnTo>
                    <a:pt x="0" y="67"/>
                  </a:lnTo>
                  <a:lnTo>
                    <a:pt x="0" y="11"/>
                  </a:lnTo>
                  <a:lnTo>
                    <a:pt x="0" y="11"/>
                  </a:lnTo>
                  <a:lnTo>
                    <a:pt x="0" y="7"/>
                  </a:lnTo>
                  <a:lnTo>
                    <a:pt x="4" y="4"/>
                  </a:lnTo>
                  <a:lnTo>
                    <a:pt x="7" y="2"/>
                  </a:lnTo>
                  <a:lnTo>
                    <a:pt x="11" y="0"/>
                  </a:lnTo>
                  <a:lnTo>
                    <a:pt x="11" y="0"/>
                  </a:lnTo>
                  <a:lnTo>
                    <a:pt x="16" y="2"/>
                  </a:lnTo>
                  <a:lnTo>
                    <a:pt x="20" y="4"/>
                  </a:lnTo>
                  <a:lnTo>
                    <a:pt x="22" y="7"/>
                  </a:lnTo>
                  <a:lnTo>
                    <a:pt x="22" y="11"/>
                  </a:lnTo>
                  <a:lnTo>
                    <a:pt x="22" y="67"/>
                  </a:lnTo>
                  <a:lnTo>
                    <a:pt x="22" y="67"/>
                  </a:lnTo>
                  <a:lnTo>
                    <a:pt x="22" y="72"/>
                  </a:lnTo>
                  <a:lnTo>
                    <a:pt x="20" y="76"/>
                  </a:lnTo>
                  <a:lnTo>
                    <a:pt x="16" y="78"/>
                  </a:lnTo>
                  <a:lnTo>
                    <a:pt x="11" y="80"/>
                  </a:lnTo>
                  <a:lnTo>
                    <a:pt x="1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50">
              <a:extLst>
                <a:ext uri="{FF2B5EF4-FFF2-40B4-BE49-F238E27FC236}">
                  <a16:creationId xmlns:a16="http://schemas.microsoft.com/office/drawing/2014/main" id="{B40736EB-BC33-4DB2-8B20-EAAC8579A8E7}"/>
                </a:ext>
              </a:extLst>
            </p:cNvPr>
            <p:cNvSpPr>
              <a:spLocks/>
            </p:cNvSpPr>
            <p:nvPr/>
          </p:nvSpPr>
          <p:spPr bwMode="auto">
            <a:xfrm>
              <a:off x="8901545" y="3548815"/>
              <a:ext cx="33338" cy="174625"/>
            </a:xfrm>
            <a:custGeom>
              <a:avLst/>
              <a:gdLst>
                <a:gd name="T0" fmla="*/ 11 w 21"/>
                <a:gd name="T1" fmla="*/ 110 h 110"/>
                <a:gd name="T2" fmla="*/ 11 w 21"/>
                <a:gd name="T3" fmla="*/ 110 h 110"/>
                <a:gd name="T4" fmla="*/ 7 w 21"/>
                <a:gd name="T5" fmla="*/ 108 h 110"/>
                <a:gd name="T6" fmla="*/ 3 w 21"/>
                <a:gd name="T7" fmla="*/ 106 h 110"/>
                <a:gd name="T8" fmla="*/ 0 w 21"/>
                <a:gd name="T9" fmla="*/ 102 h 110"/>
                <a:gd name="T10" fmla="*/ 0 w 21"/>
                <a:gd name="T11" fmla="*/ 97 h 110"/>
                <a:gd name="T12" fmla="*/ 0 w 21"/>
                <a:gd name="T13" fmla="*/ 12 h 110"/>
                <a:gd name="T14" fmla="*/ 0 w 21"/>
                <a:gd name="T15" fmla="*/ 12 h 110"/>
                <a:gd name="T16" fmla="*/ 0 w 21"/>
                <a:gd name="T17" fmla="*/ 7 h 110"/>
                <a:gd name="T18" fmla="*/ 3 w 21"/>
                <a:gd name="T19" fmla="*/ 3 h 110"/>
                <a:gd name="T20" fmla="*/ 7 w 21"/>
                <a:gd name="T21" fmla="*/ 1 h 110"/>
                <a:gd name="T22" fmla="*/ 11 w 21"/>
                <a:gd name="T23" fmla="*/ 0 h 110"/>
                <a:gd name="T24" fmla="*/ 11 w 21"/>
                <a:gd name="T25" fmla="*/ 0 h 110"/>
                <a:gd name="T26" fmla="*/ 16 w 21"/>
                <a:gd name="T27" fmla="*/ 1 h 110"/>
                <a:gd name="T28" fmla="*/ 20 w 21"/>
                <a:gd name="T29" fmla="*/ 3 h 110"/>
                <a:gd name="T30" fmla="*/ 21 w 21"/>
                <a:gd name="T31" fmla="*/ 7 h 110"/>
                <a:gd name="T32" fmla="*/ 21 w 21"/>
                <a:gd name="T33" fmla="*/ 12 h 110"/>
                <a:gd name="T34" fmla="*/ 21 w 21"/>
                <a:gd name="T35" fmla="*/ 97 h 110"/>
                <a:gd name="T36" fmla="*/ 21 w 21"/>
                <a:gd name="T37" fmla="*/ 97 h 110"/>
                <a:gd name="T38" fmla="*/ 21 w 21"/>
                <a:gd name="T39" fmla="*/ 102 h 110"/>
                <a:gd name="T40" fmla="*/ 20 w 21"/>
                <a:gd name="T41" fmla="*/ 106 h 110"/>
                <a:gd name="T42" fmla="*/ 16 w 21"/>
                <a:gd name="T43" fmla="*/ 108 h 110"/>
                <a:gd name="T44" fmla="*/ 11 w 21"/>
                <a:gd name="T45" fmla="*/ 110 h 110"/>
                <a:gd name="T46" fmla="*/ 11 w 21"/>
                <a:gd name="T4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10">
                  <a:moveTo>
                    <a:pt x="11" y="110"/>
                  </a:moveTo>
                  <a:lnTo>
                    <a:pt x="11" y="110"/>
                  </a:lnTo>
                  <a:lnTo>
                    <a:pt x="7" y="108"/>
                  </a:lnTo>
                  <a:lnTo>
                    <a:pt x="3" y="106"/>
                  </a:lnTo>
                  <a:lnTo>
                    <a:pt x="0" y="102"/>
                  </a:lnTo>
                  <a:lnTo>
                    <a:pt x="0" y="97"/>
                  </a:lnTo>
                  <a:lnTo>
                    <a:pt x="0" y="12"/>
                  </a:lnTo>
                  <a:lnTo>
                    <a:pt x="0" y="12"/>
                  </a:lnTo>
                  <a:lnTo>
                    <a:pt x="0" y="7"/>
                  </a:lnTo>
                  <a:lnTo>
                    <a:pt x="3" y="3"/>
                  </a:lnTo>
                  <a:lnTo>
                    <a:pt x="7" y="1"/>
                  </a:lnTo>
                  <a:lnTo>
                    <a:pt x="11" y="0"/>
                  </a:lnTo>
                  <a:lnTo>
                    <a:pt x="11" y="0"/>
                  </a:lnTo>
                  <a:lnTo>
                    <a:pt x="16" y="1"/>
                  </a:lnTo>
                  <a:lnTo>
                    <a:pt x="20" y="3"/>
                  </a:lnTo>
                  <a:lnTo>
                    <a:pt x="21" y="7"/>
                  </a:lnTo>
                  <a:lnTo>
                    <a:pt x="21" y="12"/>
                  </a:lnTo>
                  <a:lnTo>
                    <a:pt x="21" y="97"/>
                  </a:lnTo>
                  <a:lnTo>
                    <a:pt x="21" y="97"/>
                  </a:lnTo>
                  <a:lnTo>
                    <a:pt x="21" y="102"/>
                  </a:lnTo>
                  <a:lnTo>
                    <a:pt x="20" y="106"/>
                  </a:lnTo>
                  <a:lnTo>
                    <a:pt x="16" y="108"/>
                  </a:lnTo>
                  <a:lnTo>
                    <a:pt x="11" y="110"/>
                  </a:lnTo>
                  <a:lnTo>
                    <a:pt x="11"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51">
              <a:extLst>
                <a:ext uri="{FF2B5EF4-FFF2-40B4-BE49-F238E27FC236}">
                  <a16:creationId xmlns:a16="http://schemas.microsoft.com/office/drawing/2014/main" id="{7E513BDE-BCF0-49DF-A6FB-5C5963066F8A}"/>
                </a:ext>
              </a:extLst>
            </p:cNvPr>
            <p:cNvSpPr>
              <a:spLocks/>
            </p:cNvSpPr>
            <p:nvPr/>
          </p:nvSpPr>
          <p:spPr bwMode="auto">
            <a:xfrm>
              <a:off x="8979332" y="3488490"/>
              <a:ext cx="33338" cy="234950"/>
            </a:xfrm>
            <a:custGeom>
              <a:avLst/>
              <a:gdLst>
                <a:gd name="T0" fmla="*/ 10 w 21"/>
                <a:gd name="T1" fmla="*/ 148 h 148"/>
                <a:gd name="T2" fmla="*/ 10 w 21"/>
                <a:gd name="T3" fmla="*/ 148 h 148"/>
                <a:gd name="T4" fmla="*/ 5 w 21"/>
                <a:gd name="T5" fmla="*/ 146 h 148"/>
                <a:gd name="T6" fmla="*/ 1 w 21"/>
                <a:gd name="T7" fmla="*/ 144 h 148"/>
                <a:gd name="T8" fmla="*/ 0 w 21"/>
                <a:gd name="T9" fmla="*/ 140 h 148"/>
                <a:gd name="T10" fmla="*/ 0 w 21"/>
                <a:gd name="T11" fmla="*/ 135 h 148"/>
                <a:gd name="T12" fmla="*/ 0 w 21"/>
                <a:gd name="T13" fmla="*/ 11 h 148"/>
                <a:gd name="T14" fmla="*/ 0 w 21"/>
                <a:gd name="T15" fmla="*/ 11 h 148"/>
                <a:gd name="T16" fmla="*/ 0 w 21"/>
                <a:gd name="T17" fmla="*/ 5 h 148"/>
                <a:gd name="T18" fmla="*/ 1 w 21"/>
                <a:gd name="T19" fmla="*/ 1 h 148"/>
                <a:gd name="T20" fmla="*/ 5 w 21"/>
                <a:gd name="T21" fmla="*/ 0 h 148"/>
                <a:gd name="T22" fmla="*/ 10 w 21"/>
                <a:gd name="T23" fmla="*/ 0 h 148"/>
                <a:gd name="T24" fmla="*/ 10 w 21"/>
                <a:gd name="T25" fmla="*/ 0 h 148"/>
                <a:gd name="T26" fmla="*/ 14 w 21"/>
                <a:gd name="T27" fmla="*/ 0 h 148"/>
                <a:gd name="T28" fmla="*/ 18 w 21"/>
                <a:gd name="T29" fmla="*/ 1 h 148"/>
                <a:gd name="T30" fmla="*/ 21 w 21"/>
                <a:gd name="T31" fmla="*/ 5 h 148"/>
                <a:gd name="T32" fmla="*/ 21 w 21"/>
                <a:gd name="T33" fmla="*/ 11 h 148"/>
                <a:gd name="T34" fmla="*/ 21 w 21"/>
                <a:gd name="T35" fmla="*/ 135 h 148"/>
                <a:gd name="T36" fmla="*/ 21 w 21"/>
                <a:gd name="T37" fmla="*/ 135 h 148"/>
                <a:gd name="T38" fmla="*/ 21 w 21"/>
                <a:gd name="T39" fmla="*/ 140 h 148"/>
                <a:gd name="T40" fmla="*/ 18 w 21"/>
                <a:gd name="T41" fmla="*/ 144 h 148"/>
                <a:gd name="T42" fmla="*/ 14 w 21"/>
                <a:gd name="T43" fmla="*/ 146 h 148"/>
                <a:gd name="T44" fmla="*/ 10 w 21"/>
                <a:gd name="T45" fmla="*/ 148 h 148"/>
                <a:gd name="T46" fmla="*/ 10 w 21"/>
                <a:gd name="T4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48">
                  <a:moveTo>
                    <a:pt x="10" y="148"/>
                  </a:moveTo>
                  <a:lnTo>
                    <a:pt x="10" y="148"/>
                  </a:lnTo>
                  <a:lnTo>
                    <a:pt x="5" y="146"/>
                  </a:lnTo>
                  <a:lnTo>
                    <a:pt x="1" y="144"/>
                  </a:lnTo>
                  <a:lnTo>
                    <a:pt x="0" y="140"/>
                  </a:lnTo>
                  <a:lnTo>
                    <a:pt x="0" y="135"/>
                  </a:lnTo>
                  <a:lnTo>
                    <a:pt x="0" y="11"/>
                  </a:lnTo>
                  <a:lnTo>
                    <a:pt x="0" y="11"/>
                  </a:lnTo>
                  <a:lnTo>
                    <a:pt x="0" y="5"/>
                  </a:lnTo>
                  <a:lnTo>
                    <a:pt x="1" y="1"/>
                  </a:lnTo>
                  <a:lnTo>
                    <a:pt x="5" y="0"/>
                  </a:lnTo>
                  <a:lnTo>
                    <a:pt x="10" y="0"/>
                  </a:lnTo>
                  <a:lnTo>
                    <a:pt x="10" y="0"/>
                  </a:lnTo>
                  <a:lnTo>
                    <a:pt x="14" y="0"/>
                  </a:lnTo>
                  <a:lnTo>
                    <a:pt x="18" y="1"/>
                  </a:lnTo>
                  <a:lnTo>
                    <a:pt x="21" y="5"/>
                  </a:lnTo>
                  <a:lnTo>
                    <a:pt x="21" y="11"/>
                  </a:lnTo>
                  <a:lnTo>
                    <a:pt x="21" y="135"/>
                  </a:lnTo>
                  <a:lnTo>
                    <a:pt x="21" y="135"/>
                  </a:lnTo>
                  <a:lnTo>
                    <a:pt x="21" y="140"/>
                  </a:lnTo>
                  <a:lnTo>
                    <a:pt x="18" y="144"/>
                  </a:lnTo>
                  <a:lnTo>
                    <a:pt x="14" y="146"/>
                  </a:lnTo>
                  <a:lnTo>
                    <a:pt x="10" y="148"/>
                  </a:lnTo>
                  <a:lnTo>
                    <a:pt x="1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52">
              <a:extLst>
                <a:ext uri="{FF2B5EF4-FFF2-40B4-BE49-F238E27FC236}">
                  <a16:creationId xmlns:a16="http://schemas.microsoft.com/office/drawing/2014/main" id="{D60BE7B8-CCB8-4789-91C6-085EB74B48A0}"/>
                </a:ext>
              </a:extLst>
            </p:cNvPr>
            <p:cNvSpPr>
              <a:spLocks/>
            </p:cNvSpPr>
            <p:nvPr/>
          </p:nvSpPr>
          <p:spPr bwMode="auto">
            <a:xfrm>
              <a:off x="9052357" y="3442453"/>
              <a:ext cx="34925" cy="280988"/>
            </a:xfrm>
            <a:custGeom>
              <a:avLst/>
              <a:gdLst>
                <a:gd name="T0" fmla="*/ 11 w 22"/>
                <a:gd name="T1" fmla="*/ 177 h 177"/>
                <a:gd name="T2" fmla="*/ 11 w 22"/>
                <a:gd name="T3" fmla="*/ 177 h 177"/>
                <a:gd name="T4" fmla="*/ 6 w 22"/>
                <a:gd name="T5" fmla="*/ 175 h 177"/>
                <a:gd name="T6" fmla="*/ 2 w 22"/>
                <a:gd name="T7" fmla="*/ 173 h 177"/>
                <a:gd name="T8" fmla="*/ 0 w 22"/>
                <a:gd name="T9" fmla="*/ 169 h 177"/>
                <a:gd name="T10" fmla="*/ 0 w 22"/>
                <a:gd name="T11" fmla="*/ 164 h 177"/>
                <a:gd name="T12" fmla="*/ 0 w 22"/>
                <a:gd name="T13" fmla="*/ 11 h 177"/>
                <a:gd name="T14" fmla="*/ 0 w 22"/>
                <a:gd name="T15" fmla="*/ 11 h 177"/>
                <a:gd name="T16" fmla="*/ 0 w 22"/>
                <a:gd name="T17" fmla="*/ 7 h 177"/>
                <a:gd name="T18" fmla="*/ 2 w 22"/>
                <a:gd name="T19" fmla="*/ 3 h 177"/>
                <a:gd name="T20" fmla="*/ 6 w 22"/>
                <a:gd name="T21" fmla="*/ 0 h 177"/>
                <a:gd name="T22" fmla="*/ 11 w 22"/>
                <a:gd name="T23" fmla="*/ 0 h 177"/>
                <a:gd name="T24" fmla="*/ 11 w 22"/>
                <a:gd name="T25" fmla="*/ 0 h 177"/>
                <a:gd name="T26" fmla="*/ 15 w 22"/>
                <a:gd name="T27" fmla="*/ 0 h 177"/>
                <a:gd name="T28" fmla="*/ 18 w 22"/>
                <a:gd name="T29" fmla="*/ 3 h 177"/>
                <a:gd name="T30" fmla="*/ 22 w 22"/>
                <a:gd name="T31" fmla="*/ 7 h 177"/>
                <a:gd name="T32" fmla="*/ 22 w 22"/>
                <a:gd name="T33" fmla="*/ 11 h 177"/>
                <a:gd name="T34" fmla="*/ 22 w 22"/>
                <a:gd name="T35" fmla="*/ 164 h 177"/>
                <a:gd name="T36" fmla="*/ 22 w 22"/>
                <a:gd name="T37" fmla="*/ 164 h 177"/>
                <a:gd name="T38" fmla="*/ 22 w 22"/>
                <a:gd name="T39" fmla="*/ 169 h 177"/>
                <a:gd name="T40" fmla="*/ 18 w 22"/>
                <a:gd name="T41" fmla="*/ 173 h 177"/>
                <a:gd name="T42" fmla="*/ 15 w 22"/>
                <a:gd name="T43" fmla="*/ 175 h 177"/>
                <a:gd name="T44" fmla="*/ 11 w 22"/>
                <a:gd name="T45" fmla="*/ 177 h 177"/>
                <a:gd name="T46" fmla="*/ 11 w 22"/>
                <a:gd name="T4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177">
                  <a:moveTo>
                    <a:pt x="11" y="177"/>
                  </a:moveTo>
                  <a:lnTo>
                    <a:pt x="11" y="177"/>
                  </a:lnTo>
                  <a:lnTo>
                    <a:pt x="6" y="175"/>
                  </a:lnTo>
                  <a:lnTo>
                    <a:pt x="2" y="173"/>
                  </a:lnTo>
                  <a:lnTo>
                    <a:pt x="0" y="169"/>
                  </a:lnTo>
                  <a:lnTo>
                    <a:pt x="0" y="164"/>
                  </a:lnTo>
                  <a:lnTo>
                    <a:pt x="0" y="11"/>
                  </a:lnTo>
                  <a:lnTo>
                    <a:pt x="0" y="11"/>
                  </a:lnTo>
                  <a:lnTo>
                    <a:pt x="0" y="7"/>
                  </a:lnTo>
                  <a:lnTo>
                    <a:pt x="2" y="3"/>
                  </a:lnTo>
                  <a:lnTo>
                    <a:pt x="6" y="0"/>
                  </a:lnTo>
                  <a:lnTo>
                    <a:pt x="11" y="0"/>
                  </a:lnTo>
                  <a:lnTo>
                    <a:pt x="11" y="0"/>
                  </a:lnTo>
                  <a:lnTo>
                    <a:pt x="15" y="0"/>
                  </a:lnTo>
                  <a:lnTo>
                    <a:pt x="18" y="3"/>
                  </a:lnTo>
                  <a:lnTo>
                    <a:pt x="22" y="7"/>
                  </a:lnTo>
                  <a:lnTo>
                    <a:pt x="22" y="11"/>
                  </a:lnTo>
                  <a:lnTo>
                    <a:pt x="22" y="164"/>
                  </a:lnTo>
                  <a:lnTo>
                    <a:pt x="22" y="164"/>
                  </a:lnTo>
                  <a:lnTo>
                    <a:pt x="22" y="169"/>
                  </a:lnTo>
                  <a:lnTo>
                    <a:pt x="18" y="173"/>
                  </a:lnTo>
                  <a:lnTo>
                    <a:pt x="15" y="175"/>
                  </a:lnTo>
                  <a:lnTo>
                    <a:pt x="11" y="177"/>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53">
              <a:extLst>
                <a:ext uri="{FF2B5EF4-FFF2-40B4-BE49-F238E27FC236}">
                  <a16:creationId xmlns:a16="http://schemas.microsoft.com/office/drawing/2014/main" id="{82D4342A-1349-47CE-83DE-C39799E4FC6A}"/>
                </a:ext>
              </a:extLst>
            </p:cNvPr>
            <p:cNvSpPr>
              <a:spLocks/>
            </p:cNvSpPr>
            <p:nvPr/>
          </p:nvSpPr>
          <p:spPr bwMode="auto">
            <a:xfrm>
              <a:off x="9126970" y="3475790"/>
              <a:ext cx="38100" cy="247650"/>
            </a:xfrm>
            <a:custGeom>
              <a:avLst/>
              <a:gdLst>
                <a:gd name="T0" fmla="*/ 13 w 24"/>
                <a:gd name="T1" fmla="*/ 156 h 156"/>
                <a:gd name="T2" fmla="*/ 13 w 24"/>
                <a:gd name="T3" fmla="*/ 156 h 156"/>
                <a:gd name="T4" fmla="*/ 8 w 24"/>
                <a:gd name="T5" fmla="*/ 154 h 156"/>
                <a:gd name="T6" fmla="*/ 4 w 24"/>
                <a:gd name="T7" fmla="*/ 152 h 156"/>
                <a:gd name="T8" fmla="*/ 2 w 24"/>
                <a:gd name="T9" fmla="*/ 148 h 156"/>
                <a:gd name="T10" fmla="*/ 0 w 24"/>
                <a:gd name="T11" fmla="*/ 143 h 156"/>
                <a:gd name="T12" fmla="*/ 0 w 24"/>
                <a:gd name="T13" fmla="*/ 13 h 156"/>
                <a:gd name="T14" fmla="*/ 0 w 24"/>
                <a:gd name="T15" fmla="*/ 13 h 156"/>
                <a:gd name="T16" fmla="*/ 2 w 24"/>
                <a:gd name="T17" fmla="*/ 8 h 156"/>
                <a:gd name="T18" fmla="*/ 4 w 24"/>
                <a:gd name="T19" fmla="*/ 4 h 156"/>
                <a:gd name="T20" fmla="*/ 8 w 24"/>
                <a:gd name="T21" fmla="*/ 2 h 156"/>
                <a:gd name="T22" fmla="*/ 13 w 24"/>
                <a:gd name="T23" fmla="*/ 0 h 156"/>
                <a:gd name="T24" fmla="*/ 13 w 24"/>
                <a:gd name="T25" fmla="*/ 0 h 156"/>
                <a:gd name="T26" fmla="*/ 17 w 24"/>
                <a:gd name="T27" fmla="*/ 2 h 156"/>
                <a:gd name="T28" fmla="*/ 20 w 24"/>
                <a:gd name="T29" fmla="*/ 4 h 156"/>
                <a:gd name="T30" fmla="*/ 24 w 24"/>
                <a:gd name="T31" fmla="*/ 8 h 156"/>
                <a:gd name="T32" fmla="*/ 24 w 24"/>
                <a:gd name="T33" fmla="*/ 13 h 156"/>
                <a:gd name="T34" fmla="*/ 24 w 24"/>
                <a:gd name="T35" fmla="*/ 143 h 156"/>
                <a:gd name="T36" fmla="*/ 24 w 24"/>
                <a:gd name="T37" fmla="*/ 143 h 156"/>
                <a:gd name="T38" fmla="*/ 24 w 24"/>
                <a:gd name="T39" fmla="*/ 148 h 156"/>
                <a:gd name="T40" fmla="*/ 20 w 24"/>
                <a:gd name="T41" fmla="*/ 152 h 156"/>
                <a:gd name="T42" fmla="*/ 17 w 24"/>
                <a:gd name="T43" fmla="*/ 154 h 156"/>
                <a:gd name="T44" fmla="*/ 13 w 24"/>
                <a:gd name="T45" fmla="*/ 156 h 156"/>
                <a:gd name="T46" fmla="*/ 13 w 24"/>
                <a:gd name="T4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156">
                  <a:moveTo>
                    <a:pt x="13" y="156"/>
                  </a:moveTo>
                  <a:lnTo>
                    <a:pt x="13" y="156"/>
                  </a:lnTo>
                  <a:lnTo>
                    <a:pt x="8" y="154"/>
                  </a:lnTo>
                  <a:lnTo>
                    <a:pt x="4" y="152"/>
                  </a:lnTo>
                  <a:lnTo>
                    <a:pt x="2" y="148"/>
                  </a:lnTo>
                  <a:lnTo>
                    <a:pt x="0" y="143"/>
                  </a:lnTo>
                  <a:lnTo>
                    <a:pt x="0" y="13"/>
                  </a:lnTo>
                  <a:lnTo>
                    <a:pt x="0" y="13"/>
                  </a:lnTo>
                  <a:lnTo>
                    <a:pt x="2" y="8"/>
                  </a:lnTo>
                  <a:lnTo>
                    <a:pt x="4" y="4"/>
                  </a:lnTo>
                  <a:lnTo>
                    <a:pt x="8" y="2"/>
                  </a:lnTo>
                  <a:lnTo>
                    <a:pt x="13" y="0"/>
                  </a:lnTo>
                  <a:lnTo>
                    <a:pt x="13" y="0"/>
                  </a:lnTo>
                  <a:lnTo>
                    <a:pt x="17" y="2"/>
                  </a:lnTo>
                  <a:lnTo>
                    <a:pt x="20" y="4"/>
                  </a:lnTo>
                  <a:lnTo>
                    <a:pt x="24" y="8"/>
                  </a:lnTo>
                  <a:lnTo>
                    <a:pt x="24" y="13"/>
                  </a:lnTo>
                  <a:lnTo>
                    <a:pt x="24" y="143"/>
                  </a:lnTo>
                  <a:lnTo>
                    <a:pt x="24" y="143"/>
                  </a:lnTo>
                  <a:lnTo>
                    <a:pt x="24" y="148"/>
                  </a:lnTo>
                  <a:lnTo>
                    <a:pt x="20" y="152"/>
                  </a:lnTo>
                  <a:lnTo>
                    <a:pt x="17" y="154"/>
                  </a:lnTo>
                  <a:lnTo>
                    <a:pt x="13" y="156"/>
                  </a:lnTo>
                  <a:lnTo>
                    <a:pt x="13"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54">
              <a:extLst>
                <a:ext uri="{FF2B5EF4-FFF2-40B4-BE49-F238E27FC236}">
                  <a16:creationId xmlns:a16="http://schemas.microsoft.com/office/drawing/2014/main" id="{6FA6849D-522C-492A-9F0B-9FC90D853C6B}"/>
                </a:ext>
              </a:extLst>
            </p:cNvPr>
            <p:cNvSpPr>
              <a:spLocks/>
            </p:cNvSpPr>
            <p:nvPr/>
          </p:nvSpPr>
          <p:spPr bwMode="auto">
            <a:xfrm>
              <a:off x="9204757" y="3505953"/>
              <a:ext cx="36513" cy="217488"/>
            </a:xfrm>
            <a:custGeom>
              <a:avLst/>
              <a:gdLst>
                <a:gd name="T0" fmla="*/ 13 w 23"/>
                <a:gd name="T1" fmla="*/ 137 h 137"/>
                <a:gd name="T2" fmla="*/ 13 w 23"/>
                <a:gd name="T3" fmla="*/ 137 h 137"/>
                <a:gd name="T4" fmla="*/ 7 w 23"/>
                <a:gd name="T5" fmla="*/ 135 h 137"/>
                <a:gd name="T6" fmla="*/ 4 w 23"/>
                <a:gd name="T7" fmla="*/ 133 h 137"/>
                <a:gd name="T8" fmla="*/ 2 w 23"/>
                <a:gd name="T9" fmla="*/ 129 h 137"/>
                <a:gd name="T10" fmla="*/ 0 w 23"/>
                <a:gd name="T11" fmla="*/ 124 h 137"/>
                <a:gd name="T12" fmla="*/ 0 w 23"/>
                <a:gd name="T13" fmla="*/ 12 h 137"/>
                <a:gd name="T14" fmla="*/ 0 w 23"/>
                <a:gd name="T15" fmla="*/ 12 h 137"/>
                <a:gd name="T16" fmla="*/ 2 w 23"/>
                <a:gd name="T17" fmla="*/ 7 h 137"/>
                <a:gd name="T18" fmla="*/ 4 w 23"/>
                <a:gd name="T19" fmla="*/ 3 h 137"/>
                <a:gd name="T20" fmla="*/ 7 w 23"/>
                <a:gd name="T21" fmla="*/ 1 h 137"/>
                <a:gd name="T22" fmla="*/ 13 w 23"/>
                <a:gd name="T23" fmla="*/ 0 h 137"/>
                <a:gd name="T24" fmla="*/ 13 w 23"/>
                <a:gd name="T25" fmla="*/ 0 h 137"/>
                <a:gd name="T26" fmla="*/ 16 w 23"/>
                <a:gd name="T27" fmla="*/ 1 h 137"/>
                <a:gd name="T28" fmla="*/ 20 w 23"/>
                <a:gd name="T29" fmla="*/ 3 h 137"/>
                <a:gd name="T30" fmla="*/ 22 w 23"/>
                <a:gd name="T31" fmla="*/ 7 h 137"/>
                <a:gd name="T32" fmla="*/ 23 w 23"/>
                <a:gd name="T33" fmla="*/ 12 h 137"/>
                <a:gd name="T34" fmla="*/ 23 w 23"/>
                <a:gd name="T35" fmla="*/ 124 h 137"/>
                <a:gd name="T36" fmla="*/ 23 w 23"/>
                <a:gd name="T37" fmla="*/ 124 h 137"/>
                <a:gd name="T38" fmla="*/ 22 w 23"/>
                <a:gd name="T39" fmla="*/ 129 h 137"/>
                <a:gd name="T40" fmla="*/ 20 w 23"/>
                <a:gd name="T41" fmla="*/ 133 h 137"/>
                <a:gd name="T42" fmla="*/ 16 w 23"/>
                <a:gd name="T43" fmla="*/ 135 h 137"/>
                <a:gd name="T44" fmla="*/ 13 w 23"/>
                <a:gd name="T45" fmla="*/ 137 h 137"/>
                <a:gd name="T46" fmla="*/ 13 w 23"/>
                <a:gd name="T4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137">
                  <a:moveTo>
                    <a:pt x="13" y="137"/>
                  </a:moveTo>
                  <a:lnTo>
                    <a:pt x="13" y="137"/>
                  </a:lnTo>
                  <a:lnTo>
                    <a:pt x="7" y="135"/>
                  </a:lnTo>
                  <a:lnTo>
                    <a:pt x="4" y="133"/>
                  </a:lnTo>
                  <a:lnTo>
                    <a:pt x="2" y="129"/>
                  </a:lnTo>
                  <a:lnTo>
                    <a:pt x="0" y="124"/>
                  </a:lnTo>
                  <a:lnTo>
                    <a:pt x="0" y="12"/>
                  </a:lnTo>
                  <a:lnTo>
                    <a:pt x="0" y="12"/>
                  </a:lnTo>
                  <a:lnTo>
                    <a:pt x="2" y="7"/>
                  </a:lnTo>
                  <a:lnTo>
                    <a:pt x="4" y="3"/>
                  </a:lnTo>
                  <a:lnTo>
                    <a:pt x="7" y="1"/>
                  </a:lnTo>
                  <a:lnTo>
                    <a:pt x="13" y="0"/>
                  </a:lnTo>
                  <a:lnTo>
                    <a:pt x="13" y="0"/>
                  </a:lnTo>
                  <a:lnTo>
                    <a:pt x="16" y="1"/>
                  </a:lnTo>
                  <a:lnTo>
                    <a:pt x="20" y="3"/>
                  </a:lnTo>
                  <a:lnTo>
                    <a:pt x="22" y="7"/>
                  </a:lnTo>
                  <a:lnTo>
                    <a:pt x="23" y="12"/>
                  </a:lnTo>
                  <a:lnTo>
                    <a:pt x="23" y="124"/>
                  </a:lnTo>
                  <a:lnTo>
                    <a:pt x="23" y="124"/>
                  </a:lnTo>
                  <a:lnTo>
                    <a:pt x="22" y="129"/>
                  </a:lnTo>
                  <a:lnTo>
                    <a:pt x="20" y="133"/>
                  </a:lnTo>
                  <a:lnTo>
                    <a:pt x="16" y="135"/>
                  </a:lnTo>
                  <a:lnTo>
                    <a:pt x="13" y="137"/>
                  </a:lnTo>
                  <a:lnTo>
                    <a:pt x="13"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55">
              <a:extLst>
                <a:ext uri="{FF2B5EF4-FFF2-40B4-BE49-F238E27FC236}">
                  <a16:creationId xmlns:a16="http://schemas.microsoft.com/office/drawing/2014/main" id="{866066DB-3A13-4394-9214-08E1E17170CE}"/>
                </a:ext>
              </a:extLst>
            </p:cNvPr>
            <p:cNvSpPr>
              <a:spLocks/>
            </p:cNvSpPr>
            <p:nvPr/>
          </p:nvSpPr>
          <p:spPr bwMode="auto">
            <a:xfrm>
              <a:off x="9279370" y="3475790"/>
              <a:ext cx="36513" cy="247650"/>
            </a:xfrm>
            <a:custGeom>
              <a:avLst/>
              <a:gdLst>
                <a:gd name="T0" fmla="*/ 11 w 23"/>
                <a:gd name="T1" fmla="*/ 156 h 156"/>
                <a:gd name="T2" fmla="*/ 11 w 23"/>
                <a:gd name="T3" fmla="*/ 156 h 156"/>
                <a:gd name="T4" fmla="*/ 7 w 23"/>
                <a:gd name="T5" fmla="*/ 154 h 156"/>
                <a:gd name="T6" fmla="*/ 3 w 23"/>
                <a:gd name="T7" fmla="*/ 152 h 156"/>
                <a:gd name="T8" fmla="*/ 2 w 23"/>
                <a:gd name="T9" fmla="*/ 148 h 156"/>
                <a:gd name="T10" fmla="*/ 0 w 23"/>
                <a:gd name="T11" fmla="*/ 143 h 156"/>
                <a:gd name="T12" fmla="*/ 0 w 23"/>
                <a:gd name="T13" fmla="*/ 13 h 156"/>
                <a:gd name="T14" fmla="*/ 0 w 23"/>
                <a:gd name="T15" fmla="*/ 13 h 156"/>
                <a:gd name="T16" fmla="*/ 2 w 23"/>
                <a:gd name="T17" fmla="*/ 8 h 156"/>
                <a:gd name="T18" fmla="*/ 3 w 23"/>
                <a:gd name="T19" fmla="*/ 4 h 156"/>
                <a:gd name="T20" fmla="*/ 7 w 23"/>
                <a:gd name="T21" fmla="*/ 2 h 156"/>
                <a:gd name="T22" fmla="*/ 11 w 23"/>
                <a:gd name="T23" fmla="*/ 0 h 156"/>
                <a:gd name="T24" fmla="*/ 11 w 23"/>
                <a:gd name="T25" fmla="*/ 0 h 156"/>
                <a:gd name="T26" fmla="*/ 16 w 23"/>
                <a:gd name="T27" fmla="*/ 2 h 156"/>
                <a:gd name="T28" fmla="*/ 20 w 23"/>
                <a:gd name="T29" fmla="*/ 4 h 156"/>
                <a:gd name="T30" fmla="*/ 22 w 23"/>
                <a:gd name="T31" fmla="*/ 8 h 156"/>
                <a:gd name="T32" fmla="*/ 23 w 23"/>
                <a:gd name="T33" fmla="*/ 13 h 156"/>
                <a:gd name="T34" fmla="*/ 23 w 23"/>
                <a:gd name="T35" fmla="*/ 143 h 156"/>
                <a:gd name="T36" fmla="*/ 23 w 23"/>
                <a:gd name="T37" fmla="*/ 143 h 156"/>
                <a:gd name="T38" fmla="*/ 22 w 23"/>
                <a:gd name="T39" fmla="*/ 148 h 156"/>
                <a:gd name="T40" fmla="*/ 20 w 23"/>
                <a:gd name="T41" fmla="*/ 152 h 156"/>
                <a:gd name="T42" fmla="*/ 16 w 23"/>
                <a:gd name="T43" fmla="*/ 154 h 156"/>
                <a:gd name="T44" fmla="*/ 11 w 23"/>
                <a:gd name="T45" fmla="*/ 156 h 156"/>
                <a:gd name="T46" fmla="*/ 11 w 23"/>
                <a:gd name="T4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156">
                  <a:moveTo>
                    <a:pt x="11" y="156"/>
                  </a:moveTo>
                  <a:lnTo>
                    <a:pt x="11" y="156"/>
                  </a:lnTo>
                  <a:lnTo>
                    <a:pt x="7" y="154"/>
                  </a:lnTo>
                  <a:lnTo>
                    <a:pt x="3" y="152"/>
                  </a:lnTo>
                  <a:lnTo>
                    <a:pt x="2" y="148"/>
                  </a:lnTo>
                  <a:lnTo>
                    <a:pt x="0" y="143"/>
                  </a:lnTo>
                  <a:lnTo>
                    <a:pt x="0" y="13"/>
                  </a:lnTo>
                  <a:lnTo>
                    <a:pt x="0" y="13"/>
                  </a:lnTo>
                  <a:lnTo>
                    <a:pt x="2" y="8"/>
                  </a:lnTo>
                  <a:lnTo>
                    <a:pt x="3" y="4"/>
                  </a:lnTo>
                  <a:lnTo>
                    <a:pt x="7" y="2"/>
                  </a:lnTo>
                  <a:lnTo>
                    <a:pt x="11" y="0"/>
                  </a:lnTo>
                  <a:lnTo>
                    <a:pt x="11" y="0"/>
                  </a:lnTo>
                  <a:lnTo>
                    <a:pt x="16" y="2"/>
                  </a:lnTo>
                  <a:lnTo>
                    <a:pt x="20" y="4"/>
                  </a:lnTo>
                  <a:lnTo>
                    <a:pt x="22" y="8"/>
                  </a:lnTo>
                  <a:lnTo>
                    <a:pt x="23" y="13"/>
                  </a:lnTo>
                  <a:lnTo>
                    <a:pt x="23" y="143"/>
                  </a:lnTo>
                  <a:lnTo>
                    <a:pt x="23" y="143"/>
                  </a:lnTo>
                  <a:lnTo>
                    <a:pt x="22" y="148"/>
                  </a:lnTo>
                  <a:lnTo>
                    <a:pt x="20" y="152"/>
                  </a:lnTo>
                  <a:lnTo>
                    <a:pt x="16" y="154"/>
                  </a:lnTo>
                  <a:lnTo>
                    <a:pt x="11" y="156"/>
                  </a:lnTo>
                  <a:lnTo>
                    <a:pt x="11"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56">
              <a:extLst>
                <a:ext uri="{FF2B5EF4-FFF2-40B4-BE49-F238E27FC236}">
                  <a16:creationId xmlns:a16="http://schemas.microsoft.com/office/drawing/2014/main" id="{65B9C20E-8222-441D-A628-2C5018FD3DA9}"/>
                </a:ext>
              </a:extLst>
            </p:cNvPr>
            <p:cNvSpPr>
              <a:spLocks/>
            </p:cNvSpPr>
            <p:nvPr/>
          </p:nvSpPr>
          <p:spPr bwMode="auto">
            <a:xfrm>
              <a:off x="9357157" y="3404353"/>
              <a:ext cx="36513" cy="319088"/>
            </a:xfrm>
            <a:custGeom>
              <a:avLst/>
              <a:gdLst>
                <a:gd name="T0" fmla="*/ 10 w 23"/>
                <a:gd name="T1" fmla="*/ 201 h 201"/>
                <a:gd name="T2" fmla="*/ 10 w 23"/>
                <a:gd name="T3" fmla="*/ 201 h 201"/>
                <a:gd name="T4" fmla="*/ 7 w 23"/>
                <a:gd name="T5" fmla="*/ 199 h 201"/>
                <a:gd name="T6" fmla="*/ 3 w 23"/>
                <a:gd name="T7" fmla="*/ 197 h 201"/>
                <a:gd name="T8" fmla="*/ 1 w 23"/>
                <a:gd name="T9" fmla="*/ 193 h 201"/>
                <a:gd name="T10" fmla="*/ 0 w 23"/>
                <a:gd name="T11" fmla="*/ 188 h 201"/>
                <a:gd name="T12" fmla="*/ 0 w 23"/>
                <a:gd name="T13" fmla="*/ 11 h 201"/>
                <a:gd name="T14" fmla="*/ 0 w 23"/>
                <a:gd name="T15" fmla="*/ 11 h 201"/>
                <a:gd name="T16" fmla="*/ 1 w 23"/>
                <a:gd name="T17" fmla="*/ 8 h 201"/>
                <a:gd name="T18" fmla="*/ 3 w 23"/>
                <a:gd name="T19" fmla="*/ 4 h 201"/>
                <a:gd name="T20" fmla="*/ 7 w 23"/>
                <a:gd name="T21" fmla="*/ 2 h 201"/>
                <a:gd name="T22" fmla="*/ 10 w 23"/>
                <a:gd name="T23" fmla="*/ 0 h 201"/>
                <a:gd name="T24" fmla="*/ 10 w 23"/>
                <a:gd name="T25" fmla="*/ 0 h 201"/>
                <a:gd name="T26" fmla="*/ 16 w 23"/>
                <a:gd name="T27" fmla="*/ 2 h 201"/>
                <a:gd name="T28" fmla="*/ 19 w 23"/>
                <a:gd name="T29" fmla="*/ 4 h 201"/>
                <a:gd name="T30" fmla="*/ 21 w 23"/>
                <a:gd name="T31" fmla="*/ 8 h 201"/>
                <a:gd name="T32" fmla="*/ 23 w 23"/>
                <a:gd name="T33" fmla="*/ 11 h 201"/>
                <a:gd name="T34" fmla="*/ 23 w 23"/>
                <a:gd name="T35" fmla="*/ 188 h 201"/>
                <a:gd name="T36" fmla="*/ 23 w 23"/>
                <a:gd name="T37" fmla="*/ 188 h 201"/>
                <a:gd name="T38" fmla="*/ 21 w 23"/>
                <a:gd name="T39" fmla="*/ 193 h 201"/>
                <a:gd name="T40" fmla="*/ 19 w 23"/>
                <a:gd name="T41" fmla="*/ 197 h 201"/>
                <a:gd name="T42" fmla="*/ 16 w 23"/>
                <a:gd name="T43" fmla="*/ 199 h 201"/>
                <a:gd name="T44" fmla="*/ 10 w 23"/>
                <a:gd name="T45" fmla="*/ 201 h 201"/>
                <a:gd name="T46" fmla="*/ 10 w 23"/>
                <a:gd name="T4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01">
                  <a:moveTo>
                    <a:pt x="10" y="201"/>
                  </a:moveTo>
                  <a:lnTo>
                    <a:pt x="10" y="201"/>
                  </a:lnTo>
                  <a:lnTo>
                    <a:pt x="7" y="199"/>
                  </a:lnTo>
                  <a:lnTo>
                    <a:pt x="3" y="197"/>
                  </a:lnTo>
                  <a:lnTo>
                    <a:pt x="1" y="193"/>
                  </a:lnTo>
                  <a:lnTo>
                    <a:pt x="0" y="188"/>
                  </a:lnTo>
                  <a:lnTo>
                    <a:pt x="0" y="11"/>
                  </a:lnTo>
                  <a:lnTo>
                    <a:pt x="0" y="11"/>
                  </a:lnTo>
                  <a:lnTo>
                    <a:pt x="1" y="8"/>
                  </a:lnTo>
                  <a:lnTo>
                    <a:pt x="3" y="4"/>
                  </a:lnTo>
                  <a:lnTo>
                    <a:pt x="7" y="2"/>
                  </a:lnTo>
                  <a:lnTo>
                    <a:pt x="10" y="0"/>
                  </a:lnTo>
                  <a:lnTo>
                    <a:pt x="10" y="0"/>
                  </a:lnTo>
                  <a:lnTo>
                    <a:pt x="16" y="2"/>
                  </a:lnTo>
                  <a:lnTo>
                    <a:pt x="19" y="4"/>
                  </a:lnTo>
                  <a:lnTo>
                    <a:pt x="21" y="8"/>
                  </a:lnTo>
                  <a:lnTo>
                    <a:pt x="23" y="11"/>
                  </a:lnTo>
                  <a:lnTo>
                    <a:pt x="23" y="188"/>
                  </a:lnTo>
                  <a:lnTo>
                    <a:pt x="23" y="188"/>
                  </a:lnTo>
                  <a:lnTo>
                    <a:pt x="21" y="193"/>
                  </a:lnTo>
                  <a:lnTo>
                    <a:pt x="19" y="197"/>
                  </a:lnTo>
                  <a:lnTo>
                    <a:pt x="16" y="199"/>
                  </a:lnTo>
                  <a:lnTo>
                    <a:pt x="10" y="201"/>
                  </a:lnTo>
                  <a:lnTo>
                    <a:pt x="10"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57">
              <a:extLst>
                <a:ext uri="{FF2B5EF4-FFF2-40B4-BE49-F238E27FC236}">
                  <a16:creationId xmlns:a16="http://schemas.microsoft.com/office/drawing/2014/main" id="{1BEC0219-6519-4590-AB1D-8E2E0D57C26B}"/>
                </a:ext>
              </a:extLst>
            </p:cNvPr>
            <p:cNvSpPr>
              <a:spLocks/>
            </p:cNvSpPr>
            <p:nvPr/>
          </p:nvSpPr>
          <p:spPr bwMode="auto">
            <a:xfrm>
              <a:off x="9433357" y="3328153"/>
              <a:ext cx="34925" cy="395288"/>
            </a:xfrm>
            <a:custGeom>
              <a:avLst/>
              <a:gdLst>
                <a:gd name="T0" fmla="*/ 11 w 22"/>
                <a:gd name="T1" fmla="*/ 249 h 249"/>
                <a:gd name="T2" fmla="*/ 11 w 22"/>
                <a:gd name="T3" fmla="*/ 249 h 249"/>
                <a:gd name="T4" fmla="*/ 7 w 22"/>
                <a:gd name="T5" fmla="*/ 247 h 249"/>
                <a:gd name="T6" fmla="*/ 4 w 22"/>
                <a:gd name="T7" fmla="*/ 245 h 249"/>
                <a:gd name="T8" fmla="*/ 0 w 22"/>
                <a:gd name="T9" fmla="*/ 241 h 249"/>
                <a:gd name="T10" fmla="*/ 0 w 22"/>
                <a:gd name="T11" fmla="*/ 236 h 249"/>
                <a:gd name="T12" fmla="*/ 0 w 22"/>
                <a:gd name="T13" fmla="*/ 10 h 249"/>
                <a:gd name="T14" fmla="*/ 0 w 22"/>
                <a:gd name="T15" fmla="*/ 10 h 249"/>
                <a:gd name="T16" fmla="*/ 0 w 22"/>
                <a:gd name="T17" fmla="*/ 5 h 249"/>
                <a:gd name="T18" fmla="*/ 4 w 22"/>
                <a:gd name="T19" fmla="*/ 1 h 249"/>
                <a:gd name="T20" fmla="*/ 7 w 22"/>
                <a:gd name="T21" fmla="*/ 0 h 249"/>
                <a:gd name="T22" fmla="*/ 11 w 22"/>
                <a:gd name="T23" fmla="*/ 0 h 249"/>
                <a:gd name="T24" fmla="*/ 11 w 22"/>
                <a:gd name="T25" fmla="*/ 0 h 249"/>
                <a:gd name="T26" fmla="*/ 17 w 22"/>
                <a:gd name="T27" fmla="*/ 0 h 249"/>
                <a:gd name="T28" fmla="*/ 20 w 22"/>
                <a:gd name="T29" fmla="*/ 1 h 249"/>
                <a:gd name="T30" fmla="*/ 22 w 22"/>
                <a:gd name="T31" fmla="*/ 5 h 249"/>
                <a:gd name="T32" fmla="*/ 22 w 22"/>
                <a:gd name="T33" fmla="*/ 10 h 249"/>
                <a:gd name="T34" fmla="*/ 22 w 22"/>
                <a:gd name="T35" fmla="*/ 236 h 249"/>
                <a:gd name="T36" fmla="*/ 22 w 22"/>
                <a:gd name="T37" fmla="*/ 236 h 249"/>
                <a:gd name="T38" fmla="*/ 22 w 22"/>
                <a:gd name="T39" fmla="*/ 241 h 249"/>
                <a:gd name="T40" fmla="*/ 20 w 22"/>
                <a:gd name="T41" fmla="*/ 245 h 249"/>
                <a:gd name="T42" fmla="*/ 17 w 22"/>
                <a:gd name="T43" fmla="*/ 247 h 249"/>
                <a:gd name="T44" fmla="*/ 11 w 22"/>
                <a:gd name="T45" fmla="*/ 249 h 249"/>
                <a:gd name="T46" fmla="*/ 11 w 22"/>
                <a:gd name="T4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249">
                  <a:moveTo>
                    <a:pt x="11" y="249"/>
                  </a:moveTo>
                  <a:lnTo>
                    <a:pt x="11" y="249"/>
                  </a:lnTo>
                  <a:lnTo>
                    <a:pt x="7" y="247"/>
                  </a:lnTo>
                  <a:lnTo>
                    <a:pt x="4" y="245"/>
                  </a:lnTo>
                  <a:lnTo>
                    <a:pt x="0" y="241"/>
                  </a:lnTo>
                  <a:lnTo>
                    <a:pt x="0" y="236"/>
                  </a:lnTo>
                  <a:lnTo>
                    <a:pt x="0" y="10"/>
                  </a:lnTo>
                  <a:lnTo>
                    <a:pt x="0" y="10"/>
                  </a:lnTo>
                  <a:lnTo>
                    <a:pt x="0" y="5"/>
                  </a:lnTo>
                  <a:lnTo>
                    <a:pt x="4" y="1"/>
                  </a:lnTo>
                  <a:lnTo>
                    <a:pt x="7" y="0"/>
                  </a:lnTo>
                  <a:lnTo>
                    <a:pt x="11" y="0"/>
                  </a:lnTo>
                  <a:lnTo>
                    <a:pt x="11" y="0"/>
                  </a:lnTo>
                  <a:lnTo>
                    <a:pt x="17" y="0"/>
                  </a:lnTo>
                  <a:lnTo>
                    <a:pt x="20" y="1"/>
                  </a:lnTo>
                  <a:lnTo>
                    <a:pt x="22" y="5"/>
                  </a:lnTo>
                  <a:lnTo>
                    <a:pt x="22" y="10"/>
                  </a:lnTo>
                  <a:lnTo>
                    <a:pt x="22" y="236"/>
                  </a:lnTo>
                  <a:lnTo>
                    <a:pt x="22" y="236"/>
                  </a:lnTo>
                  <a:lnTo>
                    <a:pt x="22" y="241"/>
                  </a:lnTo>
                  <a:lnTo>
                    <a:pt x="20" y="245"/>
                  </a:lnTo>
                  <a:lnTo>
                    <a:pt x="17" y="247"/>
                  </a:lnTo>
                  <a:lnTo>
                    <a:pt x="11" y="249"/>
                  </a:lnTo>
                  <a:lnTo>
                    <a:pt x="11"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58">
              <a:extLst>
                <a:ext uri="{FF2B5EF4-FFF2-40B4-BE49-F238E27FC236}">
                  <a16:creationId xmlns:a16="http://schemas.microsoft.com/office/drawing/2014/main" id="{BA9B5686-6320-4FB6-85EE-6D8E3BA9D079}"/>
                </a:ext>
              </a:extLst>
            </p:cNvPr>
            <p:cNvSpPr>
              <a:spLocks/>
            </p:cNvSpPr>
            <p:nvPr/>
          </p:nvSpPr>
          <p:spPr bwMode="auto">
            <a:xfrm>
              <a:off x="9511145" y="3290053"/>
              <a:ext cx="34925" cy="433388"/>
            </a:xfrm>
            <a:custGeom>
              <a:avLst/>
              <a:gdLst>
                <a:gd name="T0" fmla="*/ 11 w 22"/>
                <a:gd name="T1" fmla="*/ 273 h 273"/>
                <a:gd name="T2" fmla="*/ 11 w 22"/>
                <a:gd name="T3" fmla="*/ 273 h 273"/>
                <a:gd name="T4" fmla="*/ 5 w 22"/>
                <a:gd name="T5" fmla="*/ 271 h 273"/>
                <a:gd name="T6" fmla="*/ 2 w 22"/>
                <a:gd name="T7" fmla="*/ 269 h 273"/>
                <a:gd name="T8" fmla="*/ 0 w 22"/>
                <a:gd name="T9" fmla="*/ 265 h 273"/>
                <a:gd name="T10" fmla="*/ 0 w 22"/>
                <a:gd name="T11" fmla="*/ 260 h 273"/>
                <a:gd name="T12" fmla="*/ 0 w 22"/>
                <a:gd name="T13" fmla="*/ 11 h 273"/>
                <a:gd name="T14" fmla="*/ 0 w 22"/>
                <a:gd name="T15" fmla="*/ 11 h 273"/>
                <a:gd name="T16" fmla="*/ 0 w 22"/>
                <a:gd name="T17" fmla="*/ 7 h 273"/>
                <a:gd name="T18" fmla="*/ 2 w 22"/>
                <a:gd name="T19" fmla="*/ 4 h 273"/>
                <a:gd name="T20" fmla="*/ 5 w 22"/>
                <a:gd name="T21" fmla="*/ 0 h 273"/>
                <a:gd name="T22" fmla="*/ 11 w 22"/>
                <a:gd name="T23" fmla="*/ 0 h 273"/>
                <a:gd name="T24" fmla="*/ 11 w 22"/>
                <a:gd name="T25" fmla="*/ 0 h 273"/>
                <a:gd name="T26" fmla="*/ 14 w 22"/>
                <a:gd name="T27" fmla="*/ 0 h 273"/>
                <a:gd name="T28" fmla="*/ 18 w 22"/>
                <a:gd name="T29" fmla="*/ 4 h 273"/>
                <a:gd name="T30" fmla="*/ 22 w 22"/>
                <a:gd name="T31" fmla="*/ 7 h 273"/>
                <a:gd name="T32" fmla="*/ 22 w 22"/>
                <a:gd name="T33" fmla="*/ 11 h 273"/>
                <a:gd name="T34" fmla="*/ 22 w 22"/>
                <a:gd name="T35" fmla="*/ 260 h 273"/>
                <a:gd name="T36" fmla="*/ 22 w 22"/>
                <a:gd name="T37" fmla="*/ 260 h 273"/>
                <a:gd name="T38" fmla="*/ 22 w 22"/>
                <a:gd name="T39" fmla="*/ 265 h 273"/>
                <a:gd name="T40" fmla="*/ 18 w 22"/>
                <a:gd name="T41" fmla="*/ 269 h 273"/>
                <a:gd name="T42" fmla="*/ 14 w 22"/>
                <a:gd name="T43" fmla="*/ 271 h 273"/>
                <a:gd name="T44" fmla="*/ 11 w 22"/>
                <a:gd name="T45" fmla="*/ 273 h 273"/>
                <a:gd name="T46" fmla="*/ 11 w 22"/>
                <a:gd name="T47"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273">
                  <a:moveTo>
                    <a:pt x="11" y="273"/>
                  </a:moveTo>
                  <a:lnTo>
                    <a:pt x="11" y="273"/>
                  </a:lnTo>
                  <a:lnTo>
                    <a:pt x="5" y="271"/>
                  </a:lnTo>
                  <a:lnTo>
                    <a:pt x="2" y="269"/>
                  </a:lnTo>
                  <a:lnTo>
                    <a:pt x="0" y="265"/>
                  </a:lnTo>
                  <a:lnTo>
                    <a:pt x="0" y="260"/>
                  </a:lnTo>
                  <a:lnTo>
                    <a:pt x="0" y="11"/>
                  </a:lnTo>
                  <a:lnTo>
                    <a:pt x="0" y="11"/>
                  </a:lnTo>
                  <a:lnTo>
                    <a:pt x="0" y="7"/>
                  </a:lnTo>
                  <a:lnTo>
                    <a:pt x="2" y="4"/>
                  </a:lnTo>
                  <a:lnTo>
                    <a:pt x="5" y="0"/>
                  </a:lnTo>
                  <a:lnTo>
                    <a:pt x="11" y="0"/>
                  </a:lnTo>
                  <a:lnTo>
                    <a:pt x="11" y="0"/>
                  </a:lnTo>
                  <a:lnTo>
                    <a:pt x="14" y="0"/>
                  </a:lnTo>
                  <a:lnTo>
                    <a:pt x="18" y="4"/>
                  </a:lnTo>
                  <a:lnTo>
                    <a:pt x="22" y="7"/>
                  </a:lnTo>
                  <a:lnTo>
                    <a:pt x="22" y="11"/>
                  </a:lnTo>
                  <a:lnTo>
                    <a:pt x="22" y="260"/>
                  </a:lnTo>
                  <a:lnTo>
                    <a:pt x="22" y="260"/>
                  </a:lnTo>
                  <a:lnTo>
                    <a:pt x="22" y="265"/>
                  </a:lnTo>
                  <a:lnTo>
                    <a:pt x="18" y="269"/>
                  </a:lnTo>
                  <a:lnTo>
                    <a:pt x="14" y="271"/>
                  </a:lnTo>
                  <a:lnTo>
                    <a:pt x="11" y="273"/>
                  </a:lnTo>
                  <a:lnTo>
                    <a:pt x="11"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3" name="Title 2">
            <a:extLst>
              <a:ext uri="{FF2B5EF4-FFF2-40B4-BE49-F238E27FC236}">
                <a16:creationId xmlns:a16="http://schemas.microsoft.com/office/drawing/2014/main" id="{6E172A86-956D-40B2-BA5F-26382F7F6389}"/>
              </a:ext>
            </a:extLst>
          </p:cNvPr>
          <p:cNvSpPr>
            <a:spLocks noGrp="1"/>
          </p:cNvSpPr>
          <p:nvPr>
            <p:ph type="title" idx="4294967295"/>
          </p:nvPr>
        </p:nvSpPr>
        <p:spPr>
          <a:xfrm>
            <a:off x="0" y="131763"/>
            <a:ext cx="11626850" cy="557212"/>
          </a:xfrm>
          <a:prstGeom prst="rect">
            <a:avLst/>
          </a:prstGeom>
        </p:spPr>
        <p:txBody>
          <a:bodyPr vert="horz" lIns="91440" tIns="45720" rIns="91440" bIns="45720" rtlCol="0" anchor="ctr">
            <a:normAutofit fontScale="90000"/>
          </a:bodyPr>
          <a:lstStyle/>
          <a:p>
            <a:r>
              <a:rPr lang="en-US" sz="2800" dirty="0">
                <a:solidFill>
                  <a:srgbClr val="000000"/>
                </a:solidFill>
                <a:latin typeface="Arial" panose="020B0604020202020204" pitchFamily="34" charset="0"/>
                <a:cs typeface="Arial" panose="020B0604020202020204" pitchFamily="34" charset="0"/>
                <a:sym typeface="Calibri"/>
              </a:rPr>
              <a:t>Modernization is a key lever to drive business value and cloud led modernization initiatives are seeing a significant rise </a:t>
            </a:r>
            <a:endParaRPr lang="en-US" sz="28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7C44704-66DA-40A8-AA7A-3B082E3F10B8}"/>
              </a:ext>
            </a:extLst>
          </p:cNvPr>
          <p:cNvSpPr txBox="1"/>
          <p:nvPr/>
        </p:nvSpPr>
        <p:spPr>
          <a:xfrm>
            <a:off x="1870813" y="1069953"/>
            <a:ext cx="24476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Total Market Size</a:t>
            </a:r>
          </a:p>
        </p:txBody>
      </p:sp>
      <p:grpSp>
        <p:nvGrpSpPr>
          <p:cNvPr id="14" name="Group 13">
            <a:extLst>
              <a:ext uri="{FF2B5EF4-FFF2-40B4-BE49-F238E27FC236}">
                <a16:creationId xmlns:a16="http://schemas.microsoft.com/office/drawing/2014/main" id="{AE3D714C-840B-43B7-B180-38EE15630404}"/>
              </a:ext>
            </a:extLst>
          </p:cNvPr>
          <p:cNvGrpSpPr/>
          <p:nvPr/>
        </p:nvGrpSpPr>
        <p:grpSpPr>
          <a:xfrm>
            <a:off x="2207557" y="1748023"/>
            <a:ext cx="2010838" cy="1820029"/>
            <a:chOff x="647272" y="2413709"/>
            <a:chExt cx="1962362" cy="1828800"/>
          </a:xfrm>
        </p:grpSpPr>
        <p:sp>
          <p:nvSpPr>
            <p:cNvPr id="6" name="Oval 5">
              <a:extLst>
                <a:ext uri="{FF2B5EF4-FFF2-40B4-BE49-F238E27FC236}">
                  <a16:creationId xmlns:a16="http://schemas.microsoft.com/office/drawing/2014/main" id="{81CB65B5-342E-481E-A133-D8A4A3E9D990}"/>
                </a:ext>
              </a:extLst>
            </p:cNvPr>
            <p:cNvSpPr/>
            <p:nvPr/>
          </p:nvSpPr>
          <p:spPr>
            <a:xfrm>
              <a:off x="647272" y="2413709"/>
              <a:ext cx="1828800" cy="1828800"/>
            </a:xfrm>
            <a:prstGeom prst="ellipse">
              <a:avLst/>
            </a:prstGeom>
            <a:solidFill>
              <a:srgbClr val="061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B86DDF5-A1ED-406F-9899-7B6F518C72AE}"/>
                </a:ext>
              </a:extLst>
            </p:cNvPr>
            <p:cNvSpPr txBox="1"/>
            <p:nvPr/>
          </p:nvSpPr>
          <p:spPr>
            <a:xfrm>
              <a:off x="724327" y="2905713"/>
              <a:ext cx="188530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60-80 B</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67CCC358-DA2E-4793-A8A4-3652FCE36D5A}"/>
              </a:ext>
            </a:extLst>
          </p:cNvPr>
          <p:cNvSpPr txBox="1"/>
          <p:nvPr/>
        </p:nvSpPr>
        <p:spPr>
          <a:xfrm>
            <a:off x="2284612" y="5508841"/>
            <a:ext cx="18031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Growth Rate</a:t>
            </a:r>
          </a:p>
        </p:txBody>
      </p:sp>
      <p:sp>
        <p:nvSpPr>
          <p:cNvPr id="9" name="TextBox 8">
            <a:extLst>
              <a:ext uri="{FF2B5EF4-FFF2-40B4-BE49-F238E27FC236}">
                <a16:creationId xmlns:a16="http://schemas.microsoft.com/office/drawing/2014/main" id="{398C16D7-EF02-402F-A861-86B6203EC6EE}"/>
              </a:ext>
            </a:extLst>
          </p:cNvPr>
          <p:cNvSpPr txBox="1"/>
          <p:nvPr/>
        </p:nvSpPr>
        <p:spPr>
          <a:xfrm>
            <a:off x="2333088" y="4347575"/>
            <a:ext cx="188530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srgbClr val="11439D"/>
                </a:solidFill>
                <a:latin typeface="Calibri" panose="020F0502020204030204"/>
              </a:rPr>
              <a:t>5-7%</a:t>
            </a:r>
          </a:p>
        </p:txBody>
      </p:sp>
      <p:sp>
        <p:nvSpPr>
          <p:cNvPr id="11" name="TextBox 10">
            <a:extLst>
              <a:ext uri="{FF2B5EF4-FFF2-40B4-BE49-F238E27FC236}">
                <a16:creationId xmlns:a16="http://schemas.microsoft.com/office/drawing/2014/main" id="{ED0CD76D-1920-405C-B3B0-6987250C84E7}"/>
              </a:ext>
            </a:extLst>
          </p:cNvPr>
          <p:cNvSpPr txBox="1"/>
          <p:nvPr/>
        </p:nvSpPr>
        <p:spPr>
          <a:xfrm>
            <a:off x="327062" y="6536827"/>
            <a:ext cx="78083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Market Size:  Source – Gartner,  Growth Rate: Source - Everest</a:t>
            </a:r>
          </a:p>
        </p:txBody>
      </p:sp>
      <p:sp>
        <p:nvSpPr>
          <p:cNvPr id="51" name="Rectangle 50">
            <a:extLst>
              <a:ext uri="{FF2B5EF4-FFF2-40B4-BE49-F238E27FC236}">
                <a16:creationId xmlns:a16="http://schemas.microsoft.com/office/drawing/2014/main" id="{FC9DAEA8-288B-423C-B1F5-85F101941EF0}"/>
              </a:ext>
            </a:extLst>
          </p:cNvPr>
          <p:cNvSpPr/>
          <p:nvPr/>
        </p:nvSpPr>
        <p:spPr>
          <a:xfrm>
            <a:off x="5690755" y="4411225"/>
            <a:ext cx="5216056" cy="1015663"/>
          </a:xfrm>
          <a:prstGeom prst="rect">
            <a:avLst/>
          </a:prstGeom>
        </p:spPr>
        <p:txBody>
          <a:bodyPr wrap="square">
            <a:spAutoFit/>
          </a:bodyPr>
          <a:lstStyle/>
          <a:p>
            <a:pPr fontAlgn="base"/>
            <a:r>
              <a:rPr lang="en-US" sz="2400" dirty="0">
                <a:cs typeface="Arial" pitchFamily="34" charset="0"/>
              </a:rPr>
              <a:t>Growth in Application Services market is being fueled by Modernization Services</a:t>
            </a:r>
          </a:p>
          <a:p>
            <a:pPr fontAlgn="base"/>
            <a:r>
              <a:rPr lang="en-US" sz="1200" dirty="0">
                <a:cs typeface="Arial" pitchFamily="34" charset="0"/>
              </a:rPr>
              <a:t>Source: Everest</a:t>
            </a:r>
            <a:endParaRPr lang="en-GB" sz="2400" b="1" dirty="0">
              <a:cs typeface="Arial" pitchFamily="34" charset="0"/>
            </a:endParaRPr>
          </a:p>
        </p:txBody>
      </p:sp>
      <p:sp>
        <p:nvSpPr>
          <p:cNvPr id="3" name="Rectangle 2">
            <a:extLst>
              <a:ext uri="{FF2B5EF4-FFF2-40B4-BE49-F238E27FC236}">
                <a16:creationId xmlns:a16="http://schemas.microsoft.com/office/drawing/2014/main" id="{A08C6463-07C4-4A93-ADCC-235A416CFE90}"/>
              </a:ext>
            </a:extLst>
          </p:cNvPr>
          <p:cNvSpPr/>
          <p:nvPr/>
        </p:nvSpPr>
        <p:spPr>
          <a:xfrm>
            <a:off x="5690754" y="1985234"/>
            <a:ext cx="5216057" cy="1384995"/>
          </a:xfrm>
          <a:prstGeom prst="rect">
            <a:avLst/>
          </a:prstGeom>
        </p:spPr>
        <p:txBody>
          <a:bodyPr wrap="square">
            <a:spAutoFit/>
          </a:bodyPr>
          <a:lstStyle/>
          <a:p>
            <a:r>
              <a:rPr lang="en-US" sz="2400" dirty="0"/>
              <a:t>~90% of enterprises agree that legacy and monolithic applications are a major impediment to their application services</a:t>
            </a:r>
          </a:p>
          <a:p>
            <a:r>
              <a:rPr lang="en-US" sz="1200" dirty="0">
                <a:cs typeface="Arial" pitchFamily="34" charset="0"/>
              </a:rPr>
              <a:t>Source: Everest</a:t>
            </a:r>
            <a:endParaRPr lang="en-US" sz="2400" dirty="0"/>
          </a:p>
        </p:txBody>
      </p:sp>
      <p:sp>
        <p:nvSpPr>
          <p:cNvPr id="40" name="Slide Number Placeholder 3">
            <a:extLst>
              <a:ext uri="{FF2B5EF4-FFF2-40B4-BE49-F238E27FC236}">
                <a16:creationId xmlns:a16="http://schemas.microsoft.com/office/drawing/2014/main" id="{2891ED8F-CA24-4FE0-985E-786CE9D580C0}"/>
              </a:ext>
            </a:extLst>
          </p:cNvPr>
          <p:cNvSpPr>
            <a:spLocks noGrp="1"/>
          </p:cNvSpPr>
          <p:nvPr>
            <p:ph type="sldNum" sz="quarter" idx="12"/>
          </p:nvPr>
        </p:nvSpPr>
        <p:spPr>
          <a:xfrm>
            <a:off x="0" y="6492875"/>
            <a:ext cx="2743200" cy="365125"/>
          </a:xfrm>
        </p:spPr>
        <p:txBody>
          <a:bodyPr/>
          <a:lstStyle/>
          <a:p>
            <a:fld id="{910603E9-62B6-4E5D-B9E4-D3B69751664A}" type="slidenum">
              <a:rPr lang="en-US" smtClean="0"/>
              <a:pPr/>
              <a:t>3</a:t>
            </a:fld>
            <a:endParaRPr lang="en-US" dirty="0"/>
          </a:p>
        </p:txBody>
      </p:sp>
    </p:spTree>
    <p:extLst>
      <p:ext uri="{BB962C8B-B14F-4D97-AF65-F5344CB8AC3E}">
        <p14:creationId xmlns:p14="http://schemas.microsoft.com/office/powerpoint/2010/main" val="3924513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1028554" y="3478153"/>
            <a:ext cx="7349901" cy="492443"/>
          </a:xfrm>
          <a:prstGeom prst="rect">
            <a:avLst/>
          </a:prstGeom>
          <a:noFill/>
        </p:spPr>
        <p:txBody>
          <a:bodyPr wrap="square" lIns="0" tIns="0" rIns="0" bIns="0" rtlCol="0">
            <a:spAutoFit/>
          </a:bodyPr>
          <a:lstStyle/>
          <a:p>
            <a:r>
              <a:rPr lang="en-US" sz="3200" b="1" dirty="0">
                <a:solidFill>
                  <a:schemeClr val="bg1"/>
                </a:solidFill>
                <a:latin typeface="Arial" panose="020B0604020202020204" pitchFamily="34" charset="0"/>
                <a:cs typeface="Arial" panose="020B0604020202020204" pitchFamily="34" charset="0"/>
              </a:rPr>
              <a:t>DATA LANDSCAPE MODERNIZATION</a:t>
            </a: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999864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26EFD7-1CD9-4534-A0FD-A4593FB6ABF1}"/>
              </a:ext>
            </a:extLst>
          </p:cNvPr>
          <p:cNvSpPr/>
          <p:nvPr/>
        </p:nvSpPr>
        <p:spPr>
          <a:xfrm>
            <a:off x="4401347" y="1269347"/>
            <a:ext cx="3359604" cy="52235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AB993A6-E3DD-483D-8DE6-B432435BE600}"/>
              </a:ext>
            </a:extLst>
          </p:cNvPr>
          <p:cNvSpPr txBox="1"/>
          <p:nvPr/>
        </p:nvSpPr>
        <p:spPr>
          <a:xfrm>
            <a:off x="461624" y="1359299"/>
            <a:ext cx="3631513" cy="4901342"/>
          </a:xfrm>
          <a:prstGeom prst="rect">
            <a:avLst/>
          </a:prstGeom>
          <a:noFill/>
        </p:spPr>
        <p:txBody>
          <a:bodyPr wrap="square" rtlCol="0">
            <a:spAutoFit/>
          </a:bodyPr>
          <a:lstStyle/>
          <a:p>
            <a:pPr marL="0" lvl="1" defTabSz="533400">
              <a:spcBef>
                <a:spcPct val="0"/>
              </a:spcBef>
              <a:spcAft>
                <a:spcPts val="300"/>
              </a:spcAft>
              <a:defRPr/>
            </a:pPr>
            <a:r>
              <a:rPr lang="en-US" sz="1600" b="1" dirty="0">
                <a:solidFill>
                  <a:srgbClr val="283138">
                    <a:lumMod val="50000"/>
                  </a:srgbClr>
                </a:solidFill>
              </a:rPr>
              <a:t>User Experience</a:t>
            </a:r>
          </a:p>
          <a:p>
            <a:pPr marL="0" lvl="1" defTabSz="533400">
              <a:spcBef>
                <a:spcPct val="0"/>
              </a:spcBef>
              <a:spcAft>
                <a:spcPts val="300"/>
              </a:spcAft>
              <a:defRPr/>
            </a:pPr>
            <a:r>
              <a:rPr lang="en-US" sz="1400" dirty="0">
                <a:solidFill>
                  <a:prstClr val="black"/>
                </a:solidFill>
              </a:rPr>
              <a:t>Cumbersome, non user-centric, rigid &amp; complex</a:t>
            </a:r>
          </a:p>
          <a:p>
            <a:pPr marL="0" lvl="1" defTabSz="533400">
              <a:spcBef>
                <a:spcPct val="0"/>
              </a:spcBef>
              <a:spcAft>
                <a:spcPts val="300"/>
              </a:spcAft>
              <a:defRPr/>
            </a:pPr>
            <a:r>
              <a:rPr lang="en-US" sz="1400" dirty="0">
                <a:solidFill>
                  <a:prstClr val="black"/>
                </a:solidFill>
              </a:rPr>
              <a:t>Steep learning curve</a:t>
            </a:r>
          </a:p>
          <a:p>
            <a:pPr marL="0" lvl="1" defTabSz="533400">
              <a:spcBef>
                <a:spcPct val="0"/>
              </a:spcBef>
              <a:spcAft>
                <a:spcPts val="300"/>
              </a:spcAft>
              <a:defRPr/>
            </a:pPr>
            <a:r>
              <a:rPr lang="en-US" sz="1400" dirty="0">
                <a:solidFill>
                  <a:prstClr val="black"/>
                </a:solidFill>
              </a:rPr>
              <a:t>Desktop only</a:t>
            </a:r>
          </a:p>
          <a:p>
            <a:pPr marL="0" lvl="1" defTabSz="533400">
              <a:spcBef>
                <a:spcPct val="0"/>
              </a:spcBef>
              <a:spcAft>
                <a:spcPts val="300"/>
              </a:spcAft>
              <a:defRPr/>
            </a:pPr>
            <a:endParaRPr lang="en-US" sz="800" b="1"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Architecture</a:t>
            </a:r>
          </a:p>
          <a:p>
            <a:pPr marL="0" lvl="1" defTabSz="533400">
              <a:spcBef>
                <a:spcPct val="0"/>
              </a:spcBef>
              <a:spcAft>
                <a:spcPts val="300"/>
              </a:spcAft>
              <a:defRPr/>
            </a:pPr>
            <a:r>
              <a:rPr lang="en-US" sz="1400" dirty="0"/>
              <a:t>Monolith, Batch centric</a:t>
            </a:r>
            <a:endParaRPr lang="en-US" sz="1400" dirty="0">
              <a:solidFill>
                <a:srgbClr val="283138">
                  <a:lumMod val="50000"/>
                </a:srgbClr>
              </a:solidFill>
            </a:endParaRPr>
          </a:p>
          <a:p>
            <a:pPr marL="0" lvl="1" defTabSz="533400">
              <a:spcBef>
                <a:spcPct val="0"/>
              </a:spcBef>
              <a:spcAft>
                <a:spcPts val="300"/>
              </a:spcAft>
              <a:defRPr/>
            </a:pPr>
            <a:r>
              <a:rPr lang="en-US" sz="1400" dirty="0">
                <a:solidFill>
                  <a:srgbClr val="283138">
                    <a:lumMod val="50000"/>
                  </a:srgbClr>
                </a:solidFill>
              </a:rPr>
              <a:t>Data silos</a:t>
            </a:r>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Technology</a:t>
            </a:r>
          </a:p>
          <a:p>
            <a:pPr marL="0" lvl="1" defTabSz="533400">
              <a:spcBef>
                <a:spcPct val="0"/>
              </a:spcBef>
              <a:spcAft>
                <a:spcPts val="300"/>
              </a:spcAft>
              <a:defRPr/>
            </a:pPr>
            <a:r>
              <a:rPr lang="en-US" sz="1400" dirty="0"/>
              <a:t>Proprietary, SQL (Oracle, Informatica…)</a:t>
            </a:r>
          </a:p>
          <a:p>
            <a:pPr marL="0" lvl="1" defTabSz="533400">
              <a:spcBef>
                <a:spcPct val="0"/>
              </a:spcBef>
              <a:spcAft>
                <a:spcPts val="300"/>
              </a:spcAft>
              <a:defRPr/>
            </a:pPr>
            <a:r>
              <a:rPr lang="en-US" sz="1400" dirty="0"/>
              <a:t>Appliance based (Teradata, Netezza…)</a:t>
            </a:r>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Consumption</a:t>
            </a:r>
          </a:p>
          <a:p>
            <a:pPr marL="0" lvl="1" defTabSz="533400">
              <a:spcBef>
                <a:spcPct val="0"/>
              </a:spcBef>
              <a:spcAft>
                <a:spcPts val="300"/>
              </a:spcAft>
              <a:defRPr/>
            </a:pPr>
            <a:r>
              <a:rPr lang="en-US" sz="1400" dirty="0">
                <a:solidFill>
                  <a:prstClr val="black"/>
                </a:solidFill>
              </a:rPr>
              <a:t>Data Extracts, Reports, Dashboards</a:t>
            </a:r>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Operations</a:t>
            </a:r>
          </a:p>
          <a:p>
            <a:r>
              <a:rPr lang="en-US" sz="1400" dirty="0"/>
              <a:t>Siloed teams</a:t>
            </a:r>
          </a:p>
          <a:p>
            <a:r>
              <a:rPr lang="en-US" sz="1400" dirty="0"/>
              <a:t>Point automations </a:t>
            </a:r>
          </a:p>
          <a:p>
            <a:pPr marL="0" lvl="1" defTabSz="533400">
              <a:spcBef>
                <a:spcPct val="0"/>
              </a:spcBef>
              <a:spcAft>
                <a:spcPts val="300"/>
              </a:spcAft>
              <a:defRPr/>
            </a:pPr>
            <a:endParaRPr lang="en-US" dirty="0">
              <a:solidFill>
                <a:srgbClr val="283138">
                  <a:lumMod val="50000"/>
                </a:srgbClr>
              </a:solidFill>
            </a:endParaRPr>
          </a:p>
        </p:txBody>
      </p:sp>
      <p:sp>
        <p:nvSpPr>
          <p:cNvPr id="39" name="Title 1">
            <a:extLst>
              <a:ext uri="{FF2B5EF4-FFF2-40B4-BE49-F238E27FC236}">
                <a16:creationId xmlns:a16="http://schemas.microsoft.com/office/drawing/2014/main" id="{296FAA35-A9D5-421C-B7F6-0443E1DFEB03}"/>
              </a:ext>
            </a:extLst>
          </p:cNvPr>
          <p:cNvSpPr txBox="1">
            <a:spLocks/>
          </p:cNvSpPr>
          <p:nvPr/>
        </p:nvSpPr>
        <p:spPr>
          <a:xfrm>
            <a:off x="265783" y="200353"/>
            <a:ext cx="11630733" cy="6039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cs typeface="Arial" panose="020B0604020202020204" pitchFamily="34" charset="0"/>
              </a:rPr>
              <a:t>Data Landscape Modernization – Operations Evolution</a:t>
            </a:r>
          </a:p>
        </p:txBody>
      </p:sp>
      <p:sp>
        <p:nvSpPr>
          <p:cNvPr id="47" name="Rectangle 46">
            <a:extLst>
              <a:ext uri="{FF2B5EF4-FFF2-40B4-BE49-F238E27FC236}">
                <a16:creationId xmlns:a16="http://schemas.microsoft.com/office/drawing/2014/main" id="{4448B6A2-A916-4B05-9D13-1C7296027C73}"/>
              </a:ext>
            </a:extLst>
          </p:cNvPr>
          <p:cNvSpPr/>
          <p:nvPr/>
        </p:nvSpPr>
        <p:spPr>
          <a:xfrm>
            <a:off x="4537625" y="1906467"/>
            <a:ext cx="3029214" cy="2923877"/>
          </a:xfrm>
          <a:prstGeom prst="rect">
            <a:avLst/>
          </a:prstGeom>
          <a:ln>
            <a:noFill/>
          </a:ln>
        </p:spPr>
        <p:txBody>
          <a:bodyPr wrap="square">
            <a:spAutoFit/>
          </a:bodyPr>
          <a:lstStyle/>
          <a:p>
            <a:pPr marL="0" lvl="1" algn="ctr" defTabSz="533400">
              <a:spcBef>
                <a:spcPct val="0"/>
              </a:spcBef>
              <a:spcAft>
                <a:spcPts val="1200"/>
              </a:spcAft>
              <a:defRPr/>
            </a:pPr>
            <a:r>
              <a:rPr lang="en-US" dirty="0">
                <a:solidFill>
                  <a:srgbClr val="283138">
                    <a:lumMod val="50000"/>
                  </a:srgbClr>
                </a:solidFill>
              </a:rPr>
              <a:t>Appliance to Cloud DW Migration</a:t>
            </a:r>
          </a:p>
          <a:p>
            <a:pPr marL="0" lvl="1" algn="ctr" defTabSz="533400">
              <a:spcBef>
                <a:spcPct val="0"/>
              </a:spcBef>
              <a:spcAft>
                <a:spcPts val="1200"/>
              </a:spcAft>
              <a:defRPr/>
            </a:pPr>
            <a:r>
              <a:rPr lang="en-US" dirty="0">
                <a:solidFill>
                  <a:srgbClr val="283138">
                    <a:lumMod val="50000"/>
                  </a:srgbClr>
                </a:solidFill>
              </a:rPr>
              <a:t>ETL tools/SQL to Open Source/Cloud Native ETL</a:t>
            </a:r>
          </a:p>
          <a:p>
            <a:pPr marL="0" lvl="1" algn="ctr" defTabSz="533400">
              <a:spcBef>
                <a:spcPct val="0"/>
              </a:spcBef>
              <a:spcAft>
                <a:spcPts val="1200"/>
              </a:spcAft>
              <a:defRPr/>
            </a:pPr>
            <a:r>
              <a:rPr lang="en-US" dirty="0">
                <a:solidFill>
                  <a:srgbClr val="283138">
                    <a:lumMod val="50000"/>
                  </a:srgbClr>
                </a:solidFill>
              </a:rPr>
              <a:t>Serverless ETL adoption</a:t>
            </a:r>
          </a:p>
          <a:p>
            <a:pPr marL="0" lvl="1" algn="ctr" defTabSz="533400">
              <a:spcBef>
                <a:spcPct val="0"/>
              </a:spcBef>
              <a:spcAft>
                <a:spcPts val="1200"/>
              </a:spcAft>
              <a:defRPr/>
            </a:pPr>
            <a:r>
              <a:rPr lang="en-US" dirty="0">
                <a:solidFill>
                  <a:srgbClr val="283138">
                    <a:lumMod val="50000"/>
                  </a:srgbClr>
                </a:solidFill>
              </a:rPr>
              <a:t>Hybrid Data Pipelines</a:t>
            </a:r>
          </a:p>
          <a:p>
            <a:pPr marL="0" lvl="1" algn="ctr" defTabSz="533400">
              <a:spcBef>
                <a:spcPct val="0"/>
              </a:spcBef>
              <a:spcAft>
                <a:spcPts val="1200"/>
              </a:spcAft>
              <a:defRPr/>
            </a:pPr>
            <a:r>
              <a:rPr lang="en-US" dirty="0">
                <a:solidFill>
                  <a:srgbClr val="283138">
                    <a:lumMod val="50000"/>
                  </a:srgbClr>
                </a:solidFill>
              </a:rPr>
              <a:t>Hadoop Data Lake to Cloud Migration</a:t>
            </a:r>
          </a:p>
        </p:txBody>
      </p:sp>
      <p:sp>
        <p:nvSpPr>
          <p:cNvPr id="4" name="Rectangle 3">
            <a:extLst>
              <a:ext uri="{FF2B5EF4-FFF2-40B4-BE49-F238E27FC236}">
                <a16:creationId xmlns:a16="http://schemas.microsoft.com/office/drawing/2014/main" id="{D2A1203C-2296-4E37-A132-D479E7126210}"/>
              </a:ext>
            </a:extLst>
          </p:cNvPr>
          <p:cNvSpPr/>
          <p:nvPr/>
        </p:nvSpPr>
        <p:spPr>
          <a:xfrm>
            <a:off x="461626" y="898003"/>
            <a:ext cx="3359604" cy="369332"/>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Current Mode of Operations</a:t>
            </a:r>
          </a:p>
        </p:txBody>
      </p:sp>
      <p:sp>
        <p:nvSpPr>
          <p:cNvPr id="12" name="Rectangle 11">
            <a:extLst>
              <a:ext uri="{FF2B5EF4-FFF2-40B4-BE49-F238E27FC236}">
                <a16:creationId xmlns:a16="http://schemas.microsoft.com/office/drawing/2014/main" id="{7662EBFB-9A78-4E33-A25E-A03FFFBCA568}"/>
              </a:ext>
            </a:extLst>
          </p:cNvPr>
          <p:cNvSpPr/>
          <p:nvPr/>
        </p:nvSpPr>
        <p:spPr>
          <a:xfrm>
            <a:off x="4401347" y="900016"/>
            <a:ext cx="3359604" cy="369332"/>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Modernization Patterns</a:t>
            </a:r>
          </a:p>
        </p:txBody>
      </p:sp>
      <p:sp>
        <p:nvSpPr>
          <p:cNvPr id="13" name="Rectangle 12">
            <a:extLst>
              <a:ext uri="{FF2B5EF4-FFF2-40B4-BE49-F238E27FC236}">
                <a16:creationId xmlns:a16="http://schemas.microsoft.com/office/drawing/2014/main" id="{A25523B8-AEB2-43F1-BAF1-BB88B96DEA2F}"/>
              </a:ext>
            </a:extLst>
          </p:cNvPr>
          <p:cNvSpPr/>
          <p:nvPr/>
        </p:nvSpPr>
        <p:spPr>
          <a:xfrm>
            <a:off x="8377369" y="898003"/>
            <a:ext cx="3359604" cy="369332"/>
          </a:xfrm>
          <a:prstGeom prst="rect">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Future Mode of Operations</a:t>
            </a:r>
          </a:p>
        </p:txBody>
      </p:sp>
      <p:sp>
        <p:nvSpPr>
          <p:cNvPr id="14" name="TextBox 13">
            <a:extLst>
              <a:ext uri="{FF2B5EF4-FFF2-40B4-BE49-F238E27FC236}">
                <a16:creationId xmlns:a16="http://schemas.microsoft.com/office/drawing/2014/main" id="{B2DF355A-D025-4558-9FE9-E25695D0878D}"/>
              </a:ext>
            </a:extLst>
          </p:cNvPr>
          <p:cNvSpPr txBox="1"/>
          <p:nvPr/>
        </p:nvSpPr>
        <p:spPr>
          <a:xfrm>
            <a:off x="8377369" y="1359299"/>
            <a:ext cx="3353005" cy="5193729"/>
          </a:xfrm>
          <a:prstGeom prst="rect">
            <a:avLst/>
          </a:prstGeom>
          <a:noFill/>
        </p:spPr>
        <p:txBody>
          <a:bodyPr wrap="square" rtlCol="0">
            <a:spAutoFit/>
          </a:bodyPr>
          <a:lstStyle/>
          <a:p>
            <a:pPr marL="0" lvl="1" defTabSz="533400">
              <a:spcBef>
                <a:spcPct val="0"/>
              </a:spcBef>
              <a:spcAft>
                <a:spcPts val="300"/>
              </a:spcAft>
              <a:defRPr/>
            </a:pPr>
            <a:r>
              <a:rPr lang="en-US" sz="1600" b="1" dirty="0">
                <a:solidFill>
                  <a:srgbClr val="283138">
                    <a:lumMod val="50000"/>
                  </a:srgbClr>
                </a:solidFill>
              </a:rPr>
              <a:t>User Experience</a:t>
            </a:r>
          </a:p>
          <a:p>
            <a:pPr marL="0" lvl="1" defTabSz="533400">
              <a:spcBef>
                <a:spcPct val="0"/>
              </a:spcBef>
              <a:spcAft>
                <a:spcPts val="300"/>
              </a:spcAft>
              <a:defRPr/>
            </a:pPr>
            <a:r>
              <a:rPr lang="en-US" sz="1400" dirty="0">
                <a:solidFill>
                  <a:srgbClr val="283138">
                    <a:lumMod val="50000"/>
                  </a:srgbClr>
                </a:solidFill>
              </a:rPr>
              <a:t>Engaging, appealing, user-centric</a:t>
            </a:r>
          </a:p>
          <a:p>
            <a:pPr marL="0" lvl="1" defTabSz="533400">
              <a:spcBef>
                <a:spcPct val="0"/>
              </a:spcBef>
              <a:spcAft>
                <a:spcPts val="300"/>
              </a:spcAft>
              <a:defRPr/>
            </a:pPr>
            <a:r>
              <a:rPr lang="en-US" sz="1400" dirty="0">
                <a:solidFill>
                  <a:srgbClr val="283138">
                    <a:lumMod val="50000"/>
                  </a:srgbClr>
                </a:solidFill>
              </a:rPr>
              <a:t>Personalized and unified experience across all devices</a:t>
            </a:r>
          </a:p>
          <a:p>
            <a:pPr marL="0" lvl="1" defTabSz="533400">
              <a:spcBef>
                <a:spcPct val="0"/>
              </a:spcBef>
              <a:spcAft>
                <a:spcPts val="300"/>
              </a:spcAft>
              <a:defRPr/>
            </a:pPr>
            <a:endParaRPr lang="en-US" sz="800" b="1"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Architecture</a:t>
            </a:r>
          </a:p>
          <a:p>
            <a:pPr marL="0" lvl="1" defTabSz="533400">
              <a:spcBef>
                <a:spcPct val="0"/>
              </a:spcBef>
              <a:spcAft>
                <a:spcPts val="300"/>
              </a:spcAft>
              <a:defRPr/>
            </a:pPr>
            <a:r>
              <a:rPr lang="en-US" sz="1400" dirty="0">
                <a:solidFill>
                  <a:prstClr val="black"/>
                </a:solidFill>
              </a:rPr>
              <a:t>Cloud native, real time, distributed,  Metadata driven, ML driven</a:t>
            </a:r>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Technology</a:t>
            </a:r>
          </a:p>
          <a:p>
            <a:pPr marL="0" lvl="1" defTabSz="533400">
              <a:spcBef>
                <a:spcPct val="0"/>
              </a:spcBef>
              <a:spcAft>
                <a:spcPts val="300"/>
              </a:spcAft>
              <a:defRPr/>
            </a:pPr>
            <a:r>
              <a:rPr lang="en-US" sz="1400" dirty="0"/>
              <a:t>Open Source, cloud, NoSQL, </a:t>
            </a:r>
            <a:r>
              <a:rPr lang="en-GB" sz="1400" dirty="0"/>
              <a:t>Graph DB</a:t>
            </a:r>
            <a:endParaRPr lang="en-US" sz="1400" dirty="0"/>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Consumption</a:t>
            </a:r>
          </a:p>
          <a:p>
            <a:pPr marL="0" lvl="1" defTabSz="533400">
              <a:spcBef>
                <a:spcPct val="0"/>
              </a:spcBef>
              <a:spcAft>
                <a:spcPts val="300"/>
              </a:spcAft>
              <a:defRPr/>
            </a:pPr>
            <a:r>
              <a:rPr lang="en-US" sz="1400" dirty="0">
                <a:solidFill>
                  <a:prstClr val="black"/>
                </a:solidFill>
              </a:rPr>
              <a:t>Data Services, Exploration, Chatbots, Push Notifications, </a:t>
            </a:r>
            <a:r>
              <a:rPr lang="en-GB" sz="1400" dirty="0">
                <a:solidFill>
                  <a:prstClr val="black"/>
                </a:solidFill>
              </a:rPr>
              <a:t>Data </a:t>
            </a:r>
            <a:r>
              <a:rPr lang="en-GB" sz="1400" dirty="0" err="1">
                <a:solidFill>
                  <a:prstClr val="black"/>
                </a:solidFill>
              </a:rPr>
              <a:t>Catalog</a:t>
            </a:r>
            <a:r>
              <a:rPr lang="en-GB" sz="1400" dirty="0">
                <a:solidFill>
                  <a:prstClr val="black"/>
                </a:solidFill>
              </a:rPr>
              <a:t>, Feature Store etc</a:t>
            </a:r>
            <a:endParaRPr lang="en-US" sz="1400" dirty="0">
              <a:solidFill>
                <a:prstClr val="black"/>
              </a:solidFill>
            </a:endParaRPr>
          </a:p>
          <a:p>
            <a:pPr marL="0" lvl="1" defTabSz="533400">
              <a:spcBef>
                <a:spcPct val="0"/>
              </a:spcBef>
              <a:spcAft>
                <a:spcPts val="300"/>
              </a:spcAft>
              <a:defRPr/>
            </a:pPr>
            <a:endParaRPr lang="en-US" sz="800" dirty="0">
              <a:solidFill>
                <a:srgbClr val="283138">
                  <a:lumMod val="50000"/>
                </a:srgbClr>
              </a:solidFill>
            </a:endParaRPr>
          </a:p>
          <a:p>
            <a:pPr marL="0" lvl="1" defTabSz="533400">
              <a:spcBef>
                <a:spcPct val="0"/>
              </a:spcBef>
              <a:spcAft>
                <a:spcPts val="300"/>
              </a:spcAft>
              <a:defRPr/>
            </a:pPr>
            <a:r>
              <a:rPr lang="en-US" sz="1600" b="1" dirty="0">
                <a:solidFill>
                  <a:srgbClr val="283138">
                    <a:lumMod val="50000"/>
                  </a:srgbClr>
                </a:solidFill>
              </a:rPr>
              <a:t>Operations</a:t>
            </a:r>
          </a:p>
          <a:p>
            <a:r>
              <a:rPr lang="en-US" sz="1400" dirty="0">
                <a:solidFill>
                  <a:prstClr val="black"/>
                </a:solidFill>
              </a:rPr>
              <a:t>Unified Operation across Hybrid landscape</a:t>
            </a:r>
          </a:p>
          <a:p>
            <a:pPr marL="0" lvl="1" defTabSz="533400">
              <a:spcBef>
                <a:spcPct val="0"/>
              </a:spcBef>
              <a:spcAft>
                <a:spcPts val="300"/>
              </a:spcAft>
              <a:defRPr/>
            </a:pPr>
            <a:r>
              <a:rPr lang="en-US" sz="1400" dirty="0">
                <a:solidFill>
                  <a:prstClr val="black"/>
                </a:solidFill>
              </a:rPr>
              <a:t>Managed Services</a:t>
            </a:r>
          </a:p>
          <a:p>
            <a:pPr lvl="0">
              <a:defRPr/>
            </a:pPr>
            <a:r>
              <a:rPr lang="en-US" sz="1400" dirty="0">
                <a:solidFill>
                  <a:prstClr val="black"/>
                </a:solidFill>
              </a:rPr>
              <a:t>Integrated DevSecOps teams</a:t>
            </a:r>
          </a:p>
          <a:p>
            <a:pPr lvl="0">
              <a:defRPr/>
            </a:pPr>
            <a:r>
              <a:rPr lang="en-US" sz="1400" dirty="0">
                <a:solidFill>
                  <a:srgbClr val="283138">
                    <a:lumMod val="50000"/>
                  </a:srgbClr>
                </a:solidFill>
              </a:rPr>
              <a:t>Automation-native</a:t>
            </a:r>
            <a:endParaRPr lang="en-US" sz="1600" dirty="0">
              <a:solidFill>
                <a:srgbClr val="283138">
                  <a:lumMod val="50000"/>
                </a:srgbClr>
              </a:solidFill>
            </a:endParaRPr>
          </a:p>
        </p:txBody>
      </p:sp>
      <p:sp>
        <p:nvSpPr>
          <p:cNvPr id="16" name="Arrow: Chevron 15">
            <a:extLst>
              <a:ext uri="{FF2B5EF4-FFF2-40B4-BE49-F238E27FC236}">
                <a16:creationId xmlns:a16="http://schemas.microsoft.com/office/drawing/2014/main" id="{098EBEAB-B1D9-4156-AC21-285030A82ABF}"/>
              </a:ext>
            </a:extLst>
          </p:cNvPr>
          <p:cNvSpPr/>
          <p:nvPr/>
        </p:nvSpPr>
        <p:spPr>
          <a:xfrm>
            <a:off x="3912385" y="3158413"/>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rrow: Chevron 16">
            <a:extLst>
              <a:ext uri="{FF2B5EF4-FFF2-40B4-BE49-F238E27FC236}">
                <a16:creationId xmlns:a16="http://schemas.microsoft.com/office/drawing/2014/main" id="{F96C640A-A04D-4FA6-AF96-325543BD1712}"/>
              </a:ext>
            </a:extLst>
          </p:cNvPr>
          <p:cNvSpPr/>
          <p:nvPr/>
        </p:nvSpPr>
        <p:spPr>
          <a:xfrm>
            <a:off x="8047265" y="3158413"/>
            <a:ext cx="180753" cy="41998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F167CA7B-5964-4ADB-B8C8-B96522EB169C}"/>
              </a:ext>
            </a:extLst>
          </p:cNvPr>
          <p:cNvSpPr>
            <a:spLocks noGrp="1"/>
          </p:cNvSpPr>
          <p:nvPr>
            <p:ph type="sldNum" sz="quarter" idx="12"/>
          </p:nvPr>
        </p:nvSpPr>
        <p:spPr/>
        <p:txBody>
          <a:bodyPr/>
          <a:lstStyle/>
          <a:p>
            <a:fld id="{910603E9-62B6-4E5D-B9E4-D3B69751664A}" type="slidenum">
              <a:rPr lang="en-US" smtClean="0"/>
              <a:pPr/>
              <a:t>31</a:t>
            </a:fld>
            <a:endParaRPr lang="en-US" dirty="0"/>
          </a:p>
        </p:txBody>
      </p:sp>
    </p:spTree>
    <p:extLst>
      <p:ext uri="{BB962C8B-B14F-4D97-AF65-F5344CB8AC3E}">
        <p14:creationId xmlns:p14="http://schemas.microsoft.com/office/powerpoint/2010/main" val="43095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129" y="18509"/>
            <a:ext cx="10583964" cy="523220"/>
          </a:xfrm>
          <a:prstGeom prst="rect">
            <a:avLst/>
          </a:prstGeom>
          <a:noFill/>
        </p:spPr>
        <p:txBody>
          <a:bodyPr wrap="square" rtlCol="0">
            <a:spAutoFit/>
          </a:bodyPr>
          <a:lstStyle/>
          <a:p>
            <a:pPr>
              <a:defRPr/>
            </a:pPr>
            <a:r>
              <a:rPr lang="en-US" sz="2800" dirty="0">
                <a:solidFill>
                  <a:srgbClr val="000000"/>
                </a:solidFill>
                <a:latin typeface="Arial" panose="020B0604020202020204" pitchFamily="34" charset="0"/>
                <a:ea typeface="+mj-ea"/>
                <a:cs typeface="Arial" panose="020B0604020202020204" pitchFamily="34" charset="0"/>
              </a:rPr>
              <a:t>Data Landscape Modernization</a:t>
            </a:r>
          </a:p>
        </p:txBody>
      </p:sp>
      <p:sp>
        <p:nvSpPr>
          <p:cNvPr id="11" name="Rectangle 10">
            <a:extLst>
              <a:ext uri="{FF2B5EF4-FFF2-40B4-BE49-F238E27FC236}">
                <a16:creationId xmlns:a16="http://schemas.microsoft.com/office/drawing/2014/main" id="{CA5EBC04-C931-4907-9DE8-338D45A079C9}"/>
              </a:ext>
            </a:extLst>
          </p:cNvPr>
          <p:cNvSpPr/>
          <p:nvPr/>
        </p:nvSpPr>
        <p:spPr>
          <a:xfrm>
            <a:off x="1925710" y="582105"/>
            <a:ext cx="10266289" cy="4315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dirty="0">
                <a:solidFill>
                  <a:prstClr val="black"/>
                </a:solidFill>
                <a:cs typeface="Arial" panose="020B0604020202020204" pitchFamily="34" charset="0"/>
              </a:rPr>
              <a:t>Accelerate data estate modernization and simplification by 30-40% through engineering driven automation</a:t>
            </a:r>
          </a:p>
        </p:txBody>
      </p:sp>
      <p:sp>
        <p:nvSpPr>
          <p:cNvPr id="3" name="Slide Number Placeholder 2">
            <a:extLst>
              <a:ext uri="{FF2B5EF4-FFF2-40B4-BE49-F238E27FC236}">
                <a16:creationId xmlns:a16="http://schemas.microsoft.com/office/drawing/2014/main" id="{736254DF-E8CE-4849-8757-F5C61B711F79}"/>
              </a:ext>
            </a:extLst>
          </p:cNvPr>
          <p:cNvSpPr>
            <a:spLocks noGrp="1"/>
          </p:cNvSpPr>
          <p:nvPr>
            <p:ph type="sldNum" sz="quarter" idx="12"/>
          </p:nvPr>
        </p:nvSpPr>
        <p:spPr>
          <a:xfrm>
            <a:off x="0" y="6492875"/>
            <a:ext cx="745588"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603E9-62B6-4E5D-B9E4-D3B69751664A}" type="slidenum">
              <a:rPr lang="en-US" smtClean="0"/>
              <a:pPr/>
              <a:t>32</a:t>
            </a:fld>
            <a:endParaRPr lang="en-US" dirty="0"/>
          </a:p>
        </p:txBody>
      </p:sp>
      <p:sp>
        <p:nvSpPr>
          <p:cNvPr id="52" name="Rectangle 51">
            <a:extLst>
              <a:ext uri="{FF2B5EF4-FFF2-40B4-BE49-F238E27FC236}">
                <a16:creationId xmlns:a16="http://schemas.microsoft.com/office/drawing/2014/main" id="{AF697133-0E9A-4AD2-976B-7B1E06E32E79}"/>
              </a:ext>
            </a:extLst>
          </p:cNvPr>
          <p:cNvSpPr/>
          <p:nvPr/>
        </p:nvSpPr>
        <p:spPr>
          <a:xfrm>
            <a:off x="1915551" y="1151159"/>
            <a:ext cx="10266289" cy="4598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91" name="Rectangle 90">
            <a:extLst>
              <a:ext uri="{FF2B5EF4-FFF2-40B4-BE49-F238E27FC236}">
                <a16:creationId xmlns:a16="http://schemas.microsoft.com/office/drawing/2014/main" id="{066F1B99-B660-44B1-A514-1A3ECCCCD786}"/>
              </a:ext>
            </a:extLst>
          </p:cNvPr>
          <p:cNvSpPr/>
          <p:nvPr/>
        </p:nvSpPr>
        <p:spPr>
          <a:xfrm>
            <a:off x="-10160" y="575651"/>
            <a:ext cx="1935870" cy="450580"/>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92" name="Rectangle 91">
            <a:extLst>
              <a:ext uri="{FF2B5EF4-FFF2-40B4-BE49-F238E27FC236}">
                <a16:creationId xmlns:a16="http://schemas.microsoft.com/office/drawing/2014/main" id="{CD9FE531-E39A-457D-9C1C-1CA3E1E60D86}"/>
              </a:ext>
            </a:extLst>
          </p:cNvPr>
          <p:cNvSpPr/>
          <p:nvPr/>
        </p:nvSpPr>
        <p:spPr>
          <a:xfrm>
            <a:off x="-10161" y="1748568"/>
            <a:ext cx="1925711" cy="450580"/>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Features</a:t>
            </a:r>
          </a:p>
        </p:txBody>
      </p:sp>
      <p:sp>
        <p:nvSpPr>
          <p:cNvPr id="93" name="Rectangle 92">
            <a:extLst>
              <a:ext uri="{FF2B5EF4-FFF2-40B4-BE49-F238E27FC236}">
                <a16:creationId xmlns:a16="http://schemas.microsoft.com/office/drawing/2014/main" id="{7E8E33E6-1ACB-4B52-9F5C-0192B7AA808B}"/>
              </a:ext>
            </a:extLst>
          </p:cNvPr>
          <p:cNvSpPr/>
          <p:nvPr/>
        </p:nvSpPr>
        <p:spPr>
          <a:xfrm>
            <a:off x="-10160" y="1150030"/>
            <a:ext cx="1925711" cy="461028"/>
          </a:xfrm>
          <a:prstGeom prst="rect">
            <a:avLst/>
          </a:prstGeom>
          <a:solidFill>
            <a:srgbClr val="3576E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lnSpc>
                <a:spcPts val="2000"/>
              </a:lnSpc>
            </a:pPr>
            <a:r>
              <a:rPr lang="en-US" dirty="0"/>
              <a:t>Modernization Paths</a:t>
            </a:r>
          </a:p>
        </p:txBody>
      </p:sp>
      <p:sp>
        <p:nvSpPr>
          <p:cNvPr id="61" name="Rectangle 60">
            <a:extLst>
              <a:ext uri="{FF2B5EF4-FFF2-40B4-BE49-F238E27FC236}">
                <a16:creationId xmlns:a16="http://schemas.microsoft.com/office/drawing/2014/main" id="{09311448-8300-425B-A925-8FAEF876D889}"/>
              </a:ext>
            </a:extLst>
          </p:cNvPr>
          <p:cNvSpPr/>
          <p:nvPr/>
        </p:nvSpPr>
        <p:spPr>
          <a:xfrm>
            <a:off x="2215394" y="2295778"/>
            <a:ext cx="1607228" cy="523220"/>
          </a:xfrm>
          <a:prstGeom prst="rect">
            <a:avLst/>
          </a:prstGeom>
        </p:spPr>
        <p:txBody>
          <a:bodyPr wrap="square">
            <a:spAutoFit/>
          </a:bodyPr>
          <a:lstStyle/>
          <a:p>
            <a:pPr lvl="0">
              <a:defRPr/>
            </a:pPr>
            <a:r>
              <a:rPr lang="en-US" sz="1400" b="1" dirty="0"/>
              <a:t>CLOUD ADOPTION STRATEGY</a:t>
            </a:r>
          </a:p>
        </p:txBody>
      </p:sp>
      <p:sp>
        <p:nvSpPr>
          <p:cNvPr id="66" name="Rectangle 65">
            <a:extLst>
              <a:ext uri="{FF2B5EF4-FFF2-40B4-BE49-F238E27FC236}">
                <a16:creationId xmlns:a16="http://schemas.microsoft.com/office/drawing/2014/main" id="{1DB256D8-CAA7-4832-9866-7A4F42003173}"/>
              </a:ext>
            </a:extLst>
          </p:cNvPr>
          <p:cNvSpPr/>
          <p:nvPr/>
        </p:nvSpPr>
        <p:spPr>
          <a:xfrm>
            <a:off x="2215394" y="3342296"/>
            <a:ext cx="1477467" cy="523220"/>
          </a:xfrm>
          <a:prstGeom prst="rect">
            <a:avLst/>
          </a:prstGeom>
        </p:spPr>
        <p:txBody>
          <a:bodyPr wrap="square">
            <a:spAutoFit/>
          </a:bodyPr>
          <a:lstStyle/>
          <a:p>
            <a:pPr lvl="0">
              <a:defRPr/>
            </a:pPr>
            <a:r>
              <a:rPr lang="en-US" sz="1400" b="1" dirty="0"/>
              <a:t>MIGRATION/ MODERNIZATION</a:t>
            </a:r>
          </a:p>
        </p:txBody>
      </p:sp>
      <p:sp>
        <p:nvSpPr>
          <p:cNvPr id="67" name="Rectangle 66">
            <a:extLst>
              <a:ext uri="{FF2B5EF4-FFF2-40B4-BE49-F238E27FC236}">
                <a16:creationId xmlns:a16="http://schemas.microsoft.com/office/drawing/2014/main" id="{3BAA2211-B764-4955-9FC1-09E0B76D9390}"/>
              </a:ext>
            </a:extLst>
          </p:cNvPr>
          <p:cNvSpPr/>
          <p:nvPr/>
        </p:nvSpPr>
        <p:spPr>
          <a:xfrm>
            <a:off x="2215394" y="4530458"/>
            <a:ext cx="1477468" cy="523220"/>
          </a:xfrm>
          <a:prstGeom prst="rect">
            <a:avLst/>
          </a:prstGeom>
        </p:spPr>
        <p:txBody>
          <a:bodyPr wrap="square">
            <a:spAutoFit/>
          </a:bodyPr>
          <a:lstStyle/>
          <a:p>
            <a:r>
              <a:rPr lang="en-US" sz="1400" b="1" dirty="0"/>
              <a:t>CLOUD DATA </a:t>
            </a:r>
          </a:p>
          <a:p>
            <a:r>
              <a:rPr lang="en-US" sz="1400" b="1" dirty="0"/>
              <a:t>ESTATE MGMT</a:t>
            </a:r>
          </a:p>
        </p:txBody>
      </p:sp>
      <p:sp>
        <p:nvSpPr>
          <p:cNvPr id="68" name="Rectangle 67">
            <a:extLst>
              <a:ext uri="{FF2B5EF4-FFF2-40B4-BE49-F238E27FC236}">
                <a16:creationId xmlns:a16="http://schemas.microsoft.com/office/drawing/2014/main" id="{BDA41C25-3B10-43AE-AF4F-899310C63153}"/>
              </a:ext>
            </a:extLst>
          </p:cNvPr>
          <p:cNvSpPr/>
          <p:nvPr/>
        </p:nvSpPr>
        <p:spPr>
          <a:xfrm>
            <a:off x="2257859" y="5517175"/>
            <a:ext cx="1477467" cy="523220"/>
          </a:xfrm>
          <a:prstGeom prst="rect">
            <a:avLst/>
          </a:prstGeom>
        </p:spPr>
        <p:txBody>
          <a:bodyPr wrap="square">
            <a:spAutoFit/>
          </a:bodyPr>
          <a:lstStyle/>
          <a:p>
            <a:r>
              <a:rPr lang="en-US" sz="1400" b="1" dirty="0"/>
              <a:t>SOURCE &amp; TARGETS</a:t>
            </a:r>
          </a:p>
        </p:txBody>
      </p:sp>
      <p:sp>
        <p:nvSpPr>
          <p:cNvPr id="74" name="Rectangle 73">
            <a:extLst>
              <a:ext uri="{FF2B5EF4-FFF2-40B4-BE49-F238E27FC236}">
                <a16:creationId xmlns:a16="http://schemas.microsoft.com/office/drawing/2014/main" id="{4452493B-523F-4008-B7CE-915E5D64F86D}"/>
              </a:ext>
            </a:extLst>
          </p:cNvPr>
          <p:cNvSpPr/>
          <p:nvPr/>
        </p:nvSpPr>
        <p:spPr>
          <a:xfrm>
            <a:off x="4048835" y="3209144"/>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 &amp; Schema Migration</a:t>
            </a:r>
          </a:p>
        </p:txBody>
      </p:sp>
      <p:sp>
        <p:nvSpPr>
          <p:cNvPr id="77" name="Rectangle 76">
            <a:extLst>
              <a:ext uri="{FF2B5EF4-FFF2-40B4-BE49-F238E27FC236}">
                <a16:creationId xmlns:a16="http://schemas.microsoft.com/office/drawing/2014/main" id="{121E041A-1799-474D-9F2F-4BAEF6F34A39}"/>
              </a:ext>
            </a:extLst>
          </p:cNvPr>
          <p:cNvSpPr/>
          <p:nvPr/>
        </p:nvSpPr>
        <p:spPr>
          <a:xfrm>
            <a:off x="4048836" y="3662761"/>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Semantic Layer Migration</a:t>
            </a:r>
          </a:p>
        </p:txBody>
      </p:sp>
      <p:sp>
        <p:nvSpPr>
          <p:cNvPr id="81" name="Rectangle 80">
            <a:extLst>
              <a:ext uri="{FF2B5EF4-FFF2-40B4-BE49-F238E27FC236}">
                <a16:creationId xmlns:a16="http://schemas.microsoft.com/office/drawing/2014/main" id="{030E715F-4F6D-4ABC-A113-3C039C0B43C1}"/>
              </a:ext>
            </a:extLst>
          </p:cNvPr>
          <p:cNvSpPr/>
          <p:nvPr/>
        </p:nvSpPr>
        <p:spPr>
          <a:xfrm>
            <a:off x="5569544" y="3209144"/>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ETL Code </a:t>
            </a: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Conversion*</a:t>
            </a:r>
          </a:p>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82" name="Rectangle 81">
            <a:extLst>
              <a:ext uri="{FF2B5EF4-FFF2-40B4-BE49-F238E27FC236}">
                <a16:creationId xmlns:a16="http://schemas.microsoft.com/office/drawing/2014/main" id="{C4531F14-BF47-4AD5-9BA4-13A143E691CD}"/>
              </a:ext>
            </a:extLst>
          </p:cNvPr>
          <p:cNvSpPr/>
          <p:nvPr/>
        </p:nvSpPr>
        <p:spPr>
          <a:xfrm>
            <a:off x="4048737" y="4746549"/>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Preventive Maintenance</a:t>
            </a:r>
          </a:p>
        </p:txBody>
      </p:sp>
      <p:sp>
        <p:nvSpPr>
          <p:cNvPr id="89" name="Rectangle 88">
            <a:extLst>
              <a:ext uri="{FF2B5EF4-FFF2-40B4-BE49-F238E27FC236}">
                <a16:creationId xmlns:a16="http://schemas.microsoft.com/office/drawing/2014/main" id="{E1D0D323-F24D-4059-92A9-ECA9980401A2}"/>
              </a:ext>
            </a:extLst>
          </p:cNvPr>
          <p:cNvSpPr/>
          <p:nvPr/>
        </p:nvSpPr>
        <p:spPr>
          <a:xfrm>
            <a:off x="4048836" y="4305335"/>
            <a:ext cx="146304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Data Diagnostics</a:t>
            </a:r>
          </a:p>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95" name="Rectangle 94">
            <a:extLst>
              <a:ext uri="{FF2B5EF4-FFF2-40B4-BE49-F238E27FC236}">
                <a16:creationId xmlns:a16="http://schemas.microsoft.com/office/drawing/2014/main" id="{ECDA5F11-30A4-4496-8160-444DE2981958}"/>
              </a:ext>
            </a:extLst>
          </p:cNvPr>
          <p:cNvSpPr/>
          <p:nvPr/>
        </p:nvSpPr>
        <p:spPr>
          <a:xfrm>
            <a:off x="8835852" y="4305335"/>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a:defRPr/>
            </a:pPr>
            <a:r>
              <a:rPr lang="en-US" sz="1100" dirty="0">
                <a:solidFill>
                  <a:prstClr val="black"/>
                </a:solidFill>
                <a:latin typeface="Arial" panose="020B0604020202020204" pitchFamily="34" charset="0"/>
                <a:cs typeface="Arial" panose="020B0604020202020204" pitchFamily="34" charset="0"/>
                <a:sym typeface="Calibri"/>
              </a:rPr>
              <a:t>Additional Services</a:t>
            </a:r>
          </a:p>
        </p:txBody>
      </p:sp>
      <p:sp>
        <p:nvSpPr>
          <p:cNvPr id="97" name="TextBox 96">
            <a:extLst>
              <a:ext uri="{FF2B5EF4-FFF2-40B4-BE49-F238E27FC236}">
                <a16:creationId xmlns:a16="http://schemas.microsoft.com/office/drawing/2014/main" id="{2F402476-3F55-433D-89BD-C750050B28B2}"/>
              </a:ext>
            </a:extLst>
          </p:cNvPr>
          <p:cNvSpPr txBox="1"/>
          <p:nvPr/>
        </p:nvSpPr>
        <p:spPr>
          <a:xfrm>
            <a:off x="5554521" y="1692538"/>
            <a:ext cx="1300807" cy="369332"/>
          </a:xfrm>
          <a:prstGeom prst="rect">
            <a:avLst/>
          </a:prstGeom>
          <a:noFill/>
        </p:spPr>
        <p:txBody>
          <a:bodyPr wrap="square" rtlCol="0">
            <a:spAutoFit/>
          </a:bodyPr>
          <a:lstStyle/>
          <a:p>
            <a:r>
              <a:rPr lang="en-US" b="1" dirty="0"/>
              <a:t>Existing</a:t>
            </a:r>
          </a:p>
        </p:txBody>
      </p:sp>
      <p:sp>
        <p:nvSpPr>
          <p:cNvPr id="100" name="TextBox 99">
            <a:extLst>
              <a:ext uri="{FF2B5EF4-FFF2-40B4-BE49-F238E27FC236}">
                <a16:creationId xmlns:a16="http://schemas.microsoft.com/office/drawing/2014/main" id="{2B7F8233-C1DE-4FF0-92A3-AC5E58A4E2A1}"/>
              </a:ext>
            </a:extLst>
          </p:cNvPr>
          <p:cNvSpPr txBox="1"/>
          <p:nvPr/>
        </p:nvSpPr>
        <p:spPr>
          <a:xfrm>
            <a:off x="9766852" y="1663428"/>
            <a:ext cx="1300807" cy="369332"/>
          </a:xfrm>
          <a:prstGeom prst="rect">
            <a:avLst/>
          </a:prstGeom>
          <a:noFill/>
        </p:spPr>
        <p:txBody>
          <a:bodyPr wrap="square" rtlCol="0">
            <a:spAutoFit/>
          </a:bodyPr>
          <a:lstStyle>
            <a:defPPr>
              <a:defRPr lang="en-US"/>
            </a:defPPr>
            <a:lvl1pPr>
              <a:defRPr b="1"/>
            </a:lvl1pPr>
          </a:lstStyle>
          <a:p>
            <a:r>
              <a:rPr lang="en-US" dirty="0"/>
              <a:t>Upcoming</a:t>
            </a:r>
          </a:p>
        </p:txBody>
      </p:sp>
      <p:sp>
        <p:nvSpPr>
          <p:cNvPr id="101" name="Rectangle 100">
            <a:extLst>
              <a:ext uri="{FF2B5EF4-FFF2-40B4-BE49-F238E27FC236}">
                <a16:creationId xmlns:a16="http://schemas.microsoft.com/office/drawing/2014/main" id="{3EF37BEF-46A8-4387-8404-AE9A193E68CC}"/>
              </a:ext>
            </a:extLst>
          </p:cNvPr>
          <p:cNvSpPr/>
          <p:nvPr/>
        </p:nvSpPr>
        <p:spPr>
          <a:xfrm>
            <a:off x="5569544" y="4305335"/>
            <a:ext cx="146304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Integrated Monitoring</a:t>
            </a:r>
          </a:p>
        </p:txBody>
      </p:sp>
      <p:sp>
        <p:nvSpPr>
          <p:cNvPr id="102" name="Rectangle 101">
            <a:extLst>
              <a:ext uri="{FF2B5EF4-FFF2-40B4-BE49-F238E27FC236}">
                <a16:creationId xmlns:a16="http://schemas.microsoft.com/office/drawing/2014/main" id="{E8075C98-CD95-4F98-9E6C-1CD2182DF338}"/>
              </a:ext>
            </a:extLst>
          </p:cNvPr>
          <p:cNvSpPr/>
          <p:nvPr/>
        </p:nvSpPr>
        <p:spPr>
          <a:xfrm>
            <a:off x="5569544" y="4746549"/>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Ticket Lifecycle View</a:t>
            </a:r>
          </a:p>
        </p:txBody>
      </p:sp>
      <p:cxnSp>
        <p:nvCxnSpPr>
          <p:cNvPr id="104" name="Straight Connector 103">
            <a:extLst>
              <a:ext uri="{FF2B5EF4-FFF2-40B4-BE49-F238E27FC236}">
                <a16:creationId xmlns:a16="http://schemas.microsoft.com/office/drawing/2014/main" id="{6A6BBE07-1CED-4826-81BA-00D81E428204}"/>
              </a:ext>
            </a:extLst>
          </p:cNvPr>
          <p:cNvCxnSpPr>
            <a:cxnSpLocks/>
          </p:cNvCxnSpPr>
          <p:nvPr/>
        </p:nvCxnSpPr>
        <p:spPr>
          <a:xfrm>
            <a:off x="2173327" y="3081111"/>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350FC99-E95D-4E64-AA2A-E1216D9EE197}"/>
              </a:ext>
            </a:extLst>
          </p:cNvPr>
          <p:cNvCxnSpPr>
            <a:cxnSpLocks/>
          </p:cNvCxnSpPr>
          <p:nvPr/>
        </p:nvCxnSpPr>
        <p:spPr>
          <a:xfrm>
            <a:off x="2173327" y="4144873"/>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4AAA6CA-D662-46A5-8E6E-6DC023F82413}"/>
              </a:ext>
            </a:extLst>
          </p:cNvPr>
          <p:cNvCxnSpPr>
            <a:cxnSpLocks/>
          </p:cNvCxnSpPr>
          <p:nvPr/>
        </p:nvCxnSpPr>
        <p:spPr>
          <a:xfrm>
            <a:off x="2173327" y="5275835"/>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61486D-0BEA-4E42-AE18-81F92FD6B9F5}"/>
              </a:ext>
            </a:extLst>
          </p:cNvPr>
          <p:cNvCxnSpPr>
            <a:cxnSpLocks/>
          </p:cNvCxnSpPr>
          <p:nvPr/>
        </p:nvCxnSpPr>
        <p:spPr>
          <a:xfrm>
            <a:off x="2173327" y="6189034"/>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AF97BB-617F-47E8-BA0C-3BE14F6F1146}"/>
              </a:ext>
            </a:extLst>
          </p:cNvPr>
          <p:cNvCxnSpPr>
            <a:cxnSpLocks/>
          </p:cNvCxnSpPr>
          <p:nvPr/>
        </p:nvCxnSpPr>
        <p:spPr>
          <a:xfrm flipH="1">
            <a:off x="8685432" y="2058563"/>
            <a:ext cx="1" cy="3217272"/>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DD8ED55-E29C-4A04-91BE-A1272F6379DA}"/>
              </a:ext>
            </a:extLst>
          </p:cNvPr>
          <p:cNvCxnSpPr>
            <a:cxnSpLocks/>
          </p:cNvCxnSpPr>
          <p:nvPr/>
        </p:nvCxnSpPr>
        <p:spPr>
          <a:xfrm>
            <a:off x="2173327" y="2053911"/>
            <a:ext cx="9784080" cy="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B9AB3AB1-F224-4FAE-9FB0-39FA490048FA}"/>
              </a:ext>
            </a:extLst>
          </p:cNvPr>
          <p:cNvSpPr/>
          <p:nvPr/>
        </p:nvSpPr>
        <p:spPr>
          <a:xfrm>
            <a:off x="8835852" y="2193663"/>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Business Case Creation</a:t>
            </a:r>
          </a:p>
        </p:txBody>
      </p:sp>
      <p:sp>
        <p:nvSpPr>
          <p:cNvPr id="111" name="Rectangle 110">
            <a:extLst>
              <a:ext uri="{FF2B5EF4-FFF2-40B4-BE49-F238E27FC236}">
                <a16:creationId xmlns:a16="http://schemas.microsoft.com/office/drawing/2014/main" id="{F0C7EBDE-AEFD-46C3-8AE0-BC9D16D35A2D}"/>
              </a:ext>
            </a:extLst>
          </p:cNvPr>
          <p:cNvSpPr/>
          <p:nvPr/>
        </p:nvSpPr>
        <p:spPr>
          <a:xfrm>
            <a:off x="8835852" y="2629825"/>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What-if analysis</a:t>
            </a:r>
          </a:p>
        </p:txBody>
      </p:sp>
      <p:sp>
        <p:nvSpPr>
          <p:cNvPr id="112" name="Rectangle 111">
            <a:extLst>
              <a:ext uri="{FF2B5EF4-FFF2-40B4-BE49-F238E27FC236}">
                <a16:creationId xmlns:a16="http://schemas.microsoft.com/office/drawing/2014/main" id="{8367FCE9-3783-4908-94D0-C30FA6C0D785}"/>
              </a:ext>
            </a:extLst>
          </p:cNvPr>
          <p:cNvSpPr/>
          <p:nvPr/>
        </p:nvSpPr>
        <p:spPr>
          <a:xfrm>
            <a:off x="8835852" y="3209144"/>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Addition of new Sources &amp; Targets</a:t>
            </a:r>
          </a:p>
        </p:txBody>
      </p:sp>
      <p:sp>
        <p:nvSpPr>
          <p:cNvPr id="117" name="Rectangle 116">
            <a:extLst>
              <a:ext uri="{FF2B5EF4-FFF2-40B4-BE49-F238E27FC236}">
                <a16:creationId xmlns:a16="http://schemas.microsoft.com/office/drawing/2014/main" id="{14122C11-7DA9-40DB-8F0C-795F74BE00F5}"/>
              </a:ext>
            </a:extLst>
          </p:cNvPr>
          <p:cNvSpPr/>
          <p:nvPr/>
        </p:nvSpPr>
        <p:spPr>
          <a:xfrm>
            <a:off x="7093967" y="4305335"/>
            <a:ext cx="146304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Reporting and Analytics</a:t>
            </a:r>
          </a:p>
        </p:txBody>
      </p:sp>
      <p:grpSp>
        <p:nvGrpSpPr>
          <p:cNvPr id="2" name="Group 1">
            <a:extLst>
              <a:ext uri="{FF2B5EF4-FFF2-40B4-BE49-F238E27FC236}">
                <a16:creationId xmlns:a16="http://schemas.microsoft.com/office/drawing/2014/main" id="{CB5F22BE-337D-45A7-94CE-5315694B4F6A}"/>
              </a:ext>
            </a:extLst>
          </p:cNvPr>
          <p:cNvGrpSpPr>
            <a:grpSpLocks noChangeAspect="1"/>
          </p:cNvGrpSpPr>
          <p:nvPr/>
        </p:nvGrpSpPr>
        <p:grpSpPr>
          <a:xfrm>
            <a:off x="5145374" y="5409012"/>
            <a:ext cx="6622603" cy="681419"/>
            <a:chOff x="3862930" y="5305557"/>
            <a:chExt cx="7921202" cy="815035"/>
          </a:xfrm>
        </p:grpSpPr>
        <p:pic>
          <p:nvPicPr>
            <p:cNvPr id="58" name="Picture 57">
              <a:extLst>
                <a:ext uri="{FF2B5EF4-FFF2-40B4-BE49-F238E27FC236}">
                  <a16:creationId xmlns:a16="http://schemas.microsoft.com/office/drawing/2014/main" id="{E036E595-D769-4089-8B65-6F06740D3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904" y="5362563"/>
              <a:ext cx="436704" cy="485543"/>
            </a:xfrm>
            <a:prstGeom prst="rect">
              <a:avLst/>
            </a:prstGeom>
          </p:spPr>
        </p:pic>
        <p:pic>
          <p:nvPicPr>
            <p:cNvPr id="59" name="Picture 58">
              <a:extLst>
                <a:ext uri="{FF2B5EF4-FFF2-40B4-BE49-F238E27FC236}">
                  <a16:creationId xmlns:a16="http://schemas.microsoft.com/office/drawing/2014/main" id="{539D58B1-DE9B-4C4E-92A7-DE5D68688F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2930" y="5769038"/>
              <a:ext cx="467646" cy="280588"/>
            </a:xfrm>
            <a:prstGeom prst="rect">
              <a:avLst/>
            </a:prstGeom>
          </p:spPr>
        </p:pic>
        <p:pic>
          <p:nvPicPr>
            <p:cNvPr id="60" name="Picture 59">
              <a:extLst>
                <a:ext uri="{FF2B5EF4-FFF2-40B4-BE49-F238E27FC236}">
                  <a16:creationId xmlns:a16="http://schemas.microsoft.com/office/drawing/2014/main" id="{8C079A31-F7E0-46AB-9706-8F984DD47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3494" y="5305557"/>
              <a:ext cx="450814" cy="450814"/>
            </a:xfrm>
            <a:prstGeom prst="rect">
              <a:avLst/>
            </a:prstGeom>
          </p:spPr>
        </p:pic>
        <p:pic>
          <p:nvPicPr>
            <p:cNvPr id="62" name="Picture 61">
              <a:extLst>
                <a:ext uri="{FF2B5EF4-FFF2-40B4-BE49-F238E27FC236}">
                  <a16:creationId xmlns:a16="http://schemas.microsoft.com/office/drawing/2014/main" id="{83D3B237-C477-402D-8FBA-28EEA019CB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7111" y="5389976"/>
              <a:ext cx="553235" cy="315468"/>
            </a:xfrm>
            <a:prstGeom prst="rect">
              <a:avLst/>
            </a:prstGeom>
          </p:spPr>
        </p:pic>
        <p:pic>
          <p:nvPicPr>
            <p:cNvPr id="63" name="Picture 62">
              <a:extLst>
                <a:ext uri="{FF2B5EF4-FFF2-40B4-BE49-F238E27FC236}">
                  <a16:creationId xmlns:a16="http://schemas.microsoft.com/office/drawing/2014/main" id="{3685DA7D-79BA-4048-B599-C538DEBB9E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2934" y="5590584"/>
              <a:ext cx="453380" cy="453380"/>
            </a:xfrm>
            <a:prstGeom prst="rect">
              <a:avLst/>
            </a:prstGeom>
          </p:spPr>
        </p:pic>
        <p:pic>
          <p:nvPicPr>
            <p:cNvPr id="64" name="Picture 2" descr="Cloudera Enterprise Software from HPE | HPE Store India">
              <a:extLst>
                <a:ext uri="{FF2B5EF4-FFF2-40B4-BE49-F238E27FC236}">
                  <a16:creationId xmlns:a16="http://schemas.microsoft.com/office/drawing/2014/main" id="{3FBF3556-36B1-43C6-B789-7A44FEBE4F3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322" t="42423" r="24405" b="42305"/>
            <a:stretch/>
          </p:blipFill>
          <p:spPr bwMode="auto">
            <a:xfrm>
              <a:off x="5032543" y="5987514"/>
              <a:ext cx="595682" cy="1330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Vertica - Wikipedia">
              <a:extLst>
                <a:ext uri="{FF2B5EF4-FFF2-40B4-BE49-F238E27FC236}">
                  <a16:creationId xmlns:a16="http://schemas.microsoft.com/office/drawing/2014/main" id="{DDE3B743-BA61-4266-9554-2E9484755C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083" t="38288" r="18298" b="38306"/>
            <a:stretch/>
          </p:blipFill>
          <p:spPr bwMode="auto">
            <a:xfrm>
              <a:off x="5240481" y="5761848"/>
              <a:ext cx="733468" cy="1990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Image result for microsoft">
              <a:extLst>
                <a:ext uri="{FF2B5EF4-FFF2-40B4-BE49-F238E27FC236}">
                  <a16:creationId xmlns:a16="http://schemas.microsoft.com/office/drawing/2014/main" id="{2675EE6F-8D49-427B-ABE8-2049AEB33BB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7220" r="11094" b="16232"/>
            <a:stretch/>
          </p:blipFill>
          <p:spPr bwMode="auto">
            <a:xfrm>
              <a:off x="8936726" y="5433220"/>
              <a:ext cx="863869" cy="2027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google cloud">
              <a:extLst>
                <a:ext uri="{FF2B5EF4-FFF2-40B4-BE49-F238E27FC236}">
                  <a16:creationId xmlns:a16="http://schemas.microsoft.com/office/drawing/2014/main" id="{102AF97F-666E-454C-81E4-97D28F402B3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87838" y="5798828"/>
              <a:ext cx="897514" cy="29321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Image result for amazon web services">
              <a:extLst>
                <a:ext uri="{FF2B5EF4-FFF2-40B4-BE49-F238E27FC236}">
                  <a16:creationId xmlns:a16="http://schemas.microsoft.com/office/drawing/2014/main" id="{0307D8B6-9463-42AF-B20D-28781538D97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24141" y="5688341"/>
              <a:ext cx="757468" cy="42524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PySpark debugging — 6 common issues | by Maria Karanasou | Towards ...">
              <a:extLst>
                <a:ext uri="{FF2B5EF4-FFF2-40B4-BE49-F238E27FC236}">
                  <a16:creationId xmlns:a16="http://schemas.microsoft.com/office/drawing/2014/main" id="{A594E77E-47ED-4754-AA95-B853A5231D8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31436" y="5586663"/>
              <a:ext cx="567787" cy="31050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tup Spark Development Environment – IntelliJ and Scala | | Kaizen">
              <a:extLst>
                <a:ext uri="{FF2B5EF4-FFF2-40B4-BE49-F238E27FC236}">
                  <a16:creationId xmlns:a16="http://schemas.microsoft.com/office/drawing/2014/main" id="{CB86F6FB-2162-4AB7-91C7-ADFBB99993B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2915" t="26182" r="26175" b="25527"/>
            <a:stretch/>
          </p:blipFill>
          <p:spPr bwMode="auto">
            <a:xfrm>
              <a:off x="11290332" y="5441486"/>
              <a:ext cx="493800" cy="46840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Image result for snowflake computing logo transparent">
              <a:extLst>
                <a:ext uri="{FF2B5EF4-FFF2-40B4-BE49-F238E27FC236}">
                  <a16:creationId xmlns:a16="http://schemas.microsoft.com/office/drawing/2014/main" id="{3ACC6EFD-6052-4213-8CD2-D5C75C71B86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035191" y="5396674"/>
              <a:ext cx="829436" cy="29106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nformatica – Bloor Research">
              <a:extLst>
                <a:ext uri="{FF2B5EF4-FFF2-40B4-BE49-F238E27FC236}">
                  <a16:creationId xmlns:a16="http://schemas.microsoft.com/office/drawing/2014/main" id="{92599ABC-4092-4A30-9952-1C3F626F89C5}"/>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5303" t="35097" r="13207" b="31355"/>
            <a:stretch/>
          </p:blipFill>
          <p:spPr bwMode="auto">
            <a:xfrm>
              <a:off x="6011202" y="5405945"/>
              <a:ext cx="1255210" cy="37598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Ab Initio Reviews 2020: Details, Pricing, &amp; Features | G2">
              <a:extLst>
                <a:ext uri="{FF2B5EF4-FFF2-40B4-BE49-F238E27FC236}">
                  <a16:creationId xmlns:a16="http://schemas.microsoft.com/office/drawing/2014/main" id="{22CBC2FD-E17B-47FB-B394-B9F3C43C291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6955" t="30785" r="27367" b="30873"/>
            <a:stretch/>
          </p:blipFill>
          <p:spPr bwMode="auto">
            <a:xfrm>
              <a:off x="6114543" y="5761956"/>
              <a:ext cx="766916" cy="33796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Business Intelligence">
              <a:extLst>
                <a:ext uri="{FF2B5EF4-FFF2-40B4-BE49-F238E27FC236}">
                  <a16:creationId xmlns:a16="http://schemas.microsoft.com/office/drawing/2014/main" id="{E0FAEE98-6072-49F9-BFA7-03EC9E556493}"/>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6389" b="37247"/>
            <a:stretch/>
          </p:blipFill>
          <p:spPr bwMode="auto">
            <a:xfrm>
              <a:off x="6988733" y="5809101"/>
              <a:ext cx="1134144" cy="26034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Qlik Vector Logo | Free Download - (.SVG + .PNG) format - SeekVectorLogo.Com">
              <a:extLst>
                <a:ext uri="{FF2B5EF4-FFF2-40B4-BE49-F238E27FC236}">
                  <a16:creationId xmlns:a16="http://schemas.microsoft.com/office/drawing/2014/main" id="{920A1007-9451-415E-A256-5B20CEE9657F}"/>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35257" b="35987"/>
            <a:stretch/>
          </p:blipFill>
          <p:spPr bwMode="auto">
            <a:xfrm>
              <a:off x="7349051" y="5473737"/>
              <a:ext cx="785415" cy="2258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Has the time finally come for PostgreSQL? | ZDNet">
              <a:extLst>
                <a:ext uri="{FF2B5EF4-FFF2-40B4-BE49-F238E27FC236}">
                  <a16:creationId xmlns:a16="http://schemas.microsoft.com/office/drawing/2014/main" id="{F4185DBE-222C-4202-A21D-F10DB8DC2A2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45561" y="5470317"/>
              <a:ext cx="422892" cy="31744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 picture containing icon&#10;&#10;Description automatically generated">
              <a:extLst>
                <a:ext uri="{FF2B5EF4-FFF2-40B4-BE49-F238E27FC236}">
                  <a16:creationId xmlns:a16="http://schemas.microsoft.com/office/drawing/2014/main" id="{DF98C88A-4191-4B13-829C-A674DE4AAB56}"/>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382419" y="5786137"/>
              <a:ext cx="332347" cy="332347"/>
            </a:xfrm>
            <a:prstGeom prst="rect">
              <a:avLst/>
            </a:prstGeom>
          </p:spPr>
        </p:pic>
      </p:grpSp>
      <p:sp>
        <p:nvSpPr>
          <p:cNvPr id="86" name="Rectangle 85">
            <a:extLst>
              <a:ext uri="{FF2B5EF4-FFF2-40B4-BE49-F238E27FC236}">
                <a16:creationId xmlns:a16="http://schemas.microsoft.com/office/drawing/2014/main" id="{A0E9CBAD-C2EA-43C1-8A99-70D851B429CC}"/>
              </a:ext>
            </a:extLst>
          </p:cNvPr>
          <p:cNvSpPr/>
          <p:nvPr/>
        </p:nvSpPr>
        <p:spPr>
          <a:xfrm>
            <a:off x="10352846" y="2193663"/>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User Certification</a:t>
            </a:r>
          </a:p>
        </p:txBody>
      </p:sp>
      <p:sp>
        <p:nvSpPr>
          <p:cNvPr id="87" name="Rectangle 86">
            <a:extLst>
              <a:ext uri="{FF2B5EF4-FFF2-40B4-BE49-F238E27FC236}">
                <a16:creationId xmlns:a16="http://schemas.microsoft.com/office/drawing/2014/main" id="{AF7FB296-2EB6-4E9E-BEDD-9EB16F072CA9}"/>
              </a:ext>
            </a:extLst>
          </p:cNvPr>
          <p:cNvSpPr/>
          <p:nvPr/>
        </p:nvSpPr>
        <p:spPr>
          <a:xfrm>
            <a:off x="7093967" y="3209144"/>
            <a:ext cx="1463040" cy="365760"/>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SQL Code </a:t>
            </a:r>
          </a:p>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Conversion</a:t>
            </a:r>
          </a:p>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98" name="Rectangle 97">
            <a:extLst>
              <a:ext uri="{FF2B5EF4-FFF2-40B4-BE49-F238E27FC236}">
                <a16:creationId xmlns:a16="http://schemas.microsoft.com/office/drawing/2014/main" id="{E7E0C48E-3AC6-4A49-836F-3FAA74E2969C}"/>
              </a:ext>
            </a:extLst>
          </p:cNvPr>
          <p:cNvSpPr/>
          <p:nvPr/>
        </p:nvSpPr>
        <p:spPr>
          <a:xfrm>
            <a:off x="5569544" y="3662761"/>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Report Migration</a:t>
            </a:r>
          </a:p>
        </p:txBody>
      </p:sp>
      <p:sp>
        <p:nvSpPr>
          <p:cNvPr id="99" name="Rectangle 98">
            <a:extLst>
              <a:ext uri="{FF2B5EF4-FFF2-40B4-BE49-F238E27FC236}">
                <a16:creationId xmlns:a16="http://schemas.microsoft.com/office/drawing/2014/main" id="{1D01EDFD-737F-4BC9-850F-E93554E933CB}"/>
              </a:ext>
            </a:extLst>
          </p:cNvPr>
          <p:cNvSpPr/>
          <p:nvPr/>
        </p:nvSpPr>
        <p:spPr>
          <a:xfrm>
            <a:off x="4045121" y="2186478"/>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DW/Data Lake Assessment</a:t>
            </a:r>
          </a:p>
        </p:txBody>
      </p:sp>
      <p:sp>
        <p:nvSpPr>
          <p:cNvPr id="122" name="Rectangle 121">
            <a:extLst>
              <a:ext uri="{FF2B5EF4-FFF2-40B4-BE49-F238E27FC236}">
                <a16:creationId xmlns:a16="http://schemas.microsoft.com/office/drawing/2014/main" id="{53776E0F-642D-4AC6-AE3C-74F0E7CF7AC7}"/>
              </a:ext>
            </a:extLst>
          </p:cNvPr>
          <p:cNvSpPr/>
          <p:nvPr/>
        </p:nvSpPr>
        <p:spPr>
          <a:xfrm>
            <a:off x="4045122" y="2629825"/>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Data Store Recommendation</a:t>
            </a:r>
          </a:p>
        </p:txBody>
      </p:sp>
      <p:sp>
        <p:nvSpPr>
          <p:cNvPr id="123" name="Rectangle 122">
            <a:extLst>
              <a:ext uri="{FF2B5EF4-FFF2-40B4-BE49-F238E27FC236}">
                <a16:creationId xmlns:a16="http://schemas.microsoft.com/office/drawing/2014/main" id="{46ABA9D2-A8B0-44EB-B910-4C18A66F8DC0}"/>
              </a:ext>
            </a:extLst>
          </p:cNvPr>
          <p:cNvSpPr/>
          <p:nvPr/>
        </p:nvSpPr>
        <p:spPr>
          <a:xfrm>
            <a:off x="5569544" y="2186478"/>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Code Assessment</a:t>
            </a:r>
          </a:p>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124" name="Rectangle 123">
            <a:extLst>
              <a:ext uri="{FF2B5EF4-FFF2-40B4-BE49-F238E27FC236}">
                <a16:creationId xmlns:a16="http://schemas.microsoft.com/office/drawing/2014/main" id="{822F51D5-3F64-4F14-BD32-0F841D4712FE}"/>
              </a:ext>
            </a:extLst>
          </p:cNvPr>
          <p:cNvSpPr/>
          <p:nvPr/>
        </p:nvSpPr>
        <p:spPr>
          <a:xfrm>
            <a:off x="7093967" y="2186478"/>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Report Assessment</a:t>
            </a:r>
          </a:p>
          <a:p>
            <a:pPr algn="ctr" defTabSz="609555" hangingPunct="0"/>
            <a:endParaRPr lang="en-US" sz="1100" dirty="0">
              <a:solidFill>
                <a:srgbClr val="000000"/>
              </a:solidFill>
              <a:latin typeface="Arial" panose="020B0604020202020204" pitchFamily="34" charset="0"/>
              <a:cs typeface="Arial" panose="020B0604020202020204" pitchFamily="34" charset="0"/>
              <a:sym typeface="Calibri"/>
            </a:endParaRPr>
          </a:p>
        </p:txBody>
      </p:sp>
      <p:sp>
        <p:nvSpPr>
          <p:cNvPr id="125" name="Rectangle 124">
            <a:extLst>
              <a:ext uri="{FF2B5EF4-FFF2-40B4-BE49-F238E27FC236}">
                <a16:creationId xmlns:a16="http://schemas.microsoft.com/office/drawing/2014/main" id="{C2B73F2D-0146-4FD9-8AC8-A03FF5524226}"/>
              </a:ext>
            </a:extLst>
          </p:cNvPr>
          <p:cNvSpPr/>
          <p:nvPr/>
        </p:nvSpPr>
        <p:spPr>
          <a:xfrm>
            <a:off x="5569544" y="2629825"/>
            <a:ext cx="1463040" cy="365760"/>
          </a:xfrm>
          <a:prstGeom prst="rect">
            <a:avLst/>
          </a:prstGeom>
          <a:noFill/>
          <a:ln w="9525" cap="flat">
            <a:solidFill>
              <a:srgbClr val="4C9BD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lvl="0" algn="ctr" defTabSz="609555" hangingPunct="0">
              <a:defRPr/>
            </a:pPr>
            <a:r>
              <a:rPr lang="en-US" sz="1100" dirty="0">
                <a:solidFill>
                  <a:srgbClr val="000000"/>
                </a:solidFill>
                <a:latin typeface="Arial" panose="020B0604020202020204" pitchFamily="34" charset="0"/>
                <a:cs typeface="Arial" panose="020B0604020202020204" pitchFamily="34" charset="0"/>
                <a:sym typeface="Calibri"/>
              </a:rPr>
              <a:t>Rationalization Engine</a:t>
            </a:r>
          </a:p>
        </p:txBody>
      </p:sp>
      <p:sp>
        <p:nvSpPr>
          <p:cNvPr id="69" name="Rectangle 68">
            <a:extLst>
              <a:ext uri="{FF2B5EF4-FFF2-40B4-BE49-F238E27FC236}">
                <a16:creationId xmlns:a16="http://schemas.microsoft.com/office/drawing/2014/main" id="{7F278709-0E11-4AA7-9556-B126D15807B1}"/>
              </a:ext>
            </a:extLst>
          </p:cNvPr>
          <p:cNvSpPr/>
          <p:nvPr/>
        </p:nvSpPr>
        <p:spPr>
          <a:xfrm>
            <a:off x="1979723" y="1212302"/>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55" hangingPunct="0"/>
            <a:r>
              <a:rPr lang="en-US" sz="1400" dirty="0">
                <a:solidFill>
                  <a:schemeClr val="tx1">
                    <a:lumMod val="95000"/>
                    <a:lumOff val="5000"/>
                  </a:schemeClr>
                </a:solidFill>
                <a:cs typeface="Arial" panose="020B0604020202020204" pitchFamily="34" charset="0"/>
                <a:sym typeface="Calibri"/>
              </a:rPr>
              <a:t>Migrate to Snowflake</a:t>
            </a:r>
            <a:endParaRPr lang="en-US" sz="1400" i="1" dirty="0">
              <a:solidFill>
                <a:schemeClr val="tx1">
                  <a:lumMod val="95000"/>
                  <a:lumOff val="5000"/>
                </a:schemeClr>
              </a:solidFill>
              <a:cs typeface="Arial" panose="020B0604020202020204" pitchFamily="34" charset="0"/>
              <a:sym typeface="Calibri"/>
            </a:endParaRPr>
          </a:p>
        </p:txBody>
      </p:sp>
      <p:sp>
        <p:nvSpPr>
          <p:cNvPr id="88" name="Rectangle 87">
            <a:extLst>
              <a:ext uri="{FF2B5EF4-FFF2-40B4-BE49-F238E27FC236}">
                <a16:creationId xmlns:a16="http://schemas.microsoft.com/office/drawing/2014/main" id="{BB3F6564-407D-45C9-AB53-960318E949E0}"/>
              </a:ext>
            </a:extLst>
          </p:cNvPr>
          <p:cNvSpPr/>
          <p:nvPr/>
        </p:nvSpPr>
        <p:spPr>
          <a:xfrm>
            <a:off x="3801465" y="1212302"/>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55" hangingPunct="0"/>
            <a:r>
              <a:rPr lang="en-US" sz="1400" dirty="0">
                <a:solidFill>
                  <a:schemeClr val="tx1">
                    <a:lumMod val="95000"/>
                    <a:lumOff val="5000"/>
                  </a:schemeClr>
                </a:solidFill>
                <a:cs typeface="Arial" panose="020B0604020202020204" pitchFamily="34" charset="0"/>
                <a:sym typeface="Calibri"/>
              </a:rPr>
              <a:t>Migrate to Big Query</a:t>
            </a:r>
            <a:endParaRPr lang="en-US" sz="1400" i="1" dirty="0">
              <a:solidFill>
                <a:schemeClr val="tx1">
                  <a:lumMod val="95000"/>
                  <a:lumOff val="5000"/>
                </a:schemeClr>
              </a:solidFill>
              <a:cs typeface="Arial" panose="020B0604020202020204" pitchFamily="34" charset="0"/>
              <a:sym typeface="Calibri"/>
            </a:endParaRPr>
          </a:p>
        </p:txBody>
      </p:sp>
      <p:sp>
        <p:nvSpPr>
          <p:cNvPr id="90" name="Rectangle 89">
            <a:extLst>
              <a:ext uri="{FF2B5EF4-FFF2-40B4-BE49-F238E27FC236}">
                <a16:creationId xmlns:a16="http://schemas.microsoft.com/office/drawing/2014/main" id="{8989535B-BDA9-4454-8FF0-D7A9249D9F57}"/>
              </a:ext>
            </a:extLst>
          </p:cNvPr>
          <p:cNvSpPr/>
          <p:nvPr/>
        </p:nvSpPr>
        <p:spPr>
          <a:xfrm>
            <a:off x="5624184" y="1222755"/>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55" hangingPunct="0"/>
            <a:r>
              <a:rPr lang="en-US" sz="1400" dirty="0">
                <a:solidFill>
                  <a:schemeClr val="tx1">
                    <a:lumMod val="95000"/>
                    <a:lumOff val="5000"/>
                  </a:schemeClr>
                </a:solidFill>
                <a:cs typeface="Arial" panose="020B0604020202020204" pitchFamily="34" charset="0"/>
                <a:sym typeface="Calibri"/>
              </a:rPr>
              <a:t>Hadoop to S3/ADLS</a:t>
            </a:r>
            <a:endParaRPr lang="en-US" sz="1400" i="1" dirty="0">
              <a:solidFill>
                <a:schemeClr val="tx1">
                  <a:lumMod val="95000"/>
                  <a:lumOff val="5000"/>
                </a:schemeClr>
              </a:solidFill>
              <a:cs typeface="Arial" panose="020B0604020202020204" pitchFamily="34" charset="0"/>
              <a:sym typeface="Calibri"/>
            </a:endParaRPr>
          </a:p>
        </p:txBody>
      </p:sp>
      <p:sp>
        <p:nvSpPr>
          <p:cNvPr id="94" name="Rectangle 93">
            <a:extLst>
              <a:ext uri="{FF2B5EF4-FFF2-40B4-BE49-F238E27FC236}">
                <a16:creationId xmlns:a16="http://schemas.microsoft.com/office/drawing/2014/main" id="{BC7A6222-6881-40BE-B991-D03051BB56DC}"/>
              </a:ext>
            </a:extLst>
          </p:cNvPr>
          <p:cNvSpPr/>
          <p:nvPr/>
        </p:nvSpPr>
        <p:spPr>
          <a:xfrm>
            <a:off x="7389314" y="1223762"/>
            <a:ext cx="1889577" cy="365760"/>
          </a:xfrm>
          <a:prstGeom prst="rect">
            <a:avLst/>
          </a:prstGeom>
          <a:noFill/>
          <a:ln w="9525"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55" hangingPunct="0"/>
            <a:r>
              <a:rPr lang="en-US" sz="1400" dirty="0">
                <a:solidFill>
                  <a:schemeClr val="tx1">
                    <a:lumMod val="95000"/>
                    <a:lumOff val="5000"/>
                  </a:schemeClr>
                </a:solidFill>
                <a:cs typeface="Arial" panose="020B0604020202020204" pitchFamily="34" charset="0"/>
                <a:sym typeface="Calibri"/>
              </a:rPr>
              <a:t>ETL tool to ADF</a:t>
            </a:r>
            <a:endParaRPr lang="en-US" sz="1400" i="1" dirty="0">
              <a:solidFill>
                <a:schemeClr val="tx1">
                  <a:lumMod val="95000"/>
                  <a:lumOff val="5000"/>
                </a:schemeClr>
              </a:solidFill>
              <a:cs typeface="Arial" panose="020B0604020202020204" pitchFamily="34" charset="0"/>
              <a:sym typeface="Calibri"/>
            </a:endParaRPr>
          </a:p>
        </p:txBody>
      </p:sp>
      <p:pic>
        <p:nvPicPr>
          <p:cNvPr id="96" name="Picture 8" descr="Johnson Controls">
            <a:extLst>
              <a:ext uri="{FF2B5EF4-FFF2-40B4-BE49-F238E27FC236}">
                <a16:creationId xmlns:a16="http://schemas.microsoft.com/office/drawing/2014/main" id="{BE9ED74A-25CC-4063-81A4-8BEB66856A9D}"/>
              </a:ext>
            </a:extLst>
          </p:cNvPr>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432613" y="2813151"/>
            <a:ext cx="1013803" cy="4505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2" descr="Brand Stories: The Evolution of the Starbucks Brand">
            <a:extLst>
              <a:ext uri="{FF2B5EF4-FFF2-40B4-BE49-F238E27FC236}">
                <a16:creationId xmlns:a16="http://schemas.microsoft.com/office/drawing/2014/main" id="{EF5B1EA6-3E4C-4D70-88F0-E128C5B11C80}"/>
              </a:ext>
            </a:extLst>
          </p:cNvPr>
          <p:cNvPicPr>
            <a:picLocks noChangeAspect="1" noChangeArrowheads="1"/>
          </p:cNvPicPr>
          <p:nvPr/>
        </p:nvPicPr>
        <p:blipFill rotWithShape="1">
          <a:blip r:embed="rId24" cstate="hqprint">
            <a:extLst>
              <a:ext uri="{28A0092B-C50C-407E-A947-70E740481C1C}">
                <a14:useLocalDpi xmlns:a14="http://schemas.microsoft.com/office/drawing/2010/main" val="0"/>
              </a:ext>
            </a:extLst>
          </a:blip>
          <a:srcRect l="21810" t="6476" r="22252" b="10881"/>
          <a:stretch/>
        </p:blipFill>
        <p:spPr bwMode="auto">
          <a:xfrm>
            <a:off x="695584" y="3802017"/>
            <a:ext cx="427174" cy="41046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6" descr="USG Boral Case Study – Amazon Web Services (AWS)">
            <a:extLst>
              <a:ext uri="{FF2B5EF4-FFF2-40B4-BE49-F238E27FC236}">
                <a16:creationId xmlns:a16="http://schemas.microsoft.com/office/drawing/2014/main" id="{07493077-CC57-4BC3-8420-7FC2318CDF50}"/>
              </a:ext>
            </a:extLst>
          </p:cNvPr>
          <p:cNvPicPr>
            <a:picLocks noChangeAspect="1" noChangeArrowheads="1"/>
          </p:cNvPicPr>
          <p:nvPr/>
        </p:nvPicPr>
        <p:blipFill>
          <a:blip r:embed="rId25" cstate="hqprint">
            <a:extLst>
              <a:ext uri="{28A0092B-C50C-407E-A947-70E740481C1C}">
                <a14:useLocalDpi xmlns:a14="http://schemas.microsoft.com/office/drawing/2010/main" val="0"/>
              </a:ext>
            </a:extLst>
          </a:blip>
          <a:srcRect/>
          <a:stretch>
            <a:fillRect/>
          </a:stretch>
        </p:blipFill>
        <p:spPr bwMode="auto">
          <a:xfrm>
            <a:off x="292420" y="4807878"/>
            <a:ext cx="1445121" cy="33719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8" descr="File:Kraft logo.svg - Wikimedia Commons">
            <a:extLst>
              <a:ext uri="{FF2B5EF4-FFF2-40B4-BE49-F238E27FC236}">
                <a16:creationId xmlns:a16="http://schemas.microsoft.com/office/drawing/2014/main" id="{BBAE518E-0D40-4DD1-B5A8-06402AD254D8}"/>
              </a:ext>
            </a:extLst>
          </p:cNvPr>
          <p:cNvPicPr>
            <a:picLocks noChangeAspect="1" noChangeArrowheads="1"/>
          </p:cNvPicPr>
          <p:nvPr/>
        </p:nvPicPr>
        <p:blipFill>
          <a:blip r:embed="rId26" cstate="hqprint">
            <a:extLst>
              <a:ext uri="{28A0092B-C50C-407E-A947-70E740481C1C}">
                <a14:useLocalDpi xmlns:a14="http://schemas.microsoft.com/office/drawing/2010/main" val="0"/>
              </a:ext>
            </a:extLst>
          </a:blip>
          <a:srcRect/>
          <a:stretch>
            <a:fillRect/>
          </a:stretch>
        </p:blipFill>
        <p:spPr bwMode="auto">
          <a:xfrm>
            <a:off x="584361" y="4393052"/>
            <a:ext cx="649620" cy="259848"/>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14">
            <a:extLst>
              <a:ext uri="{FF2B5EF4-FFF2-40B4-BE49-F238E27FC236}">
                <a16:creationId xmlns:a16="http://schemas.microsoft.com/office/drawing/2014/main" id="{88F4E90B-7DAA-4CFD-B103-913EDB8D0F16}"/>
              </a:ext>
            </a:extLst>
          </p:cNvPr>
          <p:cNvGrpSpPr/>
          <p:nvPr/>
        </p:nvGrpSpPr>
        <p:grpSpPr>
          <a:xfrm>
            <a:off x="561807" y="3430257"/>
            <a:ext cx="696468" cy="181527"/>
            <a:chOff x="3432019" y="2503645"/>
            <a:chExt cx="1094546" cy="274320"/>
          </a:xfrm>
          <a:blipFill>
            <a:blip r:embed="rId27"/>
            <a:stretch>
              <a:fillRect/>
            </a:stretch>
          </a:blipFill>
        </p:grpSpPr>
        <p:sp>
          <p:nvSpPr>
            <p:cNvPr id="116" name="Rectangle 115">
              <a:extLst>
                <a:ext uri="{FF2B5EF4-FFF2-40B4-BE49-F238E27FC236}">
                  <a16:creationId xmlns:a16="http://schemas.microsoft.com/office/drawing/2014/main" id="{B254627D-A91D-4EA5-90DC-53B5989C518E}"/>
                </a:ext>
              </a:extLst>
            </p:cNvPr>
            <p:cNvSpPr/>
            <p:nvPr/>
          </p:nvSpPr>
          <p:spPr>
            <a:xfrm>
              <a:off x="3432019"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1152DE03-93D7-4F7A-BD2D-E43D68D07C85}"/>
                </a:ext>
              </a:extLst>
            </p:cNvPr>
            <p:cNvSpPr/>
            <p:nvPr/>
          </p:nvSpPr>
          <p:spPr>
            <a:xfrm>
              <a:off x="3977925"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grpSp>
      <p:sp>
        <p:nvSpPr>
          <p:cNvPr id="119" name="Rectangle 118">
            <a:extLst>
              <a:ext uri="{FF2B5EF4-FFF2-40B4-BE49-F238E27FC236}">
                <a16:creationId xmlns:a16="http://schemas.microsoft.com/office/drawing/2014/main" id="{DDB7A113-6607-4D31-9D41-9F4D299C788D}"/>
              </a:ext>
            </a:extLst>
          </p:cNvPr>
          <p:cNvSpPr/>
          <p:nvPr/>
        </p:nvSpPr>
        <p:spPr>
          <a:xfrm>
            <a:off x="81389" y="5767561"/>
            <a:ext cx="1364466" cy="350953"/>
          </a:xfrm>
          <a:prstGeom prst="rect">
            <a:avLst/>
          </a:prstGeom>
          <a:noFill/>
          <a:ln w="9525" cap="flat">
            <a:solidFill>
              <a:srgbClr val="C000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55" hangingPunct="0"/>
            <a:r>
              <a:rPr lang="en-US" sz="1100" dirty="0">
                <a:solidFill>
                  <a:srgbClr val="000000"/>
                </a:solidFill>
                <a:latin typeface="Arial" panose="020B0604020202020204" pitchFamily="34" charset="0"/>
                <a:cs typeface="Arial" panose="020B0604020202020204" pitchFamily="34" charset="0"/>
                <a:sym typeface="Calibri"/>
              </a:rPr>
              <a:t>Based on Open Source</a:t>
            </a:r>
          </a:p>
        </p:txBody>
      </p:sp>
      <p:sp>
        <p:nvSpPr>
          <p:cNvPr id="120" name="TextBox 119">
            <a:extLst>
              <a:ext uri="{FF2B5EF4-FFF2-40B4-BE49-F238E27FC236}">
                <a16:creationId xmlns:a16="http://schemas.microsoft.com/office/drawing/2014/main" id="{03F4A372-49E3-4782-9CB0-8A5534FC4D42}"/>
              </a:ext>
            </a:extLst>
          </p:cNvPr>
          <p:cNvSpPr txBox="1"/>
          <p:nvPr/>
        </p:nvSpPr>
        <p:spPr>
          <a:xfrm>
            <a:off x="325135" y="6596390"/>
            <a:ext cx="5529575" cy="261610"/>
          </a:xfrm>
          <a:prstGeom prst="rect">
            <a:avLst/>
          </a:prstGeom>
          <a:noFill/>
        </p:spPr>
        <p:txBody>
          <a:bodyPr wrap="square" rtlCol="0">
            <a:spAutoFit/>
          </a:bodyPr>
          <a:lstStyle/>
          <a:p>
            <a:pPr>
              <a:defRPr/>
            </a:pPr>
            <a:r>
              <a:rPr lang="en-US" sz="1100" i="1" dirty="0"/>
              <a:t>* 3</a:t>
            </a:r>
            <a:r>
              <a:rPr lang="en-US" sz="1100" i="1" baseline="30000" dirty="0"/>
              <a:t>rd</a:t>
            </a:r>
            <a:r>
              <a:rPr lang="en-US" sz="1100" i="1" dirty="0"/>
              <a:t> Party tools</a:t>
            </a:r>
            <a:endParaRPr lang="en-US" sz="1100" i="1" dirty="0">
              <a:solidFill>
                <a:prstClr val="black"/>
              </a:solidFill>
            </a:endParaRPr>
          </a:p>
        </p:txBody>
      </p:sp>
      <p:sp>
        <p:nvSpPr>
          <p:cNvPr id="121" name="TextBox 120">
            <a:extLst>
              <a:ext uri="{FF2B5EF4-FFF2-40B4-BE49-F238E27FC236}">
                <a16:creationId xmlns:a16="http://schemas.microsoft.com/office/drawing/2014/main" id="{15B88EBF-387D-4536-BB1B-3B524E199AEB}"/>
              </a:ext>
            </a:extLst>
          </p:cNvPr>
          <p:cNvSpPr txBox="1"/>
          <p:nvPr/>
        </p:nvSpPr>
        <p:spPr>
          <a:xfrm>
            <a:off x="3945526" y="5541533"/>
            <a:ext cx="1341374"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Technologies supported: </a:t>
            </a:r>
            <a:r>
              <a:rPr lang="en-US" sz="1200" b="1" dirty="0">
                <a:latin typeface="Arial" panose="020B0604020202020204" pitchFamily="34" charset="0"/>
                <a:cs typeface="Arial" panose="020B0604020202020204" pitchFamily="34" charset="0"/>
              </a:rPr>
              <a:t>19</a:t>
            </a:r>
          </a:p>
        </p:txBody>
      </p:sp>
    </p:spTree>
    <p:extLst>
      <p:ext uri="{BB962C8B-B14F-4D97-AF65-F5344CB8AC3E}">
        <p14:creationId xmlns:p14="http://schemas.microsoft.com/office/powerpoint/2010/main" val="1404343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6E9DCB86-429B-4B95-8F21-F4F01C8304A5}"/>
              </a:ext>
            </a:extLst>
          </p:cNvPr>
          <p:cNvSpPr/>
          <p:nvPr/>
        </p:nvSpPr>
        <p:spPr>
          <a:xfrm>
            <a:off x="307602" y="3798065"/>
            <a:ext cx="11578041" cy="2778463"/>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C42F414C-77CE-4FE7-B131-B35E31361D36}"/>
              </a:ext>
            </a:extLst>
          </p:cNvPr>
          <p:cNvSpPr txBox="1"/>
          <p:nvPr/>
        </p:nvSpPr>
        <p:spPr>
          <a:xfrm>
            <a:off x="126608" y="30442"/>
            <a:ext cx="11343991" cy="523220"/>
          </a:xfrm>
          <a:prstGeom prst="rect">
            <a:avLst/>
          </a:prstGeom>
          <a:noFill/>
        </p:spPr>
        <p:txBody>
          <a:bodyPr wrap="square" rtlCol="0">
            <a:spAutoFit/>
          </a:bodyPr>
          <a:lstStyle/>
          <a:p>
            <a:pPr>
              <a:defRPr/>
            </a:pPr>
            <a:r>
              <a:rPr lang="en-US" sz="2800" dirty="0">
                <a:solidFill>
                  <a:srgbClr val="000000"/>
                </a:solidFill>
                <a:latin typeface="Arial" panose="020B0604020202020204" pitchFamily="34" charset="0"/>
                <a:ea typeface="+mj-ea"/>
                <a:cs typeface="Arial" panose="020B0604020202020204" pitchFamily="34" charset="0"/>
              </a:rPr>
              <a:t>Data Landscape Modernization</a:t>
            </a:r>
          </a:p>
        </p:txBody>
      </p:sp>
      <p:sp>
        <p:nvSpPr>
          <p:cNvPr id="10" name="Rectangle: Rounded Corners 9">
            <a:extLst>
              <a:ext uri="{FF2B5EF4-FFF2-40B4-BE49-F238E27FC236}">
                <a16:creationId xmlns:a16="http://schemas.microsoft.com/office/drawing/2014/main" id="{DD657E9E-710E-4B90-92F6-ED75ADD5A23F}"/>
              </a:ext>
            </a:extLst>
          </p:cNvPr>
          <p:cNvSpPr/>
          <p:nvPr/>
        </p:nvSpPr>
        <p:spPr>
          <a:xfrm>
            <a:off x="300936" y="948073"/>
            <a:ext cx="11584708" cy="2548589"/>
          </a:xfrm>
          <a:prstGeom prst="roundRect">
            <a:avLst>
              <a:gd name="adj" fmla="val 1015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D02E61-B011-47E0-A5A4-A8DBFDD35DA3}"/>
              </a:ext>
            </a:extLst>
          </p:cNvPr>
          <p:cNvSpPr/>
          <p:nvPr/>
        </p:nvSpPr>
        <p:spPr>
          <a:xfrm>
            <a:off x="555500" y="827902"/>
            <a:ext cx="4089051" cy="257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007CC3"/>
                </a:solidFill>
                <a:latin typeface="Arial" panose="020B0604020202020204" pitchFamily="34" charset="0"/>
                <a:cs typeface="Arial" panose="020B0604020202020204" pitchFamily="34" charset="0"/>
              </a:rPr>
              <a:t>END-STATE – 30%- 40% AUTOMATION</a:t>
            </a:r>
          </a:p>
        </p:txBody>
      </p:sp>
      <p:sp>
        <p:nvSpPr>
          <p:cNvPr id="78" name="Rectangle 77">
            <a:extLst>
              <a:ext uri="{FF2B5EF4-FFF2-40B4-BE49-F238E27FC236}">
                <a16:creationId xmlns:a16="http://schemas.microsoft.com/office/drawing/2014/main" id="{23061A20-7022-4CF3-8C50-2424E0A88009}"/>
              </a:ext>
            </a:extLst>
          </p:cNvPr>
          <p:cNvSpPr/>
          <p:nvPr/>
        </p:nvSpPr>
        <p:spPr>
          <a:xfrm>
            <a:off x="545189" y="3724312"/>
            <a:ext cx="5109090" cy="23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1439D"/>
                </a:solidFill>
                <a:latin typeface="Arial" panose="020B0604020202020204" pitchFamily="34" charset="0"/>
                <a:cs typeface="Arial" panose="020B0604020202020204" pitchFamily="34" charset="0"/>
              </a:rPr>
              <a:t>KEY UPCOMING PRODUCTIVITY BOOSTERS </a:t>
            </a:r>
          </a:p>
        </p:txBody>
      </p:sp>
      <p:sp>
        <p:nvSpPr>
          <p:cNvPr id="38" name="Rectangle 37">
            <a:extLst>
              <a:ext uri="{FF2B5EF4-FFF2-40B4-BE49-F238E27FC236}">
                <a16:creationId xmlns:a16="http://schemas.microsoft.com/office/drawing/2014/main" id="{9C81DA77-62AF-4E48-8041-1A05792A67AD}"/>
              </a:ext>
            </a:extLst>
          </p:cNvPr>
          <p:cNvSpPr/>
          <p:nvPr/>
        </p:nvSpPr>
        <p:spPr>
          <a:xfrm>
            <a:off x="1658963" y="1245392"/>
            <a:ext cx="2447195" cy="307777"/>
          </a:xfrm>
          <a:prstGeom prst="rect">
            <a:avLst/>
          </a:prstGeom>
        </p:spPr>
        <p:txBody>
          <a:bodyPr wrap="square">
            <a:spAutoFit/>
          </a:bodyPr>
          <a:lstStyle/>
          <a:p>
            <a:pPr lvl="0">
              <a:defRPr/>
            </a:pPr>
            <a:r>
              <a:rPr lang="en-US" sz="1400" b="1" dirty="0"/>
              <a:t>CLOUD ADOPTION STRATEGY</a:t>
            </a:r>
          </a:p>
        </p:txBody>
      </p:sp>
      <p:sp>
        <p:nvSpPr>
          <p:cNvPr id="39" name="Rectangle 38">
            <a:extLst>
              <a:ext uri="{FF2B5EF4-FFF2-40B4-BE49-F238E27FC236}">
                <a16:creationId xmlns:a16="http://schemas.microsoft.com/office/drawing/2014/main" id="{5540DC70-B5FA-44B6-AAE6-898303CF01A7}"/>
              </a:ext>
            </a:extLst>
          </p:cNvPr>
          <p:cNvSpPr/>
          <p:nvPr/>
        </p:nvSpPr>
        <p:spPr>
          <a:xfrm>
            <a:off x="4709380" y="1267358"/>
            <a:ext cx="2461277" cy="523220"/>
          </a:xfrm>
          <a:prstGeom prst="rect">
            <a:avLst/>
          </a:prstGeom>
        </p:spPr>
        <p:txBody>
          <a:bodyPr wrap="square">
            <a:spAutoFit/>
          </a:bodyPr>
          <a:lstStyle/>
          <a:p>
            <a:r>
              <a:rPr lang="en-US" sz="1400" b="1" dirty="0"/>
              <a:t>MIGRATION/MODERNIZATION</a:t>
            </a:r>
          </a:p>
          <a:p>
            <a:endParaRPr lang="en-US" sz="1400" b="1" dirty="0"/>
          </a:p>
        </p:txBody>
      </p:sp>
      <p:sp>
        <p:nvSpPr>
          <p:cNvPr id="40" name="Rectangle 39">
            <a:extLst>
              <a:ext uri="{FF2B5EF4-FFF2-40B4-BE49-F238E27FC236}">
                <a16:creationId xmlns:a16="http://schemas.microsoft.com/office/drawing/2014/main" id="{DB418A2B-BFDF-4C92-AF8D-869D1B763A87}"/>
              </a:ext>
            </a:extLst>
          </p:cNvPr>
          <p:cNvSpPr/>
          <p:nvPr/>
        </p:nvSpPr>
        <p:spPr>
          <a:xfrm>
            <a:off x="7965366" y="1285464"/>
            <a:ext cx="2299476" cy="307777"/>
          </a:xfrm>
          <a:prstGeom prst="rect">
            <a:avLst/>
          </a:prstGeom>
        </p:spPr>
        <p:txBody>
          <a:bodyPr wrap="square">
            <a:spAutoFit/>
          </a:bodyPr>
          <a:lstStyle/>
          <a:p>
            <a:r>
              <a:rPr lang="en-US" sz="1400" b="1" dirty="0"/>
              <a:t>CLOUD DATA ESTATE MGMT</a:t>
            </a:r>
          </a:p>
        </p:txBody>
      </p:sp>
      <p:sp>
        <p:nvSpPr>
          <p:cNvPr id="41" name="Arrow: Chevron 40">
            <a:extLst>
              <a:ext uri="{FF2B5EF4-FFF2-40B4-BE49-F238E27FC236}">
                <a16:creationId xmlns:a16="http://schemas.microsoft.com/office/drawing/2014/main" id="{6DC06FDB-48CE-48D2-B520-E1006971F4C5}"/>
              </a:ext>
            </a:extLst>
          </p:cNvPr>
          <p:cNvSpPr/>
          <p:nvPr/>
        </p:nvSpPr>
        <p:spPr>
          <a:xfrm>
            <a:off x="4227507" y="1349307"/>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46" name="Arrow: Chevron 45">
            <a:extLst>
              <a:ext uri="{FF2B5EF4-FFF2-40B4-BE49-F238E27FC236}">
                <a16:creationId xmlns:a16="http://schemas.microsoft.com/office/drawing/2014/main" id="{8574C5ED-580D-4EC6-9383-FB9106009FE2}"/>
              </a:ext>
            </a:extLst>
          </p:cNvPr>
          <p:cNvSpPr/>
          <p:nvPr/>
        </p:nvSpPr>
        <p:spPr>
          <a:xfrm>
            <a:off x="7509094" y="1359070"/>
            <a:ext cx="68269" cy="133614"/>
          </a:xfrm>
          <a:prstGeom prst="chevron">
            <a:avLst>
              <a:gd name="adj" fmla="val 8456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576E9"/>
              </a:solidFill>
            </a:endParaRPr>
          </a:p>
        </p:txBody>
      </p:sp>
      <p:sp>
        <p:nvSpPr>
          <p:cNvPr id="51" name="TextBox 50">
            <a:extLst>
              <a:ext uri="{FF2B5EF4-FFF2-40B4-BE49-F238E27FC236}">
                <a16:creationId xmlns:a16="http://schemas.microsoft.com/office/drawing/2014/main" id="{11F41B01-B211-4AA6-8F40-998F33285E6C}"/>
              </a:ext>
            </a:extLst>
          </p:cNvPr>
          <p:cNvSpPr txBox="1"/>
          <p:nvPr/>
        </p:nvSpPr>
        <p:spPr>
          <a:xfrm>
            <a:off x="564100" y="4822959"/>
            <a:ext cx="2037030" cy="338554"/>
          </a:xfrm>
          <a:prstGeom prst="rect">
            <a:avLst/>
          </a:prstGeom>
          <a:noFill/>
        </p:spPr>
        <p:txBody>
          <a:bodyPr wrap="square" rtlCol="0">
            <a:spAutoFit/>
          </a:bodyPr>
          <a:lstStyle/>
          <a:p>
            <a:r>
              <a:rPr lang="en-US" sz="1600" b="1" dirty="0"/>
              <a:t>Why?</a:t>
            </a:r>
            <a:endParaRPr lang="en-US" sz="2000" b="1" dirty="0"/>
          </a:p>
        </p:txBody>
      </p:sp>
      <p:sp>
        <p:nvSpPr>
          <p:cNvPr id="56" name="TextBox 55">
            <a:extLst>
              <a:ext uri="{FF2B5EF4-FFF2-40B4-BE49-F238E27FC236}">
                <a16:creationId xmlns:a16="http://schemas.microsoft.com/office/drawing/2014/main" id="{1A22410A-0E33-4177-B749-06DEEB05B3E0}"/>
              </a:ext>
            </a:extLst>
          </p:cNvPr>
          <p:cNvSpPr txBox="1"/>
          <p:nvPr/>
        </p:nvSpPr>
        <p:spPr>
          <a:xfrm>
            <a:off x="564099" y="5098354"/>
            <a:ext cx="3262178" cy="769441"/>
          </a:xfrm>
          <a:prstGeom prst="rect">
            <a:avLst/>
          </a:prstGeom>
          <a:noFill/>
        </p:spPr>
        <p:txBody>
          <a:bodyPr wrap="square" rtlCol="0">
            <a:spAutoFit/>
          </a:bodyPr>
          <a:lstStyle/>
          <a:p>
            <a:r>
              <a:rPr lang="en-US" sz="1100" dirty="0">
                <a:solidFill>
                  <a:schemeClr val="tx1">
                    <a:lumMod val="85000"/>
                    <a:lumOff val="15000"/>
                  </a:schemeClr>
                </a:solidFill>
              </a:rPr>
              <a:t>There are a number of opportunities around migration from legacy data warehouses to Snowflake on Azure/AWS. Addition of additional capabilities will increase automation levels and help win deals</a:t>
            </a:r>
          </a:p>
        </p:txBody>
      </p:sp>
      <p:sp>
        <p:nvSpPr>
          <p:cNvPr id="60" name="Rectangle 59">
            <a:extLst>
              <a:ext uri="{FF2B5EF4-FFF2-40B4-BE49-F238E27FC236}">
                <a16:creationId xmlns:a16="http://schemas.microsoft.com/office/drawing/2014/main" id="{33CF432C-3429-4510-A93C-CE9C9E613A1C}"/>
              </a:ext>
            </a:extLst>
          </p:cNvPr>
          <p:cNvSpPr/>
          <p:nvPr/>
        </p:nvSpPr>
        <p:spPr>
          <a:xfrm>
            <a:off x="545189" y="4094445"/>
            <a:ext cx="2746976" cy="338554"/>
          </a:xfrm>
          <a:prstGeom prst="rect">
            <a:avLst/>
          </a:prstGeom>
          <a:noFill/>
        </p:spPr>
        <p:txBody>
          <a:bodyPr wrap="square">
            <a:spAutoFit/>
          </a:bodyPr>
          <a:lstStyle/>
          <a:p>
            <a:r>
              <a:rPr lang="en-US" sz="1600" b="1" dirty="0"/>
              <a:t>Additional Sources &amp; Targets</a:t>
            </a:r>
            <a:endParaRPr lang="en-US" sz="1200" b="1" dirty="0"/>
          </a:p>
        </p:txBody>
      </p:sp>
      <p:sp>
        <p:nvSpPr>
          <p:cNvPr id="61" name="TextBox 60">
            <a:extLst>
              <a:ext uri="{FF2B5EF4-FFF2-40B4-BE49-F238E27FC236}">
                <a16:creationId xmlns:a16="http://schemas.microsoft.com/office/drawing/2014/main" id="{999FDD60-F72A-494A-821B-6769141A3D08}"/>
              </a:ext>
            </a:extLst>
          </p:cNvPr>
          <p:cNvSpPr txBox="1"/>
          <p:nvPr/>
        </p:nvSpPr>
        <p:spPr>
          <a:xfrm>
            <a:off x="564099" y="4401718"/>
            <a:ext cx="3262178" cy="430887"/>
          </a:xfrm>
          <a:prstGeom prst="rect">
            <a:avLst/>
          </a:prstGeom>
          <a:noFill/>
        </p:spPr>
        <p:txBody>
          <a:bodyPr wrap="square" rtlCol="0">
            <a:spAutoFit/>
          </a:bodyPr>
          <a:lstStyle/>
          <a:p>
            <a:r>
              <a:rPr lang="en-US" sz="1100" dirty="0"/>
              <a:t>Addition of new sources and targets for data migration</a:t>
            </a:r>
          </a:p>
        </p:txBody>
      </p:sp>
      <p:sp>
        <p:nvSpPr>
          <p:cNvPr id="62" name="Rectangle 61">
            <a:extLst>
              <a:ext uri="{FF2B5EF4-FFF2-40B4-BE49-F238E27FC236}">
                <a16:creationId xmlns:a16="http://schemas.microsoft.com/office/drawing/2014/main" id="{A27BAEEB-E79A-4504-A0D9-2825D7846084}"/>
              </a:ext>
            </a:extLst>
          </p:cNvPr>
          <p:cNvSpPr/>
          <p:nvPr/>
        </p:nvSpPr>
        <p:spPr>
          <a:xfrm>
            <a:off x="4392996" y="4096133"/>
            <a:ext cx="2882443" cy="338554"/>
          </a:xfrm>
          <a:prstGeom prst="rect">
            <a:avLst/>
          </a:prstGeom>
          <a:noFill/>
        </p:spPr>
        <p:txBody>
          <a:bodyPr wrap="square">
            <a:spAutoFit/>
          </a:bodyPr>
          <a:lstStyle/>
          <a:p>
            <a:r>
              <a:rPr lang="en-US" sz="1600" b="1" dirty="0"/>
              <a:t>SQL and ETL Migration</a:t>
            </a:r>
          </a:p>
        </p:txBody>
      </p:sp>
      <p:sp>
        <p:nvSpPr>
          <p:cNvPr id="63" name="TextBox 62">
            <a:extLst>
              <a:ext uri="{FF2B5EF4-FFF2-40B4-BE49-F238E27FC236}">
                <a16:creationId xmlns:a16="http://schemas.microsoft.com/office/drawing/2014/main" id="{D706F60A-530A-4303-A192-B9DB89CB7F71}"/>
              </a:ext>
            </a:extLst>
          </p:cNvPr>
          <p:cNvSpPr txBox="1"/>
          <p:nvPr/>
        </p:nvSpPr>
        <p:spPr>
          <a:xfrm>
            <a:off x="564100" y="5825150"/>
            <a:ext cx="2037030" cy="338554"/>
          </a:xfrm>
          <a:prstGeom prst="rect">
            <a:avLst/>
          </a:prstGeom>
          <a:noFill/>
        </p:spPr>
        <p:txBody>
          <a:bodyPr wrap="square" rtlCol="0">
            <a:spAutoFit/>
          </a:bodyPr>
          <a:lstStyle/>
          <a:p>
            <a:r>
              <a:rPr lang="en-US" sz="1600" b="1" dirty="0"/>
              <a:t>Benefits</a:t>
            </a:r>
            <a:endParaRPr lang="en-US" sz="2000" b="1" dirty="0"/>
          </a:p>
        </p:txBody>
      </p:sp>
      <p:sp>
        <p:nvSpPr>
          <p:cNvPr id="64" name="TextBox 63">
            <a:extLst>
              <a:ext uri="{FF2B5EF4-FFF2-40B4-BE49-F238E27FC236}">
                <a16:creationId xmlns:a16="http://schemas.microsoft.com/office/drawing/2014/main" id="{3CF5AF37-6FA2-4B06-8A1F-EAC6C285EC95}"/>
              </a:ext>
            </a:extLst>
          </p:cNvPr>
          <p:cNvSpPr txBox="1"/>
          <p:nvPr/>
        </p:nvSpPr>
        <p:spPr>
          <a:xfrm>
            <a:off x="564100" y="6103826"/>
            <a:ext cx="3262178" cy="430887"/>
          </a:xfrm>
          <a:prstGeom prst="rect">
            <a:avLst/>
          </a:prstGeom>
          <a:noFill/>
        </p:spPr>
        <p:txBody>
          <a:bodyPr wrap="square" rtlCol="0">
            <a:spAutoFit/>
          </a:bodyPr>
          <a:lstStyle>
            <a:defPPr>
              <a:defRPr lang="en-US"/>
            </a:defPPr>
            <a:lvl1pPr>
              <a:defRPr sz="1200"/>
            </a:lvl1pPr>
          </a:lstStyle>
          <a:p>
            <a:r>
              <a:rPr lang="en-US" sz="1100" dirty="0"/>
              <a:t>Schema and data migration with up to 70% automation</a:t>
            </a:r>
          </a:p>
        </p:txBody>
      </p:sp>
      <p:sp>
        <p:nvSpPr>
          <p:cNvPr id="65" name="TextBox 64">
            <a:extLst>
              <a:ext uri="{FF2B5EF4-FFF2-40B4-BE49-F238E27FC236}">
                <a16:creationId xmlns:a16="http://schemas.microsoft.com/office/drawing/2014/main" id="{4175EE23-1DA6-427D-9476-73964948A486}"/>
              </a:ext>
            </a:extLst>
          </p:cNvPr>
          <p:cNvSpPr txBox="1"/>
          <p:nvPr/>
        </p:nvSpPr>
        <p:spPr>
          <a:xfrm>
            <a:off x="4404930" y="4402395"/>
            <a:ext cx="3561544" cy="430887"/>
          </a:xfrm>
          <a:prstGeom prst="rect">
            <a:avLst/>
          </a:prstGeom>
          <a:noFill/>
        </p:spPr>
        <p:txBody>
          <a:bodyPr wrap="square" rtlCol="0">
            <a:spAutoFit/>
          </a:bodyPr>
          <a:lstStyle>
            <a:defPPr>
              <a:defRPr lang="en-US"/>
            </a:defPPr>
            <a:lvl1pPr>
              <a:defRPr sz="1000"/>
            </a:lvl1pPr>
          </a:lstStyle>
          <a:p>
            <a:r>
              <a:rPr lang="en-US" sz="1100" dirty="0"/>
              <a:t>Automation of code migration from Legacy SQL scripts and ETL tools to Spark   </a:t>
            </a:r>
          </a:p>
        </p:txBody>
      </p:sp>
      <p:sp>
        <p:nvSpPr>
          <p:cNvPr id="66" name="TextBox 65">
            <a:extLst>
              <a:ext uri="{FF2B5EF4-FFF2-40B4-BE49-F238E27FC236}">
                <a16:creationId xmlns:a16="http://schemas.microsoft.com/office/drawing/2014/main" id="{135972CB-3259-4AB0-9345-3C79220075CA}"/>
              </a:ext>
            </a:extLst>
          </p:cNvPr>
          <p:cNvSpPr txBox="1"/>
          <p:nvPr/>
        </p:nvSpPr>
        <p:spPr>
          <a:xfrm>
            <a:off x="4431342" y="4822959"/>
            <a:ext cx="2037030" cy="338554"/>
          </a:xfrm>
          <a:prstGeom prst="rect">
            <a:avLst/>
          </a:prstGeom>
          <a:noFill/>
        </p:spPr>
        <p:txBody>
          <a:bodyPr wrap="square" rtlCol="0">
            <a:spAutoFit/>
          </a:bodyPr>
          <a:lstStyle/>
          <a:p>
            <a:r>
              <a:rPr lang="en-US" sz="1600" b="1" dirty="0"/>
              <a:t>Why?</a:t>
            </a:r>
            <a:endParaRPr lang="en-US" sz="2000" b="1" dirty="0"/>
          </a:p>
        </p:txBody>
      </p:sp>
      <p:sp>
        <p:nvSpPr>
          <p:cNvPr id="67" name="TextBox 66">
            <a:extLst>
              <a:ext uri="{FF2B5EF4-FFF2-40B4-BE49-F238E27FC236}">
                <a16:creationId xmlns:a16="http://schemas.microsoft.com/office/drawing/2014/main" id="{83EA3B2E-16A3-4B90-BF1B-29A70E9C21EF}"/>
              </a:ext>
            </a:extLst>
          </p:cNvPr>
          <p:cNvSpPr txBox="1"/>
          <p:nvPr/>
        </p:nvSpPr>
        <p:spPr>
          <a:xfrm>
            <a:off x="4431342" y="5825150"/>
            <a:ext cx="2037030" cy="338554"/>
          </a:xfrm>
          <a:prstGeom prst="rect">
            <a:avLst/>
          </a:prstGeom>
          <a:noFill/>
        </p:spPr>
        <p:txBody>
          <a:bodyPr wrap="square" rtlCol="0">
            <a:spAutoFit/>
          </a:bodyPr>
          <a:lstStyle/>
          <a:p>
            <a:r>
              <a:rPr lang="en-US" sz="1600" b="1" dirty="0"/>
              <a:t>Benefits</a:t>
            </a:r>
            <a:endParaRPr lang="en-US" sz="2000" b="1" dirty="0"/>
          </a:p>
        </p:txBody>
      </p:sp>
      <p:sp>
        <p:nvSpPr>
          <p:cNvPr id="68" name="TextBox 67">
            <a:extLst>
              <a:ext uri="{FF2B5EF4-FFF2-40B4-BE49-F238E27FC236}">
                <a16:creationId xmlns:a16="http://schemas.microsoft.com/office/drawing/2014/main" id="{DB2204D5-D71A-4F7E-9A18-45C0ECE51957}"/>
              </a:ext>
            </a:extLst>
          </p:cNvPr>
          <p:cNvSpPr txBox="1"/>
          <p:nvPr/>
        </p:nvSpPr>
        <p:spPr>
          <a:xfrm>
            <a:off x="4416338" y="5098354"/>
            <a:ext cx="3555381" cy="600164"/>
          </a:xfrm>
          <a:prstGeom prst="rect">
            <a:avLst/>
          </a:prstGeom>
          <a:noFill/>
        </p:spPr>
        <p:txBody>
          <a:bodyPr wrap="square" rtlCol="0">
            <a:spAutoFit/>
          </a:bodyPr>
          <a:lstStyle/>
          <a:p>
            <a:r>
              <a:rPr lang="en-US" sz="1100" dirty="0"/>
              <a:t>Most modernization programs involve code migration as well and the manual effort spent on code migration greatly increases program cost and timelines. </a:t>
            </a:r>
          </a:p>
        </p:txBody>
      </p:sp>
      <p:sp>
        <p:nvSpPr>
          <p:cNvPr id="69" name="TextBox 68">
            <a:extLst>
              <a:ext uri="{FF2B5EF4-FFF2-40B4-BE49-F238E27FC236}">
                <a16:creationId xmlns:a16="http://schemas.microsoft.com/office/drawing/2014/main" id="{9BDEEF2E-79CB-404D-B0C8-487280DCB685}"/>
              </a:ext>
            </a:extLst>
          </p:cNvPr>
          <p:cNvSpPr txBox="1"/>
          <p:nvPr/>
        </p:nvSpPr>
        <p:spPr>
          <a:xfrm>
            <a:off x="4437072" y="6103826"/>
            <a:ext cx="3861512" cy="430887"/>
          </a:xfrm>
          <a:prstGeom prst="rect">
            <a:avLst/>
          </a:prstGeom>
          <a:noFill/>
        </p:spPr>
        <p:txBody>
          <a:bodyPr wrap="square" rtlCol="0">
            <a:spAutoFit/>
          </a:bodyPr>
          <a:lstStyle/>
          <a:p>
            <a:r>
              <a:rPr lang="en-US" sz="1100" dirty="0"/>
              <a:t>Achieve 30-40% automation in migration of code with close to 70% for simple straight through processing jobs</a:t>
            </a:r>
          </a:p>
        </p:txBody>
      </p:sp>
      <p:sp>
        <p:nvSpPr>
          <p:cNvPr id="70" name="Rectangle 69">
            <a:extLst>
              <a:ext uri="{FF2B5EF4-FFF2-40B4-BE49-F238E27FC236}">
                <a16:creationId xmlns:a16="http://schemas.microsoft.com/office/drawing/2014/main" id="{E83FE694-096A-469E-B73D-8F533E009993}"/>
              </a:ext>
            </a:extLst>
          </p:cNvPr>
          <p:cNvSpPr/>
          <p:nvPr/>
        </p:nvSpPr>
        <p:spPr>
          <a:xfrm>
            <a:off x="8488652" y="4096133"/>
            <a:ext cx="2882443" cy="338554"/>
          </a:xfrm>
          <a:prstGeom prst="rect">
            <a:avLst/>
          </a:prstGeom>
          <a:noFill/>
        </p:spPr>
        <p:txBody>
          <a:bodyPr wrap="square">
            <a:spAutoFit/>
          </a:bodyPr>
          <a:lstStyle/>
          <a:p>
            <a:r>
              <a:rPr lang="en-US" sz="1600" b="1" dirty="0"/>
              <a:t>Cloud native ETL</a:t>
            </a:r>
          </a:p>
        </p:txBody>
      </p:sp>
      <p:sp>
        <p:nvSpPr>
          <p:cNvPr id="71" name="TextBox 70">
            <a:extLst>
              <a:ext uri="{FF2B5EF4-FFF2-40B4-BE49-F238E27FC236}">
                <a16:creationId xmlns:a16="http://schemas.microsoft.com/office/drawing/2014/main" id="{33BEAE7E-E6A2-496F-8372-1073CE73BA5A}"/>
              </a:ext>
            </a:extLst>
          </p:cNvPr>
          <p:cNvSpPr txBox="1"/>
          <p:nvPr/>
        </p:nvSpPr>
        <p:spPr>
          <a:xfrm>
            <a:off x="8500585" y="4402395"/>
            <a:ext cx="2882443" cy="430887"/>
          </a:xfrm>
          <a:prstGeom prst="rect">
            <a:avLst/>
          </a:prstGeom>
          <a:noFill/>
        </p:spPr>
        <p:txBody>
          <a:bodyPr wrap="square" rtlCol="0">
            <a:spAutoFit/>
          </a:bodyPr>
          <a:lstStyle>
            <a:defPPr>
              <a:defRPr lang="en-US"/>
            </a:defPPr>
            <a:lvl1pPr>
              <a:defRPr sz="1000"/>
            </a:lvl1pPr>
          </a:lstStyle>
          <a:p>
            <a:r>
              <a:rPr lang="en-US" sz="1100" dirty="0"/>
              <a:t>Enhance Infosys Data Integration framework (IIG) to support Cloud Native services</a:t>
            </a:r>
          </a:p>
        </p:txBody>
      </p:sp>
      <p:sp>
        <p:nvSpPr>
          <p:cNvPr id="74" name="TextBox 73">
            <a:extLst>
              <a:ext uri="{FF2B5EF4-FFF2-40B4-BE49-F238E27FC236}">
                <a16:creationId xmlns:a16="http://schemas.microsoft.com/office/drawing/2014/main" id="{0A3002EC-41B6-4B02-B396-DA6BCF5B4DE0}"/>
              </a:ext>
            </a:extLst>
          </p:cNvPr>
          <p:cNvSpPr txBox="1"/>
          <p:nvPr/>
        </p:nvSpPr>
        <p:spPr>
          <a:xfrm>
            <a:off x="8526998" y="4822959"/>
            <a:ext cx="2037030" cy="338554"/>
          </a:xfrm>
          <a:prstGeom prst="rect">
            <a:avLst/>
          </a:prstGeom>
          <a:noFill/>
        </p:spPr>
        <p:txBody>
          <a:bodyPr wrap="square" rtlCol="0">
            <a:spAutoFit/>
          </a:bodyPr>
          <a:lstStyle/>
          <a:p>
            <a:r>
              <a:rPr lang="en-US" sz="1600" b="1" dirty="0"/>
              <a:t>Why?</a:t>
            </a:r>
            <a:endParaRPr lang="en-US" sz="2000" b="1" dirty="0"/>
          </a:p>
        </p:txBody>
      </p:sp>
      <p:sp>
        <p:nvSpPr>
          <p:cNvPr id="75" name="TextBox 74">
            <a:extLst>
              <a:ext uri="{FF2B5EF4-FFF2-40B4-BE49-F238E27FC236}">
                <a16:creationId xmlns:a16="http://schemas.microsoft.com/office/drawing/2014/main" id="{EF710B39-022F-44A4-8543-CF71A28DA451}"/>
              </a:ext>
            </a:extLst>
          </p:cNvPr>
          <p:cNvSpPr txBox="1"/>
          <p:nvPr/>
        </p:nvSpPr>
        <p:spPr>
          <a:xfrm>
            <a:off x="8526998" y="5825150"/>
            <a:ext cx="2037030" cy="338554"/>
          </a:xfrm>
          <a:prstGeom prst="rect">
            <a:avLst/>
          </a:prstGeom>
          <a:noFill/>
        </p:spPr>
        <p:txBody>
          <a:bodyPr wrap="square" rtlCol="0">
            <a:spAutoFit/>
          </a:bodyPr>
          <a:lstStyle/>
          <a:p>
            <a:r>
              <a:rPr lang="en-US" sz="1600" b="1" dirty="0"/>
              <a:t>Benefits</a:t>
            </a:r>
            <a:endParaRPr lang="en-US" sz="2000" b="1" dirty="0"/>
          </a:p>
        </p:txBody>
      </p:sp>
      <p:sp>
        <p:nvSpPr>
          <p:cNvPr id="76" name="TextBox 75">
            <a:extLst>
              <a:ext uri="{FF2B5EF4-FFF2-40B4-BE49-F238E27FC236}">
                <a16:creationId xmlns:a16="http://schemas.microsoft.com/office/drawing/2014/main" id="{3B1438BB-F96D-4DC0-9818-5ABC7D4C40B7}"/>
              </a:ext>
            </a:extLst>
          </p:cNvPr>
          <p:cNvSpPr txBox="1"/>
          <p:nvPr/>
        </p:nvSpPr>
        <p:spPr>
          <a:xfrm>
            <a:off x="8532727" y="5098354"/>
            <a:ext cx="3266995" cy="769441"/>
          </a:xfrm>
          <a:prstGeom prst="rect">
            <a:avLst/>
          </a:prstGeom>
          <a:noFill/>
        </p:spPr>
        <p:txBody>
          <a:bodyPr wrap="square" rtlCol="0">
            <a:spAutoFit/>
          </a:bodyPr>
          <a:lstStyle/>
          <a:p>
            <a:r>
              <a:rPr lang="en-US" sz="1100" dirty="0"/>
              <a:t>Most customers moving to cloud are looking for leveraging Cloud native services. Providing acceleration in creating pipelines using cloud native services will be a key value proposition</a:t>
            </a:r>
          </a:p>
        </p:txBody>
      </p:sp>
      <p:sp>
        <p:nvSpPr>
          <p:cNvPr id="81" name="TextBox 80">
            <a:extLst>
              <a:ext uri="{FF2B5EF4-FFF2-40B4-BE49-F238E27FC236}">
                <a16:creationId xmlns:a16="http://schemas.microsoft.com/office/drawing/2014/main" id="{84DE5586-2189-4221-A763-F5B8563D2991}"/>
              </a:ext>
            </a:extLst>
          </p:cNvPr>
          <p:cNvSpPr txBox="1"/>
          <p:nvPr/>
        </p:nvSpPr>
        <p:spPr>
          <a:xfrm>
            <a:off x="8532728" y="6103826"/>
            <a:ext cx="3266994" cy="261610"/>
          </a:xfrm>
          <a:prstGeom prst="rect">
            <a:avLst/>
          </a:prstGeom>
          <a:noFill/>
        </p:spPr>
        <p:txBody>
          <a:bodyPr wrap="square" rtlCol="0">
            <a:spAutoFit/>
          </a:bodyPr>
          <a:lstStyle/>
          <a:p>
            <a:r>
              <a:rPr lang="en-US" sz="1100" dirty="0"/>
              <a:t>Up to 50% automation in cloud data integration</a:t>
            </a:r>
          </a:p>
        </p:txBody>
      </p:sp>
      <p:sp>
        <p:nvSpPr>
          <p:cNvPr id="2" name="Slide Number Placeholder 1">
            <a:extLst>
              <a:ext uri="{FF2B5EF4-FFF2-40B4-BE49-F238E27FC236}">
                <a16:creationId xmlns:a16="http://schemas.microsoft.com/office/drawing/2014/main" id="{2AF5EF1C-7526-46B2-B657-D60A15D17A29}"/>
              </a:ext>
            </a:extLst>
          </p:cNvPr>
          <p:cNvSpPr>
            <a:spLocks noGrp="1"/>
          </p:cNvSpPr>
          <p:nvPr>
            <p:ph type="sldNum" sz="quarter" idx="12"/>
          </p:nvPr>
        </p:nvSpPr>
        <p:spPr/>
        <p:txBody>
          <a:bodyPr/>
          <a:lstStyle/>
          <a:p>
            <a:fld id="{910603E9-62B6-4E5D-B9E4-D3B69751664A}" type="slidenum">
              <a:rPr lang="en-US" smtClean="0"/>
              <a:pPr/>
              <a:t>33</a:t>
            </a:fld>
            <a:endParaRPr lang="en-US" dirty="0"/>
          </a:p>
        </p:txBody>
      </p:sp>
      <p:sp>
        <p:nvSpPr>
          <p:cNvPr id="36" name="TextBox 35">
            <a:extLst>
              <a:ext uri="{FF2B5EF4-FFF2-40B4-BE49-F238E27FC236}">
                <a16:creationId xmlns:a16="http://schemas.microsoft.com/office/drawing/2014/main" id="{8276B0E6-6E2B-4B1C-8CCB-50E2459F3AA5}"/>
              </a:ext>
            </a:extLst>
          </p:cNvPr>
          <p:cNvSpPr txBox="1"/>
          <p:nvPr/>
        </p:nvSpPr>
        <p:spPr>
          <a:xfrm>
            <a:off x="1886834" y="1678234"/>
            <a:ext cx="2394387" cy="12208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DW/Data Lake Assessment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Code Assessment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BI Landscape Assessment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Data Store Recommendation  </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Rationalization Recommendation</a:t>
            </a:r>
          </a:p>
        </p:txBody>
      </p:sp>
      <p:sp>
        <p:nvSpPr>
          <p:cNvPr id="37" name="TextBox 36">
            <a:extLst>
              <a:ext uri="{FF2B5EF4-FFF2-40B4-BE49-F238E27FC236}">
                <a16:creationId xmlns:a16="http://schemas.microsoft.com/office/drawing/2014/main" id="{4F52A3FC-D65E-4C0E-B3F4-B24DA7BFF14C}"/>
              </a:ext>
            </a:extLst>
          </p:cNvPr>
          <p:cNvSpPr txBox="1"/>
          <p:nvPr/>
        </p:nvSpPr>
        <p:spPr>
          <a:xfrm>
            <a:off x="5061283" y="1678234"/>
            <a:ext cx="2087855" cy="14568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sym typeface="Calibri"/>
              </a:rPr>
              <a:t>Data &amp; Schema Migration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ETL Code Conversion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SQL Code Conversion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Arial" panose="020B0604020202020204" pitchFamily="34" charset="0"/>
                <a:sym typeface="Calibri"/>
              </a:rPr>
              <a:t>Semantic Layer Migration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Arial" panose="020B0604020202020204" pitchFamily="34" charset="0"/>
                <a:sym typeface="Calibri"/>
              </a:rPr>
              <a:t>Report Migration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sym typeface="Calibri"/>
              </a:rPr>
              <a:t>Migration Validation</a:t>
            </a:r>
            <a:endPar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E612BCA1-5592-40F9-837E-84D7458E640A}"/>
              </a:ext>
            </a:extLst>
          </p:cNvPr>
          <p:cNvSpPr txBox="1"/>
          <p:nvPr/>
        </p:nvSpPr>
        <p:spPr>
          <a:xfrm>
            <a:off x="8162798" y="1678234"/>
            <a:ext cx="2258789" cy="7489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sym typeface="Calibri"/>
              </a:rPr>
              <a:t>Data Diagnostics </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Monitoring</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Preventive Maintenance</a:t>
            </a:r>
          </a:p>
        </p:txBody>
      </p:sp>
      <p:sp>
        <p:nvSpPr>
          <p:cNvPr id="45" name="Rectangle 44">
            <a:extLst>
              <a:ext uri="{FF2B5EF4-FFF2-40B4-BE49-F238E27FC236}">
                <a16:creationId xmlns:a16="http://schemas.microsoft.com/office/drawing/2014/main" id="{F2661614-309B-4A68-B3DF-F87DC20A85BC}"/>
              </a:ext>
            </a:extLst>
          </p:cNvPr>
          <p:cNvSpPr/>
          <p:nvPr/>
        </p:nvSpPr>
        <p:spPr>
          <a:xfrm>
            <a:off x="342907" y="3139649"/>
            <a:ext cx="2882268" cy="400110"/>
          </a:xfrm>
          <a:prstGeom prst="rect">
            <a:avLst/>
          </a:prstGeom>
        </p:spPr>
        <p:txBody>
          <a:bodyPr wrap="square">
            <a:spAutoFit/>
          </a:bodyPr>
          <a:lstStyle/>
          <a:p>
            <a:r>
              <a:rPr lang="en-US" sz="1000" i="1" dirty="0">
                <a:solidFill>
                  <a:schemeClr val="accent1">
                    <a:lumMod val="75000"/>
                  </a:schemeClr>
                </a:solidFill>
              </a:rPr>
              <a:t>* </a:t>
            </a:r>
            <a:r>
              <a:rPr lang="en-US" sz="1000" dirty="0">
                <a:solidFill>
                  <a:schemeClr val="accent1">
                    <a:lumMod val="75000"/>
                  </a:schemeClr>
                </a:solidFill>
              </a:rPr>
              <a:t>Highly automated</a:t>
            </a:r>
          </a:p>
          <a:p>
            <a:r>
              <a:rPr lang="en-US" sz="1000" i="1" dirty="0"/>
              <a:t>* </a:t>
            </a:r>
            <a:r>
              <a:rPr lang="en-US" sz="1000" dirty="0">
                <a:solidFill>
                  <a:schemeClr val="accent2">
                    <a:lumMod val="75000"/>
                  </a:schemeClr>
                </a:solidFill>
              </a:rPr>
              <a:t>Partially automated</a:t>
            </a:r>
          </a:p>
        </p:txBody>
      </p:sp>
    </p:spTree>
    <p:extLst>
      <p:ext uri="{BB962C8B-B14F-4D97-AF65-F5344CB8AC3E}">
        <p14:creationId xmlns:p14="http://schemas.microsoft.com/office/powerpoint/2010/main" val="613925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3C855A-74DA-43B1-A46B-737BE89BB6D8}"/>
              </a:ext>
            </a:extLst>
          </p:cNvPr>
          <p:cNvSpPr>
            <a:spLocks noGrp="1"/>
          </p:cNvSpPr>
          <p:nvPr>
            <p:ph type="body" idx="4294967295"/>
          </p:nvPr>
        </p:nvSpPr>
        <p:spPr>
          <a:xfrm>
            <a:off x="48689" y="112242"/>
            <a:ext cx="11631613" cy="422296"/>
          </a:xfrm>
        </p:spPr>
        <p:txBody>
          <a:bodyPr>
            <a:normAutofit fontScale="92500" lnSpcReduction="10000"/>
          </a:bodyPr>
          <a:lstStyle/>
          <a:p>
            <a:pPr marL="0" indent="0">
              <a:buNone/>
            </a:pPr>
            <a:r>
              <a:rPr lang="en-US" dirty="0">
                <a:solidFill>
                  <a:srgbClr val="000000"/>
                </a:solidFill>
                <a:latin typeface="Arial" panose="020B0604020202020204" pitchFamily="34" charset="0"/>
                <a:ea typeface="+mj-ea"/>
                <a:cs typeface="Arial" panose="020B0604020202020204" pitchFamily="34" charset="0"/>
              </a:rPr>
              <a:t>Feature Rollout Plan – Data Landscape Modernization</a:t>
            </a:r>
          </a:p>
        </p:txBody>
      </p:sp>
      <p:sp>
        <p:nvSpPr>
          <p:cNvPr id="16" name="Rectangle 15"/>
          <p:cNvSpPr/>
          <p:nvPr/>
        </p:nvSpPr>
        <p:spPr>
          <a:xfrm rot="16200000">
            <a:off x="-111526" y="1892604"/>
            <a:ext cx="1342547" cy="580317"/>
          </a:xfrm>
          <a:prstGeom prst="rect">
            <a:avLst/>
          </a:prstGeom>
          <a:solidFill>
            <a:srgbClr val="007C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200" dirty="0">
                <a:solidFill>
                  <a:prstClr val="white"/>
                </a:solidFill>
                <a:cs typeface="Arial" panose="020B0604020202020204" pitchFamily="34" charset="0"/>
                <a:sym typeface="Calibri"/>
              </a:rPr>
              <a:t>Data Landscape Modernization</a:t>
            </a:r>
          </a:p>
        </p:txBody>
      </p:sp>
      <p:sp>
        <p:nvSpPr>
          <p:cNvPr id="24" name="Rectangle 23"/>
          <p:cNvSpPr/>
          <p:nvPr/>
        </p:nvSpPr>
        <p:spPr>
          <a:xfrm>
            <a:off x="1025129" y="1244702"/>
            <a:ext cx="3577019" cy="28930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6 weeks</a:t>
            </a:r>
          </a:p>
        </p:txBody>
      </p:sp>
      <p:sp>
        <p:nvSpPr>
          <p:cNvPr id="32" name="TextBox 31"/>
          <p:cNvSpPr txBox="1"/>
          <p:nvPr/>
        </p:nvSpPr>
        <p:spPr>
          <a:xfrm>
            <a:off x="1028103" y="1667941"/>
            <a:ext cx="3493190" cy="1046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200" dirty="0">
                <a:solidFill>
                  <a:srgbClr val="000000"/>
                </a:solidFill>
                <a:cs typeface="Arial" panose="020B0604020202020204" pitchFamily="34" charset="0"/>
                <a:sym typeface="Calibri"/>
              </a:rPr>
              <a:t>Migration Patterns - Oracle to Snowflake</a:t>
            </a:r>
          </a:p>
          <a:p>
            <a:pPr marL="228594" indent="-228594" hangingPunct="0">
              <a:buClr>
                <a:schemeClr val="tx1">
                  <a:lumMod val="65000"/>
                  <a:lumOff val="35000"/>
                </a:schemeClr>
              </a:buClr>
              <a:buFont typeface="Arial" panose="020B0604020202020204" pitchFamily="34" charset="0"/>
              <a:buChar char="•"/>
            </a:pPr>
            <a:r>
              <a:rPr lang="en-US" sz="1200" dirty="0">
                <a:solidFill>
                  <a:srgbClr val="000000"/>
                </a:solidFill>
                <a:cs typeface="Arial" panose="020B0604020202020204" pitchFamily="34" charset="0"/>
                <a:sym typeface="Calibri"/>
              </a:rPr>
              <a:t>Assessment - </a:t>
            </a:r>
            <a:r>
              <a:rPr lang="en-US" sz="1200" dirty="0" err="1">
                <a:solidFill>
                  <a:srgbClr val="000000"/>
                </a:solidFill>
                <a:cs typeface="Arial" panose="020B0604020202020204" pitchFamily="34" charset="0"/>
                <a:sym typeface="Calibri"/>
              </a:rPr>
              <a:t>Netezza</a:t>
            </a:r>
            <a:r>
              <a:rPr lang="en-US" sz="1200" dirty="0">
                <a:solidFill>
                  <a:srgbClr val="000000"/>
                </a:solidFill>
                <a:cs typeface="Arial" panose="020B0604020202020204" pitchFamily="34" charset="0"/>
                <a:sym typeface="Calibri"/>
              </a:rPr>
              <a:t>, Teradata, </a:t>
            </a:r>
            <a:r>
              <a:rPr lang="en-US" sz="1200" dirty="0" err="1">
                <a:solidFill>
                  <a:srgbClr val="000000"/>
                </a:solidFill>
                <a:cs typeface="Arial" panose="020B0604020202020204" pitchFamily="34" charset="0"/>
                <a:sym typeface="Calibri"/>
              </a:rPr>
              <a:t>Exadata</a:t>
            </a:r>
            <a:r>
              <a:rPr lang="en-US" sz="1200" dirty="0">
                <a:solidFill>
                  <a:srgbClr val="000000"/>
                </a:solidFill>
                <a:cs typeface="Arial" panose="020B0604020202020204" pitchFamily="34" charset="0"/>
                <a:sym typeface="Calibri"/>
              </a:rPr>
              <a:t>, </a:t>
            </a:r>
            <a:r>
              <a:rPr lang="en-US" sz="1200" dirty="0" err="1">
                <a:solidFill>
                  <a:srgbClr val="000000"/>
                </a:solidFill>
                <a:cs typeface="Arial" panose="020B0604020202020204" pitchFamily="34" charset="0"/>
                <a:sym typeface="Calibri"/>
              </a:rPr>
              <a:t>Informatica</a:t>
            </a:r>
            <a:endParaRPr lang="en-US" sz="1200" dirty="0">
              <a:solidFill>
                <a:srgbClr val="000000"/>
              </a:solidFill>
              <a:cs typeface="Arial" panose="020B0604020202020204" pitchFamily="34" charset="0"/>
              <a:sym typeface="Calibri"/>
            </a:endParaRPr>
          </a:p>
          <a:p>
            <a:pPr marL="228594" indent="-228594" hangingPunct="0">
              <a:buClr>
                <a:schemeClr val="tx1">
                  <a:lumMod val="65000"/>
                  <a:lumOff val="35000"/>
                </a:schemeClr>
              </a:buClr>
              <a:buFont typeface="Arial" panose="020B0604020202020204" pitchFamily="34" charset="0"/>
              <a:buChar char="•"/>
            </a:pPr>
            <a:r>
              <a:rPr lang="en-US" sz="1200" dirty="0">
                <a:cs typeface="Arial" panose="020B0604020202020204" pitchFamily="34" charset="0"/>
              </a:rPr>
              <a:t>AWS native processing using Glue, Lambda and Step Functions</a:t>
            </a:r>
            <a:endParaRPr lang="en-US" sz="1200" dirty="0">
              <a:solidFill>
                <a:srgbClr val="FF0000"/>
              </a:solidFill>
              <a:cs typeface="Arial" panose="020B0604020202020204" pitchFamily="34" charset="0"/>
            </a:endParaRPr>
          </a:p>
        </p:txBody>
      </p:sp>
      <p:sp>
        <p:nvSpPr>
          <p:cNvPr id="25" name="Rectangle 24"/>
          <p:cNvSpPr/>
          <p:nvPr/>
        </p:nvSpPr>
        <p:spPr>
          <a:xfrm>
            <a:off x="4673341" y="1257078"/>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12 weeks	</a:t>
            </a:r>
          </a:p>
        </p:txBody>
      </p:sp>
      <p:sp>
        <p:nvSpPr>
          <p:cNvPr id="9" name="Rectangle 8"/>
          <p:cNvSpPr/>
          <p:nvPr/>
        </p:nvSpPr>
        <p:spPr>
          <a:xfrm>
            <a:off x="8286348" y="1257078"/>
            <a:ext cx="3577019" cy="276997"/>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hangingPunct="0"/>
            <a:r>
              <a:rPr lang="en-US" sz="1867" dirty="0">
                <a:solidFill>
                  <a:prstClr val="white"/>
                </a:solidFill>
                <a:cs typeface="Arial" panose="020B0604020202020204" pitchFamily="34" charset="0"/>
                <a:sym typeface="Calibri"/>
              </a:rPr>
              <a:t>18 weeks</a:t>
            </a:r>
          </a:p>
        </p:txBody>
      </p:sp>
      <p:cxnSp>
        <p:nvCxnSpPr>
          <p:cNvPr id="8" name="Straight Connector 7">
            <a:extLst>
              <a:ext uri="{FF2B5EF4-FFF2-40B4-BE49-F238E27FC236}">
                <a16:creationId xmlns:a16="http://schemas.microsoft.com/office/drawing/2014/main" id="{10686223-F182-4F59-A688-ED695D0DD2B2}"/>
              </a:ext>
            </a:extLst>
          </p:cNvPr>
          <p:cNvCxnSpPr/>
          <p:nvPr/>
        </p:nvCxnSpPr>
        <p:spPr>
          <a:xfrm>
            <a:off x="266895" y="2842900"/>
            <a:ext cx="1159647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73341" y="1656182"/>
            <a:ext cx="3493190" cy="1046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en-US" sz="1200" dirty="0">
                <a:solidFill>
                  <a:srgbClr val="000000"/>
                </a:solidFill>
                <a:cs typeface="Arial" panose="020B0604020202020204" pitchFamily="34" charset="0"/>
                <a:sym typeface="Calibri"/>
              </a:rPr>
              <a:t>Migration Patterns - Teradata to Snowflake/Redshift</a:t>
            </a:r>
          </a:p>
          <a:p>
            <a:pPr marL="228594" indent="-228594" hangingPunct="0">
              <a:buClr>
                <a:schemeClr val="tx1">
                  <a:lumMod val="65000"/>
                  <a:lumOff val="35000"/>
                </a:schemeClr>
              </a:buClr>
              <a:buFont typeface="Arial" panose="020B0604020202020204" pitchFamily="34" charset="0"/>
              <a:buChar char="•"/>
            </a:pPr>
            <a:r>
              <a:rPr lang="en-US" sz="1200" dirty="0">
                <a:solidFill>
                  <a:srgbClr val="000000"/>
                </a:solidFill>
                <a:cs typeface="Arial" panose="020B0604020202020204" pitchFamily="34" charset="0"/>
                <a:sym typeface="Calibri"/>
              </a:rPr>
              <a:t>Tool based landscape assessment</a:t>
            </a:r>
          </a:p>
          <a:p>
            <a:pPr marL="228594" indent="-228594" hangingPunct="0">
              <a:buClr>
                <a:schemeClr val="tx1">
                  <a:lumMod val="65000"/>
                  <a:lumOff val="35000"/>
                </a:schemeClr>
              </a:buClr>
              <a:buFont typeface="Arial" panose="020B0604020202020204" pitchFamily="34" charset="0"/>
              <a:buChar char="•"/>
            </a:pPr>
            <a:r>
              <a:rPr lang="en-US" sz="1200" dirty="0">
                <a:cs typeface="Arial" panose="020B0604020202020204" pitchFamily="34" charset="0"/>
              </a:rPr>
              <a:t>Snowflake and </a:t>
            </a:r>
            <a:r>
              <a:rPr lang="en-US" sz="1200" dirty="0" err="1">
                <a:cs typeface="Arial" panose="020B0604020202020204" pitchFamily="34" charset="0"/>
              </a:rPr>
              <a:t>BigQuery</a:t>
            </a:r>
            <a:r>
              <a:rPr lang="en-US" sz="1200" dirty="0">
                <a:cs typeface="Arial" panose="020B0604020202020204" pitchFamily="34" charset="0"/>
              </a:rPr>
              <a:t> Native transformations using DBT</a:t>
            </a:r>
            <a:endParaRPr lang="en-US" sz="1200" dirty="0">
              <a:solidFill>
                <a:srgbClr val="000000"/>
              </a:solidFill>
              <a:cs typeface="Arial" panose="020B0604020202020204" pitchFamily="34" charset="0"/>
              <a:sym typeface="Calibri"/>
            </a:endParaRPr>
          </a:p>
        </p:txBody>
      </p:sp>
      <p:sp>
        <p:nvSpPr>
          <p:cNvPr id="34" name="TextBox 33"/>
          <p:cNvSpPr txBox="1"/>
          <p:nvPr/>
        </p:nvSpPr>
        <p:spPr>
          <a:xfrm>
            <a:off x="8286348" y="1633573"/>
            <a:ext cx="3493190"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228594" indent="-228594" hangingPunct="0">
              <a:buClr>
                <a:schemeClr val="tx1">
                  <a:lumMod val="65000"/>
                  <a:lumOff val="35000"/>
                </a:schemeClr>
              </a:buClr>
              <a:buFont typeface="Arial" panose="020B0604020202020204" pitchFamily="34" charset="0"/>
              <a:buChar char="•"/>
            </a:pPr>
            <a:r>
              <a:rPr lang="fi-FI" sz="1200" dirty="0">
                <a:solidFill>
                  <a:srgbClr val="000000"/>
                </a:solidFill>
                <a:cs typeface="Arial" panose="020B0604020202020204" pitchFamily="34" charset="0"/>
                <a:sym typeface="Calibri"/>
              </a:rPr>
              <a:t>Migration Patterns - Teradata to Synapse on Azure</a:t>
            </a:r>
          </a:p>
          <a:p>
            <a:pPr marL="228594" indent="-228594" hangingPunct="0">
              <a:buClr>
                <a:schemeClr val="tx1">
                  <a:lumMod val="65000"/>
                  <a:lumOff val="35000"/>
                </a:schemeClr>
              </a:buClr>
              <a:buFont typeface="Arial" panose="020B0604020202020204" pitchFamily="34" charset="0"/>
              <a:buChar char="•"/>
            </a:pPr>
            <a:r>
              <a:rPr lang="fi-FI" sz="1200" dirty="0">
                <a:solidFill>
                  <a:srgbClr val="000000"/>
                </a:solidFill>
                <a:cs typeface="Arial" panose="020B0604020202020204" pitchFamily="34" charset="0"/>
                <a:sym typeface="Calibri"/>
              </a:rPr>
              <a:t>Code Remediation – Informatica, Datastage</a:t>
            </a:r>
          </a:p>
          <a:p>
            <a:pPr marL="228594" indent="-228594" hangingPunct="0">
              <a:buClr>
                <a:schemeClr val="tx1">
                  <a:lumMod val="65000"/>
                  <a:lumOff val="35000"/>
                </a:schemeClr>
              </a:buClr>
              <a:buFont typeface="Arial" panose="020B0604020202020204" pitchFamily="34" charset="0"/>
              <a:buChar char="•"/>
            </a:pPr>
            <a:r>
              <a:rPr lang="fi-FI" sz="1200" dirty="0">
                <a:solidFill>
                  <a:srgbClr val="000000"/>
                </a:solidFill>
                <a:cs typeface="Arial" panose="020B0604020202020204" pitchFamily="34" charset="0"/>
                <a:sym typeface="Calibri"/>
              </a:rPr>
              <a:t>Code Migration – Informatica to PySpark, Ora to SF</a:t>
            </a:r>
          </a:p>
          <a:p>
            <a:pPr marL="228594" indent="-228594" hangingPunct="0">
              <a:buClr>
                <a:schemeClr val="tx1">
                  <a:lumMod val="65000"/>
                  <a:lumOff val="35000"/>
                </a:schemeClr>
              </a:buClr>
              <a:buFont typeface="Arial" panose="020B0604020202020204" pitchFamily="34" charset="0"/>
              <a:buChar char="•"/>
            </a:pPr>
            <a:r>
              <a:rPr lang="en-US" sz="1200" dirty="0">
                <a:cs typeface="Arial" panose="020B0604020202020204" pitchFamily="34" charset="0"/>
              </a:rPr>
              <a:t>Hybrid Data Pipelines – Scripts + </a:t>
            </a:r>
            <a:r>
              <a:rPr lang="en-US" sz="1200" dirty="0" err="1">
                <a:cs typeface="Arial" panose="020B0604020202020204" pitchFamily="34" charset="0"/>
              </a:rPr>
              <a:t>Serverless</a:t>
            </a:r>
            <a:r>
              <a:rPr lang="en-US" sz="1200" dirty="0">
                <a:cs typeface="Arial" panose="020B0604020202020204" pitchFamily="34" charset="0"/>
              </a:rPr>
              <a:t> + DBT</a:t>
            </a:r>
            <a:endParaRPr lang="en-US" sz="1200" dirty="0">
              <a:solidFill>
                <a:srgbClr val="000000"/>
              </a:solidFill>
              <a:cs typeface="Arial" panose="020B0604020202020204" pitchFamily="34" charset="0"/>
              <a:sym typeface="Calibri"/>
            </a:endParaRPr>
          </a:p>
        </p:txBody>
      </p:sp>
      <p:sp>
        <p:nvSpPr>
          <p:cNvPr id="3" name="Slide Number Placeholder 2">
            <a:extLst>
              <a:ext uri="{FF2B5EF4-FFF2-40B4-BE49-F238E27FC236}">
                <a16:creationId xmlns:a16="http://schemas.microsoft.com/office/drawing/2014/main" id="{46706967-F314-454C-A5A1-43F71F33562C}"/>
              </a:ext>
            </a:extLst>
          </p:cNvPr>
          <p:cNvSpPr>
            <a:spLocks noGrp="1"/>
          </p:cNvSpPr>
          <p:nvPr>
            <p:ph type="sldNum" sz="quarter" idx="12"/>
          </p:nvPr>
        </p:nvSpPr>
        <p:spPr/>
        <p:txBody>
          <a:bodyPr/>
          <a:lstStyle/>
          <a:p>
            <a:fld id="{910603E9-62B6-4E5D-B9E4-D3B69751664A}" type="slidenum">
              <a:rPr lang="en-US" smtClean="0"/>
              <a:pPr/>
              <a:t>34</a:t>
            </a:fld>
            <a:endParaRPr lang="en-US" dirty="0"/>
          </a:p>
        </p:txBody>
      </p:sp>
    </p:spTree>
    <p:extLst>
      <p:ext uri="{BB962C8B-B14F-4D97-AF65-F5344CB8AC3E}">
        <p14:creationId xmlns:p14="http://schemas.microsoft.com/office/powerpoint/2010/main" val="2562483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1028554" y="3478153"/>
            <a:ext cx="7349901" cy="492443"/>
          </a:xfrm>
          <a:prstGeom prst="rect">
            <a:avLst/>
          </a:prstGeom>
          <a:noFill/>
        </p:spPr>
        <p:txBody>
          <a:bodyPr wrap="square" lIns="0" tIns="0" rIns="0" bIns="0" rtlCol="0">
            <a:spAutoFit/>
          </a:bodyPr>
          <a:lstStyle/>
          <a:p>
            <a:r>
              <a:rPr lang="en-US" sz="3200" b="1" dirty="0">
                <a:solidFill>
                  <a:schemeClr val="bg1"/>
                </a:solidFill>
                <a:latin typeface="Arial" panose="020B0604020202020204" pitchFamily="34" charset="0"/>
                <a:cs typeface="Arial" panose="020B0604020202020204" pitchFamily="34" charset="0"/>
              </a:rPr>
              <a:t>Value Proposition and Next Steps</a:t>
            </a: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380724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53"/>
          <p:cNvSpPr>
            <a:spLocks noGrp="1"/>
          </p:cNvSpPr>
          <p:nvPr>
            <p:ph type="sldNum" sz="quarter" idx="12"/>
          </p:nvPr>
        </p:nvSpPr>
        <p:spPr/>
        <p:txBody>
          <a:bodyPr/>
          <a:lstStyle/>
          <a:p>
            <a:fld id="{B6F15528-21DE-4FAA-801E-634DDDAF4B2B}" type="slidenum">
              <a:rPr lang="en-US" smtClean="0"/>
              <a:t>36</a:t>
            </a:fld>
            <a:endParaRPr lang="en-US"/>
          </a:p>
        </p:txBody>
      </p:sp>
      <p:sp>
        <p:nvSpPr>
          <p:cNvPr id="2" name="object 2"/>
          <p:cNvSpPr txBox="1">
            <a:spLocks noGrp="1"/>
          </p:cNvSpPr>
          <p:nvPr>
            <p:ph type="title" idx="4294967295"/>
          </p:nvPr>
        </p:nvSpPr>
        <p:spPr>
          <a:xfrm>
            <a:off x="173588" y="145363"/>
            <a:ext cx="11215688" cy="404897"/>
          </a:xfrm>
          <a:prstGeom prst="rect">
            <a:avLst/>
          </a:prstGeom>
        </p:spPr>
        <p:txBody>
          <a:bodyPr vert="horz" wrap="square" lIns="0" tIns="16933" rIns="0" bIns="0" rtlCol="0" anchor="ctr">
            <a:spAutoFit/>
          </a:bodyPr>
          <a:lstStyle/>
          <a:p>
            <a:r>
              <a:rPr sz="2800" dirty="0">
                <a:solidFill>
                  <a:srgbClr val="000000"/>
                </a:solidFill>
                <a:latin typeface="Arial" panose="020B0604020202020204" pitchFamily="34" charset="0"/>
                <a:cs typeface="Arial" panose="020B0604020202020204" pitchFamily="34" charset="0"/>
              </a:rPr>
              <a:t>Infosys Value Proposition</a:t>
            </a:r>
          </a:p>
        </p:txBody>
      </p:sp>
      <p:sp>
        <p:nvSpPr>
          <p:cNvPr id="55" name="Rectangle 54"/>
          <p:cNvSpPr/>
          <p:nvPr/>
        </p:nvSpPr>
        <p:spPr>
          <a:xfrm>
            <a:off x="365571" y="1268827"/>
            <a:ext cx="2736429" cy="4784428"/>
          </a:xfrm>
          <a:prstGeom prst="rect">
            <a:avLst/>
          </a:prstGeom>
          <a:noFill/>
          <a:ln>
            <a:solidFill>
              <a:srgbClr val="052C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Rectangle 55"/>
          <p:cNvSpPr/>
          <p:nvPr/>
        </p:nvSpPr>
        <p:spPr>
          <a:xfrm>
            <a:off x="365571" y="1274323"/>
            <a:ext cx="2736429" cy="1016362"/>
          </a:xfrm>
          <a:prstGeom prst="rect">
            <a:avLst/>
          </a:prstGeom>
          <a:solidFill>
            <a:srgbClr val="00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TextBox 56"/>
          <p:cNvSpPr txBox="1"/>
          <p:nvPr/>
        </p:nvSpPr>
        <p:spPr>
          <a:xfrm>
            <a:off x="267364" y="1243991"/>
            <a:ext cx="2976854" cy="1077026"/>
          </a:xfrm>
          <a:prstGeom prst="rect">
            <a:avLst/>
          </a:prstGeom>
          <a:noFill/>
        </p:spPr>
        <p:txBody>
          <a:bodyPr wrap="square" rtlCol="0">
            <a:spAutoFit/>
          </a:bodyPr>
          <a:lstStyle/>
          <a:p>
            <a:pPr algn="ctr"/>
            <a:r>
              <a:rPr lang="en-US" sz="2133" b="1" dirty="0">
                <a:solidFill>
                  <a:schemeClr val="bg1"/>
                </a:solidFill>
                <a:latin typeface="Arial" panose="020B0604020202020204" pitchFamily="34" charset="0"/>
                <a:cs typeface="Arial" panose="020B0604020202020204" pitchFamily="34" charset="0"/>
              </a:rPr>
              <a:t>Non disruptive renewal of IT landscape</a:t>
            </a:r>
          </a:p>
        </p:txBody>
      </p:sp>
      <p:sp>
        <p:nvSpPr>
          <p:cNvPr id="58" name="TextBox 57"/>
          <p:cNvSpPr txBox="1"/>
          <p:nvPr/>
        </p:nvSpPr>
        <p:spPr>
          <a:xfrm>
            <a:off x="421862" y="2581566"/>
            <a:ext cx="2383817" cy="1918474"/>
          </a:xfrm>
          <a:prstGeom prst="rect">
            <a:avLst/>
          </a:prstGeom>
          <a:noFill/>
        </p:spPr>
        <p:txBody>
          <a:bodyPr wrap="square" rtlCol="0">
            <a:spAutoFit/>
          </a:bodyPr>
          <a:lstStyle/>
          <a:p>
            <a:pPr marL="228594" indent="-228594">
              <a:spcBef>
                <a:spcPts val="800"/>
              </a:spcBef>
              <a:buFont typeface="Arial" pitchFamily="34" charset="0"/>
              <a:buChar char="•"/>
            </a:pPr>
            <a:r>
              <a:rPr lang="en-US" sz="1400" dirty="0">
                <a:cs typeface="Arial" pitchFamily="34" charset="0"/>
              </a:rPr>
              <a:t>Full scale migration is not always necessary to drive value</a:t>
            </a:r>
          </a:p>
          <a:p>
            <a:pPr marL="228594" indent="-228594">
              <a:spcBef>
                <a:spcPts val="800"/>
              </a:spcBef>
              <a:buFont typeface="Arial" pitchFamily="34" charset="0"/>
              <a:buChar char="•"/>
            </a:pPr>
            <a:r>
              <a:rPr lang="en-US" sz="1400" dirty="0">
                <a:cs typeface="Arial" pitchFamily="34" charset="0"/>
              </a:rPr>
              <a:t>Infosys uses a non-disruptive path to modernization through the ART – Accelerate, Renew and Transform framework</a:t>
            </a:r>
          </a:p>
        </p:txBody>
      </p:sp>
      <p:sp>
        <p:nvSpPr>
          <p:cNvPr id="59" name="Rectangle 58"/>
          <p:cNvSpPr/>
          <p:nvPr/>
        </p:nvSpPr>
        <p:spPr>
          <a:xfrm>
            <a:off x="3262787" y="1268827"/>
            <a:ext cx="2736429" cy="4784427"/>
          </a:xfrm>
          <a:prstGeom prst="rect">
            <a:avLst/>
          </a:prstGeom>
          <a:noFill/>
          <a:ln>
            <a:solidFill>
              <a:srgbClr val="052C50"/>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sp>
        <p:nvSpPr>
          <p:cNvPr id="60" name="Rectangle 59"/>
          <p:cNvSpPr/>
          <p:nvPr/>
        </p:nvSpPr>
        <p:spPr>
          <a:xfrm>
            <a:off x="3262787" y="1273193"/>
            <a:ext cx="2746767" cy="1018622"/>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TextBox 60"/>
          <p:cNvSpPr txBox="1"/>
          <p:nvPr/>
        </p:nvSpPr>
        <p:spPr>
          <a:xfrm>
            <a:off x="3351042" y="1412864"/>
            <a:ext cx="2580592" cy="748795"/>
          </a:xfrm>
          <a:prstGeom prst="rect">
            <a:avLst/>
          </a:prstGeom>
          <a:noFill/>
        </p:spPr>
        <p:txBody>
          <a:bodyPr wrap="square" rtlCol="0">
            <a:spAutoFit/>
          </a:bodyPr>
          <a:lstStyle/>
          <a:p>
            <a:pPr algn="ctr"/>
            <a:r>
              <a:rPr lang="en-US" sz="2133" b="1" dirty="0">
                <a:solidFill>
                  <a:schemeClr val="bg1"/>
                </a:solidFill>
                <a:latin typeface="Arial" panose="020B0604020202020204" pitchFamily="34" charset="0"/>
                <a:cs typeface="Arial" panose="020B0604020202020204" pitchFamily="34" charset="0"/>
              </a:rPr>
              <a:t>Extreme Automation</a:t>
            </a:r>
          </a:p>
        </p:txBody>
      </p:sp>
      <p:sp>
        <p:nvSpPr>
          <p:cNvPr id="62" name="TextBox 61"/>
          <p:cNvSpPr txBox="1"/>
          <p:nvPr/>
        </p:nvSpPr>
        <p:spPr>
          <a:xfrm>
            <a:off x="3291371" y="2576667"/>
            <a:ext cx="2580592" cy="2349361"/>
          </a:xfrm>
          <a:prstGeom prst="rect">
            <a:avLst/>
          </a:prstGeom>
          <a:noFill/>
        </p:spPr>
        <p:txBody>
          <a:bodyPr wrap="square" rtlCol="0">
            <a:spAutoFit/>
          </a:bodyPr>
          <a:lstStyle/>
          <a:p>
            <a:pPr marL="228594" indent="-228594">
              <a:spcBef>
                <a:spcPts val="800"/>
              </a:spcBef>
              <a:buFont typeface="Arial" pitchFamily="34" charset="0"/>
              <a:buChar char="•"/>
            </a:pPr>
            <a:r>
              <a:rPr lang="en-US" sz="1400" dirty="0">
                <a:cs typeface="Arial" pitchFamily="34" charset="0"/>
              </a:rPr>
              <a:t>Infosys platforms accelerate all phases of modernization from knowledge curation from legacy systems to design and implementation accelerators for end state architecture </a:t>
            </a:r>
          </a:p>
          <a:p>
            <a:pPr marL="228594" indent="-228594">
              <a:spcBef>
                <a:spcPts val="800"/>
              </a:spcBef>
              <a:buFont typeface="Arial" pitchFamily="34" charset="0"/>
              <a:buChar char="•"/>
            </a:pPr>
            <a:r>
              <a:rPr lang="en-US" sz="1400" dirty="0">
                <a:cs typeface="Arial" pitchFamily="34" charset="0"/>
              </a:rPr>
              <a:t>Supports 40+ modernization patterns across six modernization themes</a:t>
            </a:r>
          </a:p>
        </p:txBody>
      </p:sp>
      <p:sp>
        <p:nvSpPr>
          <p:cNvPr id="63" name="Rectangle 62"/>
          <p:cNvSpPr/>
          <p:nvPr/>
        </p:nvSpPr>
        <p:spPr>
          <a:xfrm>
            <a:off x="6160003" y="1268827"/>
            <a:ext cx="2736429" cy="4784427"/>
          </a:xfrm>
          <a:prstGeom prst="rect">
            <a:avLst/>
          </a:prstGeom>
          <a:noFill/>
          <a:ln>
            <a:solidFill>
              <a:srgbClr val="052C50"/>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a:p>
        </p:txBody>
      </p:sp>
      <p:sp>
        <p:nvSpPr>
          <p:cNvPr id="64" name="Rectangle 63"/>
          <p:cNvSpPr/>
          <p:nvPr/>
        </p:nvSpPr>
        <p:spPr>
          <a:xfrm>
            <a:off x="6160003" y="1274323"/>
            <a:ext cx="2736429" cy="1018622"/>
          </a:xfrm>
          <a:prstGeom prst="rect">
            <a:avLst/>
          </a:prstGeom>
          <a:solidFill>
            <a:srgbClr val="061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TextBox 64"/>
          <p:cNvSpPr txBox="1"/>
          <p:nvPr/>
        </p:nvSpPr>
        <p:spPr>
          <a:xfrm>
            <a:off x="6224012" y="1412864"/>
            <a:ext cx="2530479" cy="748795"/>
          </a:xfrm>
          <a:prstGeom prst="rect">
            <a:avLst/>
          </a:prstGeom>
          <a:noFill/>
        </p:spPr>
        <p:txBody>
          <a:bodyPr wrap="square" rtlCol="0">
            <a:spAutoFit/>
          </a:bodyPr>
          <a:lstStyle/>
          <a:p>
            <a:pPr algn="ctr"/>
            <a:r>
              <a:rPr lang="en-US" sz="2133" b="1" dirty="0">
                <a:solidFill>
                  <a:schemeClr val="bg1"/>
                </a:solidFill>
                <a:latin typeface="Arial" panose="020B0604020202020204" pitchFamily="34" charset="0"/>
                <a:cs typeface="Arial" panose="020B0604020202020204" pitchFamily="34" charset="0"/>
              </a:rPr>
              <a:t>Unlocking Data Value</a:t>
            </a:r>
          </a:p>
        </p:txBody>
      </p:sp>
      <p:sp>
        <p:nvSpPr>
          <p:cNvPr id="66" name="TextBox 65"/>
          <p:cNvSpPr txBox="1"/>
          <p:nvPr/>
        </p:nvSpPr>
        <p:spPr>
          <a:xfrm>
            <a:off x="6254519" y="2576667"/>
            <a:ext cx="2530479" cy="2667397"/>
          </a:xfrm>
          <a:prstGeom prst="rect">
            <a:avLst/>
          </a:prstGeom>
          <a:noFill/>
        </p:spPr>
        <p:txBody>
          <a:bodyPr wrap="square" rtlCol="0">
            <a:spAutoFit/>
          </a:bodyPr>
          <a:lstStyle/>
          <a:p>
            <a:pPr marL="228594" indent="-228594">
              <a:spcAft>
                <a:spcPts val="800"/>
              </a:spcAft>
              <a:buFont typeface="Arial" panose="020B0604020202020204" pitchFamily="34" charset="0"/>
              <a:buChar char="•"/>
            </a:pPr>
            <a:r>
              <a:rPr lang="en-US" sz="1400" dirty="0">
                <a:cs typeface="Arial" pitchFamily="34" charset="0"/>
              </a:rPr>
              <a:t>Connecting data across the enterprise through unified business semantics to drive insights generation</a:t>
            </a:r>
          </a:p>
          <a:p>
            <a:pPr marL="228594" indent="-228594">
              <a:spcAft>
                <a:spcPts val="800"/>
              </a:spcAft>
              <a:buFont typeface="Arial" panose="020B0604020202020204" pitchFamily="34" charset="0"/>
              <a:buChar char="•"/>
            </a:pPr>
            <a:r>
              <a:rPr lang="en-US" sz="1400" dirty="0">
                <a:cs typeface="Arial" pitchFamily="34" charset="0"/>
              </a:rPr>
              <a:t>ML driven automation to accelerate data integration and reducing time to insights</a:t>
            </a:r>
          </a:p>
          <a:p>
            <a:pPr marL="228594" indent="-228594">
              <a:spcAft>
                <a:spcPts val="800"/>
              </a:spcAft>
              <a:buFont typeface="Arial" panose="020B0604020202020204" pitchFamily="34" charset="0"/>
              <a:buChar char="•"/>
            </a:pPr>
            <a:r>
              <a:rPr lang="en-US" sz="1400" dirty="0">
                <a:cs typeface="Arial" pitchFamily="34" charset="0"/>
              </a:rPr>
              <a:t>Democratized consumption to promote self-service exploration and consumption</a:t>
            </a:r>
          </a:p>
        </p:txBody>
      </p:sp>
      <p:sp>
        <p:nvSpPr>
          <p:cNvPr id="67" name="Rectangle 66"/>
          <p:cNvSpPr/>
          <p:nvPr/>
        </p:nvSpPr>
        <p:spPr>
          <a:xfrm>
            <a:off x="9090002" y="1268827"/>
            <a:ext cx="2736429" cy="4784427"/>
          </a:xfrm>
          <a:prstGeom prst="rect">
            <a:avLst/>
          </a:prstGeom>
          <a:noFill/>
          <a:ln>
            <a:solidFill>
              <a:srgbClr val="052C5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sp>
        <p:nvSpPr>
          <p:cNvPr id="68" name="TextBox 67"/>
          <p:cNvSpPr txBox="1"/>
          <p:nvPr/>
        </p:nvSpPr>
        <p:spPr>
          <a:xfrm>
            <a:off x="9192978" y="1855180"/>
            <a:ext cx="2530479" cy="748795"/>
          </a:xfrm>
          <a:prstGeom prst="rect">
            <a:avLst/>
          </a:prstGeom>
          <a:noFill/>
        </p:spPr>
        <p:txBody>
          <a:bodyPr wrap="square" rtlCol="0">
            <a:spAutoFit/>
          </a:bodyPr>
          <a:lstStyle/>
          <a:p>
            <a:pPr algn="ctr"/>
            <a:r>
              <a:rPr lang="en-US" sz="2133" b="1" dirty="0">
                <a:solidFill>
                  <a:schemeClr val="bg1"/>
                </a:solidFill>
                <a:latin typeface="Arial" pitchFamily="34" charset="0"/>
                <a:cs typeface="Arial" pitchFamily="34" charset="0"/>
              </a:rPr>
              <a:t>Knowledge Curation</a:t>
            </a:r>
          </a:p>
        </p:txBody>
      </p:sp>
      <p:sp>
        <p:nvSpPr>
          <p:cNvPr id="69" name="Rectangle 68"/>
          <p:cNvSpPr/>
          <p:nvPr/>
        </p:nvSpPr>
        <p:spPr>
          <a:xfrm>
            <a:off x="9090002" y="1274323"/>
            <a:ext cx="2736429" cy="10186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0" name="TextBox 69"/>
          <p:cNvSpPr txBox="1"/>
          <p:nvPr/>
        </p:nvSpPr>
        <p:spPr>
          <a:xfrm>
            <a:off x="9385638" y="1389811"/>
            <a:ext cx="2145155" cy="748795"/>
          </a:xfrm>
          <a:prstGeom prst="rect">
            <a:avLst/>
          </a:prstGeom>
          <a:noFill/>
        </p:spPr>
        <p:txBody>
          <a:bodyPr wrap="square" rtlCol="0">
            <a:spAutoFit/>
          </a:bodyPr>
          <a:lstStyle/>
          <a:p>
            <a:pPr algn="ctr"/>
            <a:r>
              <a:rPr lang="en-US" sz="2133" b="1" dirty="0">
                <a:solidFill>
                  <a:schemeClr val="bg1"/>
                </a:solidFill>
                <a:latin typeface="Arial" panose="020B0604020202020204" pitchFamily="34" charset="0"/>
                <a:cs typeface="Arial" panose="020B0604020202020204" pitchFamily="34" charset="0"/>
              </a:rPr>
              <a:t>Partner Ecosystem</a:t>
            </a:r>
          </a:p>
        </p:txBody>
      </p:sp>
      <p:sp>
        <p:nvSpPr>
          <p:cNvPr id="71" name="TextBox 70"/>
          <p:cNvSpPr txBox="1"/>
          <p:nvPr/>
        </p:nvSpPr>
        <p:spPr>
          <a:xfrm>
            <a:off x="9192978" y="2589213"/>
            <a:ext cx="2530479" cy="2021066"/>
          </a:xfrm>
          <a:prstGeom prst="rect">
            <a:avLst/>
          </a:prstGeom>
          <a:noFill/>
        </p:spPr>
        <p:txBody>
          <a:bodyPr wrap="square" rtlCol="0">
            <a:spAutoFit/>
          </a:bodyPr>
          <a:lstStyle/>
          <a:p>
            <a:pPr marL="228594" indent="-228594">
              <a:spcAft>
                <a:spcPts val="800"/>
              </a:spcAft>
              <a:buFont typeface="Arial" panose="020B0604020202020204" pitchFamily="34" charset="0"/>
              <a:buChar char="•"/>
            </a:pPr>
            <a:r>
              <a:rPr lang="en-US" sz="1400" dirty="0">
                <a:cs typeface="Arial" pitchFamily="34" charset="0"/>
              </a:rPr>
              <a:t>Extensive ecosystem of 60+ partners including leading CSPs and open source vendors</a:t>
            </a:r>
          </a:p>
          <a:p>
            <a:pPr marL="228594" indent="-228594">
              <a:spcAft>
                <a:spcPts val="800"/>
              </a:spcAft>
              <a:buFont typeface="Arial" panose="020B0604020202020204" pitchFamily="34" charset="0"/>
              <a:buChar char="•"/>
            </a:pPr>
            <a:r>
              <a:rPr lang="en-US" sz="1400" dirty="0">
                <a:cs typeface="Arial" pitchFamily="34" charset="0"/>
              </a:rPr>
              <a:t>Joint solution engineering and go to market campaigns</a:t>
            </a:r>
          </a:p>
          <a:p>
            <a:pPr marL="228594" indent="-228594">
              <a:spcAft>
                <a:spcPts val="800"/>
              </a:spcAft>
              <a:buFont typeface="Arial" panose="020B0604020202020204" pitchFamily="34" charset="0"/>
              <a:buChar char="•"/>
            </a:pPr>
            <a:r>
              <a:rPr lang="en-US" sz="1400" dirty="0">
                <a:cs typeface="Arial" pitchFamily="34" charset="0"/>
              </a:rPr>
              <a:t>Partner supported capability building and research labs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E2699-B51B-4F61-91F2-3AA32CCD3ABC}"/>
              </a:ext>
            </a:extLst>
          </p:cNvPr>
          <p:cNvSpPr txBox="1"/>
          <p:nvPr/>
        </p:nvSpPr>
        <p:spPr>
          <a:xfrm>
            <a:off x="5001046" y="289203"/>
            <a:ext cx="6494267" cy="5509200"/>
          </a:xfrm>
          <a:prstGeom prst="rect">
            <a:avLst/>
          </a:prstGeom>
          <a:noFill/>
        </p:spPr>
        <p:txBody>
          <a:bodyPr wrap="square" rtlCol="0">
            <a:spAutoFit/>
          </a:bodyPr>
          <a:lstStyle/>
          <a:p>
            <a:pPr marL="285750" indent="-285750">
              <a:buClr>
                <a:srgbClr val="0070C0"/>
              </a:buClr>
              <a:buFont typeface="Arial" panose="020B0604020202020204" pitchFamily="34" charset="0"/>
              <a:buChar char="•"/>
            </a:pPr>
            <a:r>
              <a:rPr lang="en-US" sz="2800" dirty="0"/>
              <a:t>Sales and Delivery enablement –  </a:t>
            </a:r>
            <a:r>
              <a:rPr lang="en-US" sz="2400" dirty="0"/>
              <a:t>sessions conducted (14), people covered (450+) </a:t>
            </a:r>
          </a:p>
          <a:p>
            <a:pPr marL="285750" indent="-285750">
              <a:buClr>
                <a:srgbClr val="0070C0"/>
              </a:buClr>
              <a:buFont typeface="Arial" panose="020B0604020202020204" pitchFamily="34" charset="0"/>
              <a:buChar char="•"/>
            </a:pPr>
            <a:endParaRPr lang="en-US" sz="2800" dirty="0"/>
          </a:p>
          <a:p>
            <a:pPr marL="285750" indent="-285750">
              <a:buClr>
                <a:srgbClr val="0070C0"/>
              </a:buClr>
              <a:buFont typeface="Arial" panose="020B0604020202020204" pitchFamily="34" charset="0"/>
              <a:buChar char="•"/>
            </a:pPr>
            <a:r>
              <a:rPr lang="en-US" sz="2800" dirty="0"/>
              <a:t>Client conversations – </a:t>
            </a:r>
            <a:r>
              <a:rPr lang="en-US" sz="2000" dirty="0"/>
              <a:t>Fiserv, Gap, T-Mobile, NM</a:t>
            </a:r>
          </a:p>
          <a:p>
            <a:pPr lvl="1">
              <a:buClr>
                <a:srgbClr val="0070C0"/>
              </a:buClr>
            </a:pPr>
            <a:r>
              <a:rPr lang="en-US" sz="2000" dirty="0"/>
              <a:t>                             </a:t>
            </a:r>
            <a:r>
              <a:rPr lang="en-US" dirty="0"/>
              <a:t>Upcoming – Vanguard(Retail), Avon,  MetLife</a:t>
            </a:r>
            <a:endParaRPr lang="en-US" sz="2000" dirty="0"/>
          </a:p>
          <a:p>
            <a:pPr>
              <a:buClr>
                <a:srgbClr val="0070C0"/>
              </a:buClr>
            </a:pPr>
            <a:endParaRPr lang="en-US" sz="2800" dirty="0"/>
          </a:p>
          <a:p>
            <a:pPr marL="285750" indent="-285750">
              <a:buClr>
                <a:srgbClr val="0070C0"/>
              </a:buClr>
              <a:buFont typeface="Arial" panose="020B0604020202020204" pitchFamily="34" charset="0"/>
              <a:buChar char="•"/>
            </a:pPr>
            <a:r>
              <a:rPr lang="en-US" sz="2800" dirty="0"/>
              <a:t>Press Release - </a:t>
            </a:r>
            <a:r>
              <a:rPr lang="en-US" sz="2400" dirty="0"/>
              <a:t>completed (10</a:t>
            </a:r>
            <a:r>
              <a:rPr lang="en-US" sz="2400" baseline="30000" dirty="0"/>
              <a:t>th</a:t>
            </a:r>
            <a:r>
              <a:rPr lang="en-US" sz="2400" dirty="0"/>
              <a:t> Dec)</a:t>
            </a:r>
          </a:p>
          <a:p>
            <a:pPr marL="285750" indent="-285750">
              <a:buClr>
                <a:srgbClr val="0070C0"/>
              </a:buClr>
              <a:buFont typeface="Arial" panose="020B0604020202020204" pitchFamily="34" charset="0"/>
              <a:buChar char="•"/>
            </a:pPr>
            <a:endParaRPr lang="en-US" sz="2800" dirty="0"/>
          </a:p>
          <a:p>
            <a:pPr marL="285750" indent="-285750">
              <a:buClr>
                <a:srgbClr val="0070C0"/>
              </a:buClr>
              <a:buFont typeface="Arial" panose="020B0604020202020204" pitchFamily="34" charset="0"/>
              <a:buChar char="•"/>
            </a:pPr>
            <a:r>
              <a:rPr lang="en-US" sz="2800" dirty="0"/>
              <a:t>Sales playbook </a:t>
            </a:r>
            <a:r>
              <a:rPr lang="en-US" sz="2400" dirty="0"/>
              <a:t>(3- 4 weeks)</a:t>
            </a:r>
          </a:p>
          <a:p>
            <a:pPr marL="285750" indent="-285750">
              <a:buClr>
                <a:srgbClr val="0070C0"/>
              </a:buClr>
              <a:buFont typeface="Arial" panose="020B0604020202020204" pitchFamily="34" charset="0"/>
              <a:buChar char="•"/>
            </a:pPr>
            <a:endParaRPr lang="en-US" sz="2800" dirty="0"/>
          </a:p>
          <a:p>
            <a:pPr marL="285750" indent="-285750">
              <a:buClr>
                <a:srgbClr val="0070C0"/>
              </a:buClr>
              <a:buFont typeface="Arial" panose="020B0604020202020204" pitchFamily="34" charset="0"/>
              <a:buChar char="•"/>
            </a:pPr>
            <a:r>
              <a:rPr lang="en-US" sz="2800" dirty="0"/>
              <a:t>Enablement sessions using Guided mentoring  </a:t>
            </a:r>
            <a:r>
              <a:rPr lang="en-US" sz="2400" dirty="0"/>
              <a:t>(4-6 weeks)</a:t>
            </a:r>
          </a:p>
          <a:p>
            <a:pPr marL="285750" indent="-285750">
              <a:buClr>
                <a:srgbClr val="0070C0"/>
              </a:buClr>
              <a:buFont typeface="Arial" panose="020B0604020202020204" pitchFamily="34" charset="0"/>
              <a:buChar char="•"/>
            </a:pPr>
            <a:endParaRPr lang="en-US" sz="2800" dirty="0"/>
          </a:p>
        </p:txBody>
      </p:sp>
      <p:pic>
        <p:nvPicPr>
          <p:cNvPr id="79" name="Picture 78">
            <a:extLst>
              <a:ext uri="{FF2B5EF4-FFF2-40B4-BE49-F238E27FC236}">
                <a16:creationId xmlns:a16="http://schemas.microsoft.com/office/drawing/2014/main" id="{205D679C-1790-493E-8ADC-05B3084C8B4D}"/>
              </a:ext>
            </a:extLst>
          </p:cNvPr>
          <p:cNvPicPr>
            <a:picLocks noChangeAspect="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l="45697" r="18587"/>
          <a:stretch/>
        </p:blipFill>
        <p:spPr>
          <a:xfrm>
            <a:off x="0" y="0"/>
            <a:ext cx="4486275" cy="6858000"/>
          </a:xfrm>
          <a:prstGeom prst="rect">
            <a:avLst/>
          </a:prstGeom>
        </p:spPr>
      </p:pic>
      <p:sp>
        <p:nvSpPr>
          <p:cNvPr id="80" name="Rectangle 79">
            <a:extLst>
              <a:ext uri="{FF2B5EF4-FFF2-40B4-BE49-F238E27FC236}">
                <a16:creationId xmlns:a16="http://schemas.microsoft.com/office/drawing/2014/main" id="{0F8A9849-C0CC-4B98-AEA8-972BC149B32F}"/>
              </a:ext>
            </a:extLst>
          </p:cNvPr>
          <p:cNvSpPr/>
          <p:nvPr/>
        </p:nvSpPr>
        <p:spPr>
          <a:xfrm>
            <a:off x="249109" y="1560655"/>
            <a:ext cx="2941549" cy="4754880"/>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0">
              <a:lnSpc>
                <a:spcPct val="100000"/>
              </a:lnSpc>
              <a:spcBef>
                <a:spcPts val="0"/>
              </a:spcBef>
              <a:spcAft>
                <a:spcPts val="0"/>
              </a:spcAft>
              <a:buClrTx/>
              <a:buSzTx/>
              <a:buFontTx/>
              <a:buNone/>
              <a:tabLst/>
              <a:defRPr/>
            </a:pPr>
            <a:endParaRPr kumimoji="0" lang="en-US" sz="3733"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81" name="TextBox 80">
            <a:extLst>
              <a:ext uri="{FF2B5EF4-FFF2-40B4-BE49-F238E27FC236}">
                <a16:creationId xmlns:a16="http://schemas.microsoft.com/office/drawing/2014/main" id="{AEB44061-9517-402F-9704-67DDC7B57E19}"/>
              </a:ext>
            </a:extLst>
          </p:cNvPr>
          <p:cNvSpPr txBox="1"/>
          <p:nvPr/>
        </p:nvSpPr>
        <p:spPr>
          <a:xfrm>
            <a:off x="359677" y="1978135"/>
            <a:ext cx="2512833" cy="1569660"/>
          </a:xfrm>
          <a:prstGeom prst="rect">
            <a:avLst/>
          </a:prstGeom>
          <a:noFill/>
        </p:spPr>
        <p:txBody>
          <a:bodyPr wrap="square" rtlCol="0">
            <a:spAutoFit/>
          </a:bodyPr>
          <a:lstStyle/>
          <a:p>
            <a:pPr marL="0" marR="0" lvl="0" indent="0" algn="l" defTabSz="914354"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Calibri"/>
              </a:rPr>
              <a:t>Rollout Plan</a:t>
            </a:r>
          </a:p>
          <a:p>
            <a:pPr marL="0" marR="0" lvl="0" indent="0" algn="l" defTabSz="914354" rtl="0" eaLnBrk="1" fontAlgn="auto" latinLnBrk="0" hangingPunct="0">
              <a:lnSpc>
                <a:spcPct val="100000"/>
              </a:lnSpc>
              <a:spcBef>
                <a:spcPts val="0"/>
              </a:spcBef>
              <a:spcAft>
                <a:spcPts val="0"/>
              </a:spcAft>
              <a:buClrTx/>
              <a:buSzTx/>
              <a:buFontTx/>
              <a:buNone/>
              <a:tabLst/>
              <a:defRPr/>
            </a:pPr>
            <a:endParaRPr lang="en-US" sz="3200" b="1" kern="0" dirty="0">
              <a:solidFill>
                <a:srgbClr val="FFFFFF"/>
              </a:solidFill>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0352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mn-ea"/>
              <a:cs typeface="+mn-cs"/>
            </a:endParaRPr>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mn-ea"/>
              <a:cs typeface="+mn-cs"/>
            </a:endParaRPr>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
        <p:nvSpPr>
          <p:cNvPr id="10" name="TextBox 9">
            <a:extLst>
              <a:ext uri="{FF2B5EF4-FFF2-40B4-BE49-F238E27FC236}">
                <a16:creationId xmlns:a16="http://schemas.microsoft.com/office/drawing/2014/main" id="{8B67F7D0-420F-4B1A-B9E9-8C442A91AE3D}"/>
              </a:ext>
            </a:extLst>
          </p:cNvPr>
          <p:cNvSpPr txBox="1"/>
          <p:nvPr/>
        </p:nvSpPr>
        <p:spPr>
          <a:xfrm>
            <a:off x="1152691" y="1880848"/>
            <a:ext cx="8249010" cy="430887"/>
          </a:xfrm>
          <a:prstGeom prst="rect">
            <a:avLst/>
          </a:prstGeom>
          <a:noFill/>
        </p:spPr>
        <p:txBody>
          <a:bodyPr wrap="square" lIns="0" tIns="0" rIns="0" bIns="0" rtlCol="0">
            <a:spAutoFit/>
          </a:bodyPr>
          <a:lstStyle/>
          <a:p>
            <a:r>
              <a:rPr lang="en-US" sz="2800" b="1" dirty="0">
                <a:solidFill>
                  <a:schemeClr val="bg1"/>
                </a:solidFill>
                <a:latin typeface="Arial" panose="020B0604020202020204" pitchFamily="34" charset="0"/>
                <a:cs typeface="Arial" panose="020B0604020202020204" pitchFamily="34" charset="0"/>
              </a:rPr>
              <a:t>Appendix - INFOSYS MODERNIZATION SUITE</a:t>
            </a:r>
          </a:p>
        </p:txBody>
      </p:sp>
    </p:spTree>
    <p:extLst>
      <p:ext uri="{BB962C8B-B14F-4D97-AF65-F5344CB8AC3E}">
        <p14:creationId xmlns:p14="http://schemas.microsoft.com/office/powerpoint/2010/main" val="3585562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39</a:t>
            </a:fld>
            <a:endParaRPr lang="en-US" dirty="0"/>
          </a:p>
        </p:txBody>
      </p:sp>
      <p:sp>
        <p:nvSpPr>
          <p:cNvPr id="10" name="TextBox 9">
            <a:extLst>
              <a:ext uri="{FF2B5EF4-FFF2-40B4-BE49-F238E27FC236}">
                <a16:creationId xmlns:a16="http://schemas.microsoft.com/office/drawing/2014/main" id="{F26BCFC0-77DB-437E-A8D8-E5C1E3481C14}"/>
              </a:ext>
            </a:extLst>
          </p:cNvPr>
          <p:cNvSpPr txBox="1"/>
          <p:nvPr/>
        </p:nvSpPr>
        <p:spPr>
          <a:xfrm>
            <a:off x="119555" y="155910"/>
            <a:ext cx="5848625" cy="523220"/>
          </a:xfrm>
          <a:prstGeom prst="rect">
            <a:avLst/>
          </a:prstGeom>
          <a:noFill/>
        </p:spPr>
        <p:txBody>
          <a:bodyPr wrap="square" rtlCol="0">
            <a:spAutoFit/>
          </a:bodyPr>
          <a:lstStyle/>
          <a:p>
            <a:r>
              <a:rPr lang="en-US" sz="2800" dirty="0"/>
              <a:t>Infosys Modernization Suite</a:t>
            </a:r>
          </a:p>
        </p:txBody>
      </p:sp>
      <p:pic>
        <p:nvPicPr>
          <p:cNvPr id="3" name="Picture 2">
            <a:extLst>
              <a:ext uri="{FF2B5EF4-FFF2-40B4-BE49-F238E27FC236}">
                <a16:creationId xmlns:a16="http://schemas.microsoft.com/office/drawing/2014/main" id="{C30CF367-20A9-4110-8EF1-91EA8BD7F3FE}"/>
              </a:ext>
            </a:extLst>
          </p:cNvPr>
          <p:cNvPicPr>
            <a:picLocks/>
          </p:cNvPicPr>
          <p:nvPr/>
        </p:nvPicPr>
        <p:blipFill>
          <a:blip r:embed="rId2"/>
          <a:stretch>
            <a:fillRect/>
          </a:stretch>
        </p:blipFill>
        <p:spPr>
          <a:xfrm>
            <a:off x="3876183" y="800174"/>
            <a:ext cx="7863840" cy="3657600"/>
          </a:xfrm>
          <a:prstGeom prst="rect">
            <a:avLst/>
          </a:prstGeom>
        </p:spPr>
      </p:pic>
      <p:pic>
        <p:nvPicPr>
          <p:cNvPr id="4" name="Picture 3">
            <a:extLst>
              <a:ext uri="{FF2B5EF4-FFF2-40B4-BE49-F238E27FC236}">
                <a16:creationId xmlns:a16="http://schemas.microsoft.com/office/drawing/2014/main" id="{E28C9A8A-86E9-4088-89DE-A367A6B161E0}"/>
              </a:ext>
            </a:extLst>
          </p:cNvPr>
          <p:cNvPicPr>
            <a:picLocks/>
          </p:cNvPicPr>
          <p:nvPr/>
        </p:nvPicPr>
        <p:blipFill>
          <a:blip r:embed="rId3"/>
          <a:stretch>
            <a:fillRect/>
          </a:stretch>
        </p:blipFill>
        <p:spPr>
          <a:xfrm>
            <a:off x="3291058" y="1283028"/>
            <a:ext cx="7863840" cy="3657600"/>
          </a:xfrm>
          <a:prstGeom prst="rect">
            <a:avLst/>
          </a:prstGeom>
        </p:spPr>
      </p:pic>
      <p:pic>
        <p:nvPicPr>
          <p:cNvPr id="5" name="Picture 4">
            <a:extLst>
              <a:ext uri="{FF2B5EF4-FFF2-40B4-BE49-F238E27FC236}">
                <a16:creationId xmlns:a16="http://schemas.microsoft.com/office/drawing/2014/main" id="{93580EE2-9257-452D-AB24-8A3FC0A120AB}"/>
              </a:ext>
            </a:extLst>
          </p:cNvPr>
          <p:cNvPicPr>
            <a:picLocks/>
          </p:cNvPicPr>
          <p:nvPr/>
        </p:nvPicPr>
        <p:blipFill>
          <a:blip r:embed="rId4"/>
          <a:stretch>
            <a:fillRect/>
          </a:stretch>
        </p:blipFill>
        <p:spPr>
          <a:xfrm>
            <a:off x="2621839" y="1863480"/>
            <a:ext cx="7863840" cy="3657600"/>
          </a:xfrm>
          <a:prstGeom prst="rect">
            <a:avLst/>
          </a:prstGeom>
        </p:spPr>
      </p:pic>
      <p:pic>
        <p:nvPicPr>
          <p:cNvPr id="6" name="Picture 5">
            <a:extLst>
              <a:ext uri="{FF2B5EF4-FFF2-40B4-BE49-F238E27FC236}">
                <a16:creationId xmlns:a16="http://schemas.microsoft.com/office/drawing/2014/main" id="{3F5F14BD-EDD3-41C0-89DE-2EA39ECB5DB3}"/>
              </a:ext>
            </a:extLst>
          </p:cNvPr>
          <p:cNvPicPr>
            <a:picLocks/>
          </p:cNvPicPr>
          <p:nvPr/>
        </p:nvPicPr>
        <p:blipFill>
          <a:blip r:embed="rId5"/>
          <a:stretch>
            <a:fillRect/>
          </a:stretch>
        </p:blipFill>
        <p:spPr>
          <a:xfrm>
            <a:off x="1952620" y="2443932"/>
            <a:ext cx="7863840" cy="3657600"/>
          </a:xfrm>
          <a:prstGeom prst="rect">
            <a:avLst/>
          </a:prstGeom>
        </p:spPr>
      </p:pic>
    </p:spTree>
    <p:extLst>
      <p:ext uri="{BB962C8B-B14F-4D97-AF65-F5344CB8AC3E}">
        <p14:creationId xmlns:p14="http://schemas.microsoft.com/office/powerpoint/2010/main" val="421738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4978A3-4E88-4695-9398-E6A59D3040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60" r="43454" b="-160"/>
          <a:stretch/>
        </p:blipFill>
        <p:spPr>
          <a:xfrm>
            <a:off x="304800" y="1093340"/>
            <a:ext cx="3990975" cy="5364437"/>
          </a:xfrm>
          <a:prstGeom prst="rect">
            <a:avLst/>
          </a:prstGeom>
        </p:spPr>
      </p:pic>
      <p:sp>
        <p:nvSpPr>
          <p:cNvPr id="93" name="Title 2">
            <a:extLst>
              <a:ext uri="{FF2B5EF4-FFF2-40B4-BE49-F238E27FC236}">
                <a16:creationId xmlns:a16="http://schemas.microsoft.com/office/drawing/2014/main" id="{6E172A86-956D-40B2-BA5F-26382F7F6389}"/>
              </a:ext>
            </a:extLst>
          </p:cNvPr>
          <p:cNvSpPr>
            <a:spLocks noGrp="1"/>
          </p:cNvSpPr>
          <p:nvPr>
            <p:ph type="title" idx="4294967295"/>
          </p:nvPr>
        </p:nvSpPr>
        <p:spPr>
          <a:xfrm>
            <a:off x="63372" y="131763"/>
            <a:ext cx="11626850" cy="557212"/>
          </a:xfrm>
          <a:prstGeom prst="rect">
            <a:avLst/>
          </a:prstGeom>
        </p:spPr>
        <p:txBody>
          <a:bodyPr vert="horz" lIns="91440" tIns="45720" rIns="91440" bIns="45720" rtlCol="0" anchor="ctr">
            <a:normAutofit fontScale="90000"/>
          </a:bodyPr>
          <a:lstStyle/>
          <a:p>
            <a:r>
              <a:rPr lang="en-US" sz="2800" dirty="0">
                <a:solidFill>
                  <a:srgbClr val="000000"/>
                </a:solidFill>
                <a:latin typeface="Arial" panose="020B0604020202020204" pitchFamily="34" charset="0"/>
                <a:cs typeface="Arial" panose="020B0604020202020204" pitchFamily="34" charset="0"/>
                <a:sym typeface="Calibri"/>
              </a:rPr>
              <a:t>Organizations must modernize their IT landscape to be a Live Enterprise!</a:t>
            </a:r>
            <a:r>
              <a:rPr lang="en-US" sz="2800" dirty="0">
                <a:solidFill>
                  <a:srgbClr val="000000"/>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B83FDBA6-C5D6-47CB-8D80-B0655AADE3AC}"/>
              </a:ext>
            </a:extLst>
          </p:cNvPr>
          <p:cNvSpPr/>
          <p:nvPr/>
        </p:nvSpPr>
        <p:spPr>
          <a:xfrm>
            <a:off x="304800" y="1094236"/>
            <a:ext cx="3990975" cy="5287513"/>
          </a:xfrm>
          <a:prstGeom prst="rect">
            <a:avLst/>
          </a:prstGeom>
          <a:solidFill>
            <a:schemeClr val="tx1">
              <a:lumMod val="95000"/>
              <a:lumOff val="5000"/>
              <a:alpha val="54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sym typeface="Calibri"/>
            </a:endParaRPr>
          </a:p>
        </p:txBody>
      </p:sp>
      <p:sp>
        <p:nvSpPr>
          <p:cNvPr id="45" name="TextBox 44">
            <a:extLst>
              <a:ext uri="{FF2B5EF4-FFF2-40B4-BE49-F238E27FC236}">
                <a16:creationId xmlns:a16="http://schemas.microsoft.com/office/drawing/2014/main" id="{0649C6D3-EF38-49C7-ABE8-6D963DFA1022}"/>
              </a:ext>
            </a:extLst>
          </p:cNvPr>
          <p:cNvSpPr txBox="1"/>
          <p:nvPr/>
        </p:nvSpPr>
        <p:spPr>
          <a:xfrm>
            <a:off x="4470425" y="1141897"/>
            <a:ext cx="6492105" cy="15440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1439D"/>
                </a:solidFill>
                <a:effectLst/>
                <a:uLnTx/>
                <a:uFillTx/>
                <a:latin typeface="Calibri" panose="020F0502020204030204"/>
                <a:ea typeface="+mn-ea"/>
                <a:cs typeface="+mn-cs"/>
              </a:rPr>
              <a:t>MODERNIZE TO BE RESILIENT</a:t>
            </a:r>
            <a:endParaRPr kumimoji="0" lang="en-US" sz="1400" b="0" i="0" u="none" strike="noStrike" kern="1200" cap="none" spc="0" normalizeH="0" baseline="0" noProof="0" dirty="0">
              <a:ln>
                <a:noFill/>
              </a:ln>
              <a:solidFill>
                <a:srgbClr val="11439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55A11"/>
                </a:solidFill>
                <a:effectLst/>
                <a:uLnTx/>
                <a:uFillTx/>
                <a:latin typeface="Calibri" panose="020F0502020204030204"/>
                <a:ea typeface="+mn-ea"/>
                <a:cs typeface="+mn-cs"/>
              </a:rPr>
              <a:t>EMBRACE CLOUD, ENHANCE ADAPTABILITY</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F</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uture-proof to a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cloud-enabled architecture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evolving </a:t>
            </a:r>
            <a:r>
              <a:rPr kumimoji="0" lang="en-US"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business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Arial" pitchFamily="34" charset="0"/>
              </a:rPr>
              <a:t>Transform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legacy systems to modern digital technology stack</a:t>
            </a:r>
            <a:r>
              <a:rPr kumimoji="0" lang="en-US"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Arial" pitchFamily="34" charset="0"/>
              </a:rPr>
              <a:t> for system resilience</a:t>
            </a:r>
            <a:endPar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endParaRPr>
          </a:p>
        </p:txBody>
      </p:sp>
      <p:sp>
        <p:nvSpPr>
          <p:cNvPr id="46" name="Rectangle 45">
            <a:extLst>
              <a:ext uri="{FF2B5EF4-FFF2-40B4-BE49-F238E27FC236}">
                <a16:creationId xmlns:a16="http://schemas.microsoft.com/office/drawing/2014/main" id="{EB91BD1E-4E2F-4712-9BE7-500D74E3B55C}"/>
              </a:ext>
            </a:extLst>
          </p:cNvPr>
          <p:cNvSpPr/>
          <p:nvPr/>
        </p:nvSpPr>
        <p:spPr>
          <a:xfrm>
            <a:off x="4458890" y="2936458"/>
            <a:ext cx="6310182" cy="13747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1439D"/>
                </a:solidFill>
                <a:effectLst/>
                <a:uLnTx/>
                <a:uFillTx/>
                <a:latin typeface="Calibri" panose="020F0502020204030204"/>
                <a:ea typeface="+mn-ea"/>
                <a:cs typeface="+mn-cs"/>
              </a:rPr>
              <a:t>MODERNIZE TO BE RESPONSIVE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55A11"/>
                </a:solidFill>
                <a:effectLst/>
                <a:uLnTx/>
                <a:uFillTx/>
                <a:latin typeface="Calibri" panose="020F0502020204030204"/>
                <a:ea typeface="+mn-ea"/>
                <a:cs typeface="+mn-cs"/>
              </a:rPr>
              <a:t>BE AGILE, INNOVATE FASTER</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Adopt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Agile and DevSecOps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responsive and secure IT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Innovate faster with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Platform-centric modernization approach</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p:txBody>
      </p:sp>
      <p:sp>
        <p:nvSpPr>
          <p:cNvPr id="3" name="Rectangle 2">
            <a:extLst>
              <a:ext uri="{FF2B5EF4-FFF2-40B4-BE49-F238E27FC236}">
                <a16:creationId xmlns:a16="http://schemas.microsoft.com/office/drawing/2014/main" id="{D2BC121A-A219-4D28-97EC-68E45C548194}"/>
              </a:ext>
            </a:extLst>
          </p:cNvPr>
          <p:cNvSpPr/>
          <p:nvPr/>
        </p:nvSpPr>
        <p:spPr>
          <a:xfrm>
            <a:off x="289254" y="2782669"/>
            <a:ext cx="410081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REIMAGINE LEGACY.</a:t>
            </a:r>
            <a:b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SUCCEED WITH CLOUD.</a:t>
            </a:r>
          </a:p>
        </p:txBody>
      </p:sp>
      <p:sp>
        <p:nvSpPr>
          <p:cNvPr id="47" name="Rectangle 46">
            <a:extLst>
              <a:ext uri="{FF2B5EF4-FFF2-40B4-BE49-F238E27FC236}">
                <a16:creationId xmlns:a16="http://schemas.microsoft.com/office/drawing/2014/main" id="{29774E2D-34F1-4B32-B37A-B4252A1A9DC1}"/>
              </a:ext>
            </a:extLst>
          </p:cNvPr>
          <p:cNvSpPr/>
          <p:nvPr/>
        </p:nvSpPr>
        <p:spPr>
          <a:xfrm>
            <a:off x="4470425" y="4803636"/>
            <a:ext cx="6492104"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1439D"/>
                </a:solidFill>
                <a:effectLst/>
                <a:uLnTx/>
                <a:uFillTx/>
                <a:latin typeface="Calibri" panose="020F0502020204030204"/>
                <a:ea typeface="+mn-ea"/>
                <a:cs typeface="+mn-cs"/>
              </a:rPr>
              <a:t>MODERNIZE TO BE RELEVANT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55A11"/>
                </a:solidFill>
                <a:effectLst/>
                <a:uLnTx/>
                <a:uFillTx/>
                <a:latin typeface="Calibri" panose="020F0502020204030204"/>
                <a:ea typeface="+mn-ea"/>
                <a:cs typeface="+mn-cs"/>
              </a:rPr>
              <a:t>BE EFFICIENT, UNLOCK BUSINESS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Leverage</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open-source software, cloud, smart automation, software asset optimization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reduce modernization cost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Improve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stakeholder experience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to derive maximum value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1CE225C9-73A2-4836-A1FD-DB00FFA6ECD4}"/>
              </a:ext>
            </a:extLst>
          </p:cNvPr>
          <p:cNvCxnSpPr/>
          <p:nvPr/>
        </p:nvCxnSpPr>
        <p:spPr>
          <a:xfrm>
            <a:off x="4571716" y="2696418"/>
            <a:ext cx="6118890" cy="0"/>
          </a:xfrm>
          <a:prstGeom prst="line">
            <a:avLst/>
          </a:prstGeom>
          <a:ln w="3175">
            <a:solidFill>
              <a:schemeClr val="bg1">
                <a:lumMod val="85000"/>
              </a:schemeClr>
            </a:solidFill>
          </a:ln>
          <a:effectLst/>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9DA85CA4-723A-4DF2-B14E-4AB3FF5BD4D2}"/>
              </a:ext>
            </a:extLst>
          </p:cNvPr>
          <p:cNvCxnSpPr/>
          <p:nvPr/>
        </p:nvCxnSpPr>
        <p:spPr>
          <a:xfrm>
            <a:off x="4571716" y="4591903"/>
            <a:ext cx="6118890" cy="0"/>
          </a:xfrm>
          <a:prstGeom prst="line">
            <a:avLst/>
          </a:prstGeom>
          <a:ln w="3175">
            <a:solidFill>
              <a:schemeClr val="bg1">
                <a:lumMod val="85000"/>
              </a:schemeClr>
            </a:solidFill>
          </a:ln>
          <a:effectLst/>
        </p:spPr>
        <p:style>
          <a:lnRef idx="1">
            <a:schemeClr val="accent6"/>
          </a:lnRef>
          <a:fillRef idx="0">
            <a:schemeClr val="accent6"/>
          </a:fillRef>
          <a:effectRef idx="0">
            <a:schemeClr val="accent6"/>
          </a:effectRef>
          <a:fontRef idx="minor">
            <a:schemeClr val="tx1"/>
          </a:fontRef>
        </p:style>
      </p:cxnSp>
      <p:sp>
        <p:nvSpPr>
          <p:cNvPr id="11" name="Slide Number Placeholder 3">
            <a:extLst>
              <a:ext uri="{FF2B5EF4-FFF2-40B4-BE49-F238E27FC236}">
                <a16:creationId xmlns:a16="http://schemas.microsoft.com/office/drawing/2014/main" id="{57765A7A-9118-46D0-A13F-8B78A7098CA2}"/>
              </a:ext>
            </a:extLst>
          </p:cNvPr>
          <p:cNvSpPr>
            <a:spLocks noGrp="1"/>
          </p:cNvSpPr>
          <p:nvPr>
            <p:ph type="sldNum" sz="quarter" idx="12"/>
          </p:nvPr>
        </p:nvSpPr>
        <p:spPr>
          <a:xfrm>
            <a:off x="0" y="6492875"/>
            <a:ext cx="2743200" cy="365125"/>
          </a:xfrm>
        </p:spPr>
        <p:txBody>
          <a:bodyPr/>
          <a:lstStyle/>
          <a:p>
            <a:fld id="{910603E9-62B6-4E5D-B9E4-D3B69751664A}" type="slidenum">
              <a:rPr lang="en-US" smtClean="0"/>
              <a:pPr/>
              <a:t>4</a:t>
            </a:fld>
            <a:endParaRPr lang="en-US" dirty="0"/>
          </a:p>
        </p:txBody>
      </p:sp>
    </p:spTree>
    <p:extLst>
      <p:ext uri="{BB962C8B-B14F-4D97-AF65-F5344CB8AC3E}">
        <p14:creationId xmlns:p14="http://schemas.microsoft.com/office/powerpoint/2010/main" val="4258552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40</a:t>
            </a:fld>
            <a:endParaRPr lang="en-US" dirty="0"/>
          </a:p>
        </p:txBody>
      </p:sp>
      <p:sp>
        <p:nvSpPr>
          <p:cNvPr id="10" name="TextBox 9">
            <a:extLst>
              <a:ext uri="{FF2B5EF4-FFF2-40B4-BE49-F238E27FC236}">
                <a16:creationId xmlns:a16="http://schemas.microsoft.com/office/drawing/2014/main" id="{F26BCFC0-77DB-437E-A8D8-E5C1E3481C14}"/>
              </a:ext>
            </a:extLst>
          </p:cNvPr>
          <p:cNvSpPr txBox="1"/>
          <p:nvPr/>
        </p:nvSpPr>
        <p:spPr>
          <a:xfrm>
            <a:off x="119555" y="155910"/>
            <a:ext cx="5848625" cy="523220"/>
          </a:xfrm>
          <a:prstGeom prst="rect">
            <a:avLst/>
          </a:prstGeom>
          <a:noFill/>
        </p:spPr>
        <p:txBody>
          <a:bodyPr wrap="square" rtlCol="0">
            <a:spAutoFit/>
          </a:bodyPr>
          <a:lstStyle/>
          <a:p>
            <a:r>
              <a:rPr lang="en-US" sz="2800" dirty="0"/>
              <a:t>Mainframe Modernization Platform </a:t>
            </a:r>
          </a:p>
        </p:txBody>
      </p:sp>
      <p:pic>
        <p:nvPicPr>
          <p:cNvPr id="8" name="Picture 7">
            <a:extLst>
              <a:ext uri="{FF2B5EF4-FFF2-40B4-BE49-F238E27FC236}">
                <a16:creationId xmlns:a16="http://schemas.microsoft.com/office/drawing/2014/main" id="{498D12F7-86CC-40AA-B587-034CAD4E4A4A}"/>
              </a:ext>
            </a:extLst>
          </p:cNvPr>
          <p:cNvPicPr/>
          <p:nvPr/>
        </p:nvPicPr>
        <p:blipFill>
          <a:blip r:embed="rId2"/>
          <a:stretch>
            <a:fillRect/>
          </a:stretch>
        </p:blipFill>
        <p:spPr>
          <a:xfrm>
            <a:off x="3796227" y="918158"/>
            <a:ext cx="7863840" cy="3657600"/>
          </a:xfrm>
          <a:prstGeom prst="rect">
            <a:avLst/>
          </a:prstGeom>
          <a:ln w="3175">
            <a:solidFill>
              <a:schemeClr val="bg1">
                <a:lumMod val="75000"/>
              </a:schemeClr>
            </a:solidFill>
          </a:ln>
        </p:spPr>
      </p:pic>
      <p:pic>
        <p:nvPicPr>
          <p:cNvPr id="12" name="Picture 11">
            <a:extLst>
              <a:ext uri="{FF2B5EF4-FFF2-40B4-BE49-F238E27FC236}">
                <a16:creationId xmlns:a16="http://schemas.microsoft.com/office/drawing/2014/main" id="{EB7ED64C-30EF-4F50-9491-FE5184352BF7}"/>
              </a:ext>
            </a:extLst>
          </p:cNvPr>
          <p:cNvPicPr/>
          <p:nvPr/>
        </p:nvPicPr>
        <p:blipFill>
          <a:blip r:embed="rId3"/>
          <a:stretch>
            <a:fillRect/>
          </a:stretch>
        </p:blipFill>
        <p:spPr>
          <a:xfrm>
            <a:off x="3333519" y="1458524"/>
            <a:ext cx="7863840" cy="3657600"/>
          </a:xfrm>
          <a:prstGeom prst="rect">
            <a:avLst/>
          </a:prstGeom>
          <a:ln w="3175">
            <a:solidFill>
              <a:schemeClr val="bg1">
                <a:lumMod val="75000"/>
              </a:schemeClr>
            </a:solidFill>
          </a:ln>
        </p:spPr>
      </p:pic>
      <p:pic>
        <p:nvPicPr>
          <p:cNvPr id="9" name="Picture 8">
            <a:extLst>
              <a:ext uri="{FF2B5EF4-FFF2-40B4-BE49-F238E27FC236}">
                <a16:creationId xmlns:a16="http://schemas.microsoft.com/office/drawing/2014/main" id="{D975E8F3-28DB-4D12-A71B-FBDC58C749A8}"/>
              </a:ext>
            </a:extLst>
          </p:cNvPr>
          <p:cNvPicPr/>
          <p:nvPr/>
        </p:nvPicPr>
        <p:blipFill>
          <a:blip r:embed="rId4"/>
          <a:stretch>
            <a:fillRect/>
          </a:stretch>
        </p:blipFill>
        <p:spPr>
          <a:xfrm>
            <a:off x="2661490" y="1998890"/>
            <a:ext cx="7863840" cy="3657600"/>
          </a:xfrm>
          <a:prstGeom prst="rect">
            <a:avLst/>
          </a:prstGeom>
          <a:ln w="3175">
            <a:solidFill>
              <a:schemeClr val="bg1">
                <a:lumMod val="75000"/>
              </a:schemeClr>
            </a:solidFill>
          </a:ln>
        </p:spPr>
      </p:pic>
      <p:pic>
        <p:nvPicPr>
          <p:cNvPr id="16" name="Picture 15">
            <a:extLst>
              <a:ext uri="{FF2B5EF4-FFF2-40B4-BE49-F238E27FC236}">
                <a16:creationId xmlns:a16="http://schemas.microsoft.com/office/drawing/2014/main" id="{C8100E98-3E27-45A9-AE30-BF7044A16FC4}"/>
              </a:ext>
            </a:extLst>
          </p:cNvPr>
          <p:cNvPicPr/>
          <p:nvPr/>
        </p:nvPicPr>
        <p:blipFill>
          <a:blip r:embed="rId5"/>
          <a:stretch>
            <a:fillRect/>
          </a:stretch>
        </p:blipFill>
        <p:spPr>
          <a:xfrm>
            <a:off x="1989461" y="2746958"/>
            <a:ext cx="7863840" cy="3657600"/>
          </a:xfrm>
          <a:prstGeom prst="rect">
            <a:avLst/>
          </a:prstGeom>
          <a:ln w="3175">
            <a:solidFill>
              <a:schemeClr val="bg1">
                <a:lumMod val="75000"/>
              </a:schemeClr>
            </a:solidFill>
          </a:ln>
        </p:spPr>
      </p:pic>
    </p:spTree>
    <p:extLst>
      <p:ext uri="{BB962C8B-B14F-4D97-AF65-F5344CB8AC3E}">
        <p14:creationId xmlns:p14="http://schemas.microsoft.com/office/powerpoint/2010/main" val="42549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41</a:t>
            </a:fld>
            <a:endParaRPr lang="en-US" dirty="0"/>
          </a:p>
        </p:txBody>
      </p:sp>
      <p:sp>
        <p:nvSpPr>
          <p:cNvPr id="10" name="TextBox 9">
            <a:extLst>
              <a:ext uri="{FF2B5EF4-FFF2-40B4-BE49-F238E27FC236}">
                <a16:creationId xmlns:a16="http://schemas.microsoft.com/office/drawing/2014/main" id="{F26BCFC0-77DB-437E-A8D8-E5C1E3481C14}"/>
              </a:ext>
            </a:extLst>
          </p:cNvPr>
          <p:cNvSpPr txBox="1"/>
          <p:nvPr/>
        </p:nvSpPr>
        <p:spPr>
          <a:xfrm>
            <a:off x="119555" y="166184"/>
            <a:ext cx="7143393" cy="523220"/>
          </a:xfrm>
          <a:prstGeom prst="rect">
            <a:avLst/>
          </a:prstGeom>
          <a:noFill/>
        </p:spPr>
        <p:txBody>
          <a:bodyPr wrap="square" rtlCol="0">
            <a:spAutoFit/>
          </a:bodyPr>
          <a:lstStyle/>
          <a:p>
            <a:r>
              <a:rPr lang="en-US" sz="2800" dirty="0"/>
              <a:t>Application Migration Platform </a:t>
            </a:r>
          </a:p>
        </p:txBody>
      </p:sp>
      <p:pic>
        <p:nvPicPr>
          <p:cNvPr id="11" name="Picture 10" descr="A screenshot of a cell phone&#10;&#10;Description automatically generated">
            <a:extLst>
              <a:ext uri="{FF2B5EF4-FFF2-40B4-BE49-F238E27FC236}">
                <a16:creationId xmlns:a16="http://schemas.microsoft.com/office/drawing/2014/main" id="{10426339-EF06-484A-9257-6AE711DC0AC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675847" y="877143"/>
            <a:ext cx="7863840" cy="3657600"/>
          </a:xfrm>
          <a:prstGeom prst="rect">
            <a:avLst/>
          </a:prstGeom>
        </p:spPr>
      </p:pic>
      <p:pic>
        <p:nvPicPr>
          <p:cNvPr id="13" name="Picture 12">
            <a:extLst>
              <a:ext uri="{FF2B5EF4-FFF2-40B4-BE49-F238E27FC236}">
                <a16:creationId xmlns:a16="http://schemas.microsoft.com/office/drawing/2014/main" id="{F0F7FB95-AB3C-463F-AAC8-BB284ACC2BBE}"/>
              </a:ext>
            </a:extLst>
          </p:cNvPr>
          <p:cNvPicPr>
            <a:picLocks/>
          </p:cNvPicPr>
          <p:nvPr/>
        </p:nvPicPr>
        <p:blipFill rotWithShape="1">
          <a:blip r:embed="rId3"/>
          <a:srcRect t="8795" b="6684"/>
          <a:stretch/>
        </p:blipFill>
        <p:spPr>
          <a:xfrm>
            <a:off x="3273136" y="1376646"/>
            <a:ext cx="7863840" cy="365760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90CA155-0663-4410-BC2D-FDC5490256A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648434" y="1876149"/>
            <a:ext cx="7863840" cy="3657600"/>
          </a:xfrm>
          <a:prstGeom prst="rect">
            <a:avLst/>
          </a:prstGeom>
        </p:spPr>
      </p:pic>
      <p:pic>
        <p:nvPicPr>
          <p:cNvPr id="15" name="Picture 14" descr="A picture containing screenshot&#10;&#10;Description automatically generated">
            <a:extLst>
              <a:ext uri="{FF2B5EF4-FFF2-40B4-BE49-F238E27FC236}">
                <a16:creationId xmlns:a16="http://schemas.microsoft.com/office/drawing/2014/main" id="{68B2169F-4827-44B6-9D5C-1B63D53A66AC}"/>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938390" y="2375652"/>
            <a:ext cx="7863840" cy="3657600"/>
          </a:xfrm>
          <a:prstGeom prst="rect">
            <a:avLst/>
          </a:prstGeom>
        </p:spPr>
      </p:pic>
    </p:spTree>
    <p:extLst>
      <p:ext uri="{BB962C8B-B14F-4D97-AF65-F5344CB8AC3E}">
        <p14:creationId xmlns:p14="http://schemas.microsoft.com/office/powerpoint/2010/main" val="16612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42</a:t>
            </a:fld>
            <a:endParaRPr lang="en-US" dirty="0"/>
          </a:p>
        </p:txBody>
      </p:sp>
      <p:sp>
        <p:nvSpPr>
          <p:cNvPr id="10" name="TextBox 9">
            <a:extLst>
              <a:ext uri="{FF2B5EF4-FFF2-40B4-BE49-F238E27FC236}">
                <a16:creationId xmlns:a16="http://schemas.microsoft.com/office/drawing/2014/main" id="{F26BCFC0-77DB-437E-A8D8-E5C1E3481C14}"/>
              </a:ext>
            </a:extLst>
          </p:cNvPr>
          <p:cNvSpPr txBox="1"/>
          <p:nvPr/>
        </p:nvSpPr>
        <p:spPr>
          <a:xfrm>
            <a:off x="119556" y="155910"/>
            <a:ext cx="5057756" cy="523220"/>
          </a:xfrm>
          <a:prstGeom prst="rect">
            <a:avLst/>
          </a:prstGeom>
          <a:noFill/>
        </p:spPr>
        <p:txBody>
          <a:bodyPr wrap="square" rtlCol="0">
            <a:spAutoFit/>
          </a:bodyPr>
          <a:lstStyle/>
          <a:p>
            <a:r>
              <a:rPr lang="en-US" sz="2800" dirty="0"/>
              <a:t>Database Migration Platform </a:t>
            </a:r>
          </a:p>
        </p:txBody>
      </p:sp>
      <p:pic>
        <p:nvPicPr>
          <p:cNvPr id="16" name="Picture 15">
            <a:extLst>
              <a:ext uri="{FF2B5EF4-FFF2-40B4-BE49-F238E27FC236}">
                <a16:creationId xmlns:a16="http://schemas.microsoft.com/office/drawing/2014/main" id="{50494AA5-E150-41A0-997D-C2CC583383D2}"/>
              </a:ext>
            </a:extLst>
          </p:cNvPr>
          <p:cNvPicPr>
            <a:picLocks noChangeAspect="1"/>
          </p:cNvPicPr>
          <p:nvPr/>
        </p:nvPicPr>
        <p:blipFill>
          <a:blip r:embed="rId2"/>
          <a:stretch>
            <a:fillRect/>
          </a:stretch>
        </p:blipFill>
        <p:spPr>
          <a:xfrm>
            <a:off x="3815775" y="864020"/>
            <a:ext cx="7863840" cy="3401602"/>
          </a:xfrm>
          <a:prstGeom prst="rect">
            <a:avLst/>
          </a:prstGeom>
        </p:spPr>
      </p:pic>
      <p:pic>
        <p:nvPicPr>
          <p:cNvPr id="17" name="Picture 16">
            <a:extLst>
              <a:ext uri="{FF2B5EF4-FFF2-40B4-BE49-F238E27FC236}">
                <a16:creationId xmlns:a16="http://schemas.microsoft.com/office/drawing/2014/main" id="{796515BE-6149-4687-A987-359611FE8D6B}"/>
              </a:ext>
            </a:extLst>
          </p:cNvPr>
          <p:cNvPicPr>
            <a:picLocks noChangeAspect="1"/>
          </p:cNvPicPr>
          <p:nvPr/>
        </p:nvPicPr>
        <p:blipFill>
          <a:blip r:embed="rId3"/>
          <a:stretch>
            <a:fillRect/>
          </a:stretch>
        </p:blipFill>
        <p:spPr>
          <a:xfrm>
            <a:off x="3303198" y="1419947"/>
            <a:ext cx="7863840" cy="3505931"/>
          </a:xfrm>
          <a:prstGeom prst="rect">
            <a:avLst/>
          </a:prstGeom>
        </p:spPr>
      </p:pic>
      <p:pic>
        <p:nvPicPr>
          <p:cNvPr id="18" name="Picture 17">
            <a:extLst>
              <a:ext uri="{FF2B5EF4-FFF2-40B4-BE49-F238E27FC236}">
                <a16:creationId xmlns:a16="http://schemas.microsoft.com/office/drawing/2014/main" id="{A5B710E6-6FAF-4ED5-B157-8765FFE0D865}"/>
              </a:ext>
            </a:extLst>
          </p:cNvPr>
          <p:cNvPicPr>
            <a:picLocks noChangeAspect="1"/>
          </p:cNvPicPr>
          <p:nvPr/>
        </p:nvPicPr>
        <p:blipFill>
          <a:blip r:embed="rId4"/>
          <a:stretch>
            <a:fillRect/>
          </a:stretch>
        </p:blipFill>
        <p:spPr>
          <a:xfrm>
            <a:off x="2534273" y="2015127"/>
            <a:ext cx="7863840" cy="3758343"/>
          </a:xfrm>
          <a:prstGeom prst="rect">
            <a:avLst/>
          </a:prstGeom>
        </p:spPr>
      </p:pic>
      <p:pic>
        <p:nvPicPr>
          <p:cNvPr id="19" name="Picture 18">
            <a:extLst>
              <a:ext uri="{FF2B5EF4-FFF2-40B4-BE49-F238E27FC236}">
                <a16:creationId xmlns:a16="http://schemas.microsoft.com/office/drawing/2014/main" id="{6FE25482-54B1-4A7D-9D53-B526C42D04C7}"/>
              </a:ext>
            </a:extLst>
          </p:cNvPr>
          <p:cNvPicPr>
            <a:picLocks noChangeAspect="1"/>
          </p:cNvPicPr>
          <p:nvPr/>
        </p:nvPicPr>
        <p:blipFill>
          <a:blip r:embed="rId5"/>
          <a:stretch>
            <a:fillRect/>
          </a:stretch>
        </p:blipFill>
        <p:spPr>
          <a:xfrm>
            <a:off x="1765348" y="2648671"/>
            <a:ext cx="7863840" cy="3844204"/>
          </a:xfrm>
          <a:prstGeom prst="rect">
            <a:avLst/>
          </a:prstGeom>
        </p:spPr>
      </p:pic>
    </p:spTree>
    <p:extLst>
      <p:ext uri="{BB962C8B-B14F-4D97-AF65-F5344CB8AC3E}">
        <p14:creationId xmlns:p14="http://schemas.microsoft.com/office/powerpoint/2010/main" val="18993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43</a:t>
            </a:fld>
            <a:endParaRPr lang="en-US" dirty="0"/>
          </a:p>
        </p:txBody>
      </p:sp>
      <p:pic>
        <p:nvPicPr>
          <p:cNvPr id="13" name="Content Placeholder 3">
            <a:extLst>
              <a:ext uri="{FF2B5EF4-FFF2-40B4-BE49-F238E27FC236}">
                <a16:creationId xmlns:a16="http://schemas.microsoft.com/office/drawing/2014/main" id="{D887B2EA-0998-49B4-A4B0-BE3805243924}"/>
              </a:ext>
            </a:extLst>
          </p:cNvPr>
          <p:cNvPicPr>
            <a:picLocks/>
          </p:cNvPicPr>
          <p:nvPr/>
        </p:nvPicPr>
        <p:blipFill>
          <a:blip r:embed="rId2"/>
          <a:stretch>
            <a:fillRect/>
          </a:stretch>
        </p:blipFill>
        <p:spPr>
          <a:xfrm>
            <a:off x="4009699" y="873079"/>
            <a:ext cx="7863840" cy="3657600"/>
          </a:xfrm>
          <a:prstGeom prst="rect">
            <a:avLst/>
          </a:prstGeom>
        </p:spPr>
      </p:pic>
      <p:pic>
        <p:nvPicPr>
          <p:cNvPr id="14" name="Picture 13">
            <a:extLst>
              <a:ext uri="{FF2B5EF4-FFF2-40B4-BE49-F238E27FC236}">
                <a16:creationId xmlns:a16="http://schemas.microsoft.com/office/drawing/2014/main" id="{1F59F373-331B-4AC0-9FB1-F0604EA1E305}"/>
              </a:ext>
            </a:extLst>
          </p:cNvPr>
          <p:cNvPicPr>
            <a:picLocks/>
          </p:cNvPicPr>
          <p:nvPr/>
        </p:nvPicPr>
        <p:blipFill>
          <a:blip r:embed="rId3"/>
          <a:stretch>
            <a:fillRect/>
          </a:stretch>
        </p:blipFill>
        <p:spPr>
          <a:xfrm>
            <a:off x="3389820" y="1460781"/>
            <a:ext cx="7863840" cy="3657600"/>
          </a:xfrm>
          <a:prstGeom prst="rect">
            <a:avLst/>
          </a:prstGeom>
        </p:spPr>
      </p:pic>
      <p:pic>
        <p:nvPicPr>
          <p:cNvPr id="15" name="Content Placeholder 3">
            <a:extLst>
              <a:ext uri="{FF2B5EF4-FFF2-40B4-BE49-F238E27FC236}">
                <a16:creationId xmlns:a16="http://schemas.microsoft.com/office/drawing/2014/main" id="{F7B67ED6-46A7-402E-A559-2C1AC9684D81}"/>
              </a:ext>
            </a:extLst>
          </p:cNvPr>
          <p:cNvPicPr>
            <a:picLocks/>
          </p:cNvPicPr>
          <p:nvPr/>
        </p:nvPicPr>
        <p:blipFill>
          <a:blip r:embed="rId4"/>
          <a:stretch>
            <a:fillRect/>
          </a:stretch>
        </p:blipFill>
        <p:spPr>
          <a:xfrm>
            <a:off x="2769941" y="2048483"/>
            <a:ext cx="7863840" cy="3657600"/>
          </a:xfrm>
          <a:prstGeom prst="rect">
            <a:avLst/>
          </a:prstGeom>
        </p:spPr>
      </p:pic>
      <p:pic>
        <p:nvPicPr>
          <p:cNvPr id="16" name="Picture 15">
            <a:extLst>
              <a:ext uri="{FF2B5EF4-FFF2-40B4-BE49-F238E27FC236}">
                <a16:creationId xmlns:a16="http://schemas.microsoft.com/office/drawing/2014/main" id="{6E747275-9898-4A39-B4D8-84B0F84E1BF2}"/>
              </a:ext>
            </a:extLst>
          </p:cNvPr>
          <p:cNvPicPr>
            <a:picLocks/>
          </p:cNvPicPr>
          <p:nvPr/>
        </p:nvPicPr>
        <p:blipFill>
          <a:blip r:embed="rId5"/>
          <a:stretch>
            <a:fillRect/>
          </a:stretch>
        </p:blipFill>
        <p:spPr>
          <a:xfrm>
            <a:off x="1957347" y="2835275"/>
            <a:ext cx="7863840" cy="3657600"/>
          </a:xfrm>
          <a:prstGeom prst="rect">
            <a:avLst/>
          </a:prstGeom>
        </p:spPr>
      </p:pic>
      <p:sp>
        <p:nvSpPr>
          <p:cNvPr id="17" name="TextBox 16">
            <a:extLst>
              <a:ext uri="{FF2B5EF4-FFF2-40B4-BE49-F238E27FC236}">
                <a16:creationId xmlns:a16="http://schemas.microsoft.com/office/drawing/2014/main" id="{7EF89EBA-CF16-49DB-B2EE-EEA345F6370A}"/>
              </a:ext>
            </a:extLst>
          </p:cNvPr>
          <p:cNvSpPr txBox="1"/>
          <p:nvPr/>
        </p:nvSpPr>
        <p:spPr>
          <a:xfrm>
            <a:off x="247111" y="161477"/>
            <a:ext cx="6949346" cy="523220"/>
          </a:xfrm>
          <a:prstGeom prst="rect">
            <a:avLst/>
          </a:prstGeom>
          <a:noFill/>
        </p:spPr>
        <p:txBody>
          <a:bodyPr wrap="square" rtlCol="0">
            <a:spAutoFit/>
          </a:bodyPr>
          <a:lstStyle/>
          <a:p>
            <a:r>
              <a:rPr lang="en-US" sz="2800" dirty="0"/>
              <a:t>Cloud Modernization Platform </a:t>
            </a:r>
          </a:p>
        </p:txBody>
      </p:sp>
    </p:spTree>
    <p:extLst>
      <p:ext uri="{BB962C8B-B14F-4D97-AF65-F5344CB8AC3E}">
        <p14:creationId xmlns:p14="http://schemas.microsoft.com/office/powerpoint/2010/main" val="20292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20678-2FAF-4E25-988B-C2CF96C793A1}"/>
              </a:ext>
            </a:extLst>
          </p:cNvPr>
          <p:cNvSpPr>
            <a:spLocks noGrp="1"/>
          </p:cNvSpPr>
          <p:nvPr>
            <p:ph type="sldNum" sz="quarter" idx="12"/>
          </p:nvPr>
        </p:nvSpPr>
        <p:spPr/>
        <p:txBody>
          <a:bodyPr/>
          <a:lstStyle/>
          <a:p>
            <a:fld id="{910603E9-62B6-4E5D-B9E4-D3B69751664A}" type="slidenum">
              <a:rPr lang="en-US" smtClean="0"/>
              <a:t>44</a:t>
            </a:fld>
            <a:endParaRPr lang="en-US" dirty="0"/>
          </a:p>
        </p:txBody>
      </p:sp>
      <p:pic>
        <p:nvPicPr>
          <p:cNvPr id="4" name="Picture 3">
            <a:extLst>
              <a:ext uri="{FF2B5EF4-FFF2-40B4-BE49-F238E27FC236}">
                <a16:creationId xmlns:a16="http://schemas.microsoft.com/office/drawing/2014/main" id="{576AFFFF-579A-44E9-961F-4A47528CF3F2}"/>
              </a:ext>
            </a:extLst>
          </p:cNvPr>
          <p:cNvPicPr>
            <a:picLocks/>
          </p:cNvPicPr>
          <p:nvPr/>
        </p:nvPicPr>
        <p:blipFill>
          <a:blip r:embed="rId2"/>
          <a:stretch>
            <a:fillRect/>
          </a:stretch>
        </p:blipFill>
        <p:spPr>
          <a:xfrm>
            <a:off x="3711448" y="1072789"/>
            <a:ext cx="7863840" cy="3657600"/>
          </a:xfrm>
          <a:prstGeom prst="rect">
            <a:avLst/>
          </a:prstGeom>
        </p:spPr>
      </p:pic>
      <p:pic>
        <p:nvPicPr>
          <p:cNvPr id="5" name="Picture 4">
            <a:extLst>
              <a:ext uri="{FF2B5EF4-FFF2-40B4-BE49-F238E27FC236}">
                <a16:creationId xmlns:a16="http://schemas.microsoft.com/office/drawing/2014/main" id="{B1E55972-DBAE-4587-B549-60EA5502460F}"/>
              </a:ext>
            </a:extLst>
          </p:cNvPr>
          <p:cNvPicPr>
            <a:picLocks/>
          </p:cNvPicPr>
          <p:nvPr/>
        </p:nvPicPr>
        <p:blipFill>
          <a:blip r:embed="rId3"/>
          <a:stretch>
            <a:fillRect/>
          </a:stretch>
        </p:blipFill>
        <p:spPr>
          <a:xfrm>
            <a:off x="3177880" y="1598107"/>
            <a:ext cx="7863840" cy="3657600"/>
          </a:xfrm>
          <a:prstGeom prst="rect">
            <a:avLst/>
          </a:prstGeom>
        </p:spPr>
      </p:pic>
      <p:pic>
        <p:nvPicPr>
          <p:cNvPr id="7" name="Picture 6">
            <a:extLst>
              <a:ext uri="{FF2B5EF4-FFF2-40B4-BE49-F238E27FC236}">
                <a16:creationId xmlns:a16="http://schemas.microsoft.com/office/drawing/2014/main" id="{8A02F457-5B9E-44BE-ACA9-0A6286398CCA}"/>
              </a:ext>
            </a:extLst>
          </p:cNvPr>
          <p:cNvPicPr>
            <a:picLocks/>
          </p:cNvPicPr>
          <p:nvPr/>
        </p:nvPicPr>
        <p:blipFill>
          <a:blip r:embed="rId4"/>
          <a:stretch>
            <a:fillRect/>
          </a:stretch>
        </p:blipFill>
        <p:spPr>
          <a:xfrm>
            <a:off x="2443566" y="2123425"/>
            <a:ext cx="7863840" cy="3657600"/>
          </a:xfrm>
          <a:prstGeom prst="rect">
            <a:avLst/>
          </a:prstGeom>
        </p:spPr>
      </p:pic>
      <p:pic>
        <p:nvPicPr>
          <p:cNvPr id="8" name="Picture 7">
            <a:extLst>
              <a:ext uri="{FF2B5EF4-FFF2-40B4-BE49-F238E27FC236}">
                <a16:creationId xmlns:a16="http://schemas.microsoft.com/office/drawing/2014/main" id="{1350F1C1-199B-456C-9834-670552229269}"/>
              </a:ext>
            </a:extLst>
          </p:cNvPr>
          <p:cNvPicPr>
            <a:picLocks/>
          </p:cNvPicPr>
          <p:nvPr/>
        </p:nvPicPr>
        <p:blipFill>
          <a:blip r:embed="rId5"/>
          <a:stretch>
            <a:fillRect/>
          </a:stretch>
        </p:blipFill>
        <p:spPr>
          <a:xfrm>
            <a:off x="1884594" y="2648743"/>
            <a:ext cx="7863840" cy="3657600"/>
          </a:xfrm>
          <a:prstGeom prst="rect">
            <a:avLst/>
          </a:prstGeom>
        </p:spPr>
      </p:pic>
      <p:sp>
        <p:nvSpPr>
          <p:cNvPr id="11" name="TextBox 10">
            <a:extLst>
              <a:ext uri="{FF2B5EF4-FFF2-40B4-BE49-F238E27FC236}">
                <a16:creationId xmlns:a16="http://schemas.microsoft.com/office/drawing/2014/main" id="{D98CFC08-0E98-4B4D-870E-FB200265ACA2}"/>
              </a:ext>
            </a:extLst>
          </p:cNvPr>
          <p:cNvSpPr txBox="1"/>
          <p:nvPr/>
        </p:nvSpPr>
        <p:spPr>
          <a:xfrm>
            <a:off x="129880" y="196645"/>
            <a:ext cx="6949346" cy="523220"/>
          </a:xfrm>
          <a:prstGeom prst="rect">
            <a:avLst/>
          </a:prstGeom>
          <a:noFill/>
        </p:spPr>
        <p:txBody>
          <a:bodyPr wrap="square" rtlCol="0">
            <a:spAutoFit/>
          </a:bodyPr>
          <a:lstStyle/>
          <a:p>
            <a:r>
              <a:rPr lang="en-US" sz="2800" dirty="0"/>
              <a:t>Cloud Native Development Platform </a:t>
            </a:r>
          </a:p>
        </p:txBody>
      </p:sp>
    </p:spTree>
    <p:extLst>
      <p:ext uri="{BB962C8B-B14F-4D97-AF65-F5344CB8AC3E}">
        <p14:creationId xmlns:p14="http://schemas.microsoft.com/office/powerpoint/2010/main" val="139244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mn-ea"/>
              <a:cs typeface="+mn-cs"/>
            </a:endParaRPr>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mn-ea"/>
              <a:cs typeface="+mn-cs"/>
            </a:endParaRPr>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
        <p:nvSpPr>
          <p:cNvPr id="10" name="TextBox 9">
            <a:extLst>
              <a:ext uri="{FF2B5EF4-FFF2-40B4-BE49-F238E27FC236}">
                <a16:creationId xmlns:a16="http://schemas.microsoft.com/office/drawing/2014/main" id="{8B67F7D0-420F-4B1A-B9E9-8C442A91AE3D}"/>
              </a:ext>
            </a:extLst>
          </p:cNvPr>
          <p:cNvSpPr txBox="1"/>
          <p:nvPr/>
        </p:nvSpPr>
        <p:spPr>
          <a:xfrm>
            <a:off x="1152691" y="1880848"/>
            <a:ext cx="8249010" cy="2400657"/>
          </a:xfrm>
          <a:prstGeom prst="rect">
            <a:avLst/>
          </a:prstGeom>
          <a:noFill/>
        </p:spPr>
        <p:txBody>
          <a:bodyPr wrap="square" lIns="0" tIns="0" rIns="0" bIns="0" rtlCol="0">
            <a:spAutoFit/>
          </a:bodyPr>
          <a:lstStyle/>
          <a:p>
            <a:r>
              <a:rPr lang="en-US" sz="2800" b="1" dirty="0">
                <a:solidFill>
                  <a:schemeClr val="bg1"/>
                </a:solidFill>
                <a:latin typeface="Arial" panose="020B0604020202020204" pitchFamily="34" charset="0"/>
                <a:cs typeface="Arial" panose="020B0604020202020204" pitchFamily="34" charset="0"/>
              </a:rPr>
              <a:t>Appendix - Data Estate Modernization Suite</a:t>
            </a:r>
            <a:endParaRPr lang="en-US" sz="2800" b="1" dirty="0">
              <a:solidFill>
                <a:schemeClr val="bg1"/>
              </a:solidFill>
              <a:latin typeface="Arial" panose="020B0604020202020204" pitchFamily="34" charset="0"/>
              <a:cs typeface="Arial" panose="020B0604020202020204" pitchFamily="34" charset="0"/>
              <a:sym typeface="Calibri"/>
            </a:endParaRPr>
          </a:p>
          <a:p>
            <a:r>
              <a:rPr lang="en-US" sz="3200" b="1" dirty="0">
                <a:solidFill>
                  <a:schemeClr val="bg1"/>
                </a:solidFill>
                <a:latin typeface="Arial" panose="020B0604020202020204" pitchFamily="34" charset="0"/>
                <a:cs typeface="Arial" panose="020B0604020202020204" pitchFamily="34" charset="0"/>
              </a:rPr>
              <a:t>   </a:t>
            </a:r>
          </a:p>
          <a:p>
            <a:endParaRPr lang="en-US" sz="3200" b="1" dirty="0">
              <a:solidFill>
                <a:schemeClr val="bg1"/>
              </a:solidFill>
              <a:latin typeface="Arial" panose="020B0604020202020204" pitchFamily="34" charset="0"/>
              <a:cs typeface="Arial" panose="020B0604020202020204" pitchFamily="34" charset="0"/>
            </a:endParaRPr>
          </a:p>
          <a:p>
            <a:endParaRPr lang="en-US" sz="3200" b="1" dirty="0">
              <a:solidFill>
                <a:schemeClr val="bg1"/>
              </a:solidFill>
              <a:latin typeface="Arial" panose="020B0604020202020204" pitchFamily="34" charset="0"/>
              <a:cs typeface="Arial" panose="020B0604020202020204" pitchFamily="34" charset="0"/>
            </a:endParaRPr>
          </a:p>
          <a:p>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327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10160" y="-2"/>
            <a:ext cx="12202160" cy="410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Landscape Modernization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3045AB1-40B1-4D01-AE27-6E9290DEF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A5EBC04-C931-4907-9DE8-338D45A079C9}"/>
              </a:ext>
            </a:extLst>
          </p:cNvPr>
          <p:cNvSpPr/>
          <p:nvPr/>
        </p:nvSpPr>
        <p:spPr>
          <a:xfrm>
            <a:off x="1946935" y="437050"/>
            <a:ext cx="10042050" cy="5225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Accelerate data estate modernization and simplification by 30-40% through engineering driven automation</a:t>
            </a:r>
          </a:p>
        </p:txBody>
      </p:sp>
      <p:sp>
        <p:nvSpPr>
          <p:cNvPr id="97" name="Rectangle 96">
            <a:extLst>
              <a:ext uri="{FF2B5EF4-FFF2-40B4-BE49-F238E27FC236}">
                <a16:creationId xmlns:a16="http://schemas.microsoft.com/office/drawing/2014/main" id="{771478B2-DACD-44E7-9133-BDC0A899F80F}"/>
              </a:ext>
            </a:extLst>
          </p:cNvPr>
          <p:cNvSpPr/>
          <p:nvPr/>
        </p:nvSpPr>
        <p:spPr>
          <a:xfrm>
            <a:off x="8746" y="429637"/>
            <a:ext cx="1905628" cy="533481"/>
          </a:xfrm>
          <a:prstGeom prst="rect">
            <a:avLst/>
          </a:prstGeom>
          <a:solidFill>
            <a:srgbClr val="114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Goal</a:t>
            </a:r>
          </a:p>
        </p:txBody>
      </p:sp>
      <p:sp>
        <p:nvSpPr>
          <p:cNvPr id="100" name="Google Shape;723;p31">
            <a:extLst>
              <a:ext uri="{FF2B5EF4-FFF2-40B4-BE49-F238E27FC236}">
                <a16:creationId xmlns:a16="http://schemas.microsoft.com/office/drawing/2014/main" id="{6B50B347-60B4-4CA5-93FA-8F2C55ECC9C9}"/>
              </a:ext>
            </a:extLst>
          </p:cNvPr>
          <p:cNvSpPr>
            <a:spLocks/>
          </p:cNvSpPr>
          <p:nvPr/>
        </p:nvSpPr>
        <p:spPr bwMode="auto">
          <a:xfrm>
            <a:off x="-50246" y="1288310"/>
            <a:ext cx="4229441" cy="1072099"/>
          </a:xfrm>
          <a:custGeom>
            <a:avLst/>
            <a:gdLst>
              <a:gd name="T0" fmla="*/ 792 w 912"/>
              <a:gd name="T1" fmla="*/ 0 h 240"/>
              <a:gd name="T2" fmla="*/ 0 w 912"/>
              <a:gd name="T3" fmla="*/ 0 h 240"/>
              <a:gd name="T4" fmla="*/ 120 w 912"/>
              <a:gd name="T5" fmla="*/ 120 h 240"/>
              <a:gd name="T6" fmla="*/ 240 w 912"/>
              <a:gd name="T7" fmla="*/ 240 h 240"/>
              <a:gd name="T8" fmla="*/ 792 w 912"/>
              <a:gd name="T9" fmla="*/ 240 h 240"/>
              <a:gd name="T10" fmla="*/ 912 w 912"/>
              <a:gd name="T11" fmla="*/ 120 h 240"/>
              <a:gd name="T12" fmla="*/ 912 w 912"/>
              <a:gd name="T13" fmla="*/ 120 h 240"/>
              <a:gd name="T14" fmla="*/ 792 w 912"/>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240" extrusionOk="0">
                <a:moveTo>
                  <a:pt x="792" y="0"/>
                </a:moveTo>
                <a:cubicBezTo>
                  <a:pt x="0" y="0"/>
                  <a:pt x="0" y="0"/>
                  <a:pt x="0" y="0"/>
                </a:cubicBezTo>
                <a:cubicBezTo>
                  <a:pt x="66" y="0"/>
                  <a:pt x="120" y="53"/>
                  <a:pt x="120" y="120"/>
                </a:cubicBezTo>
                <a:cubicBezTo>
                  <a:pt x="120" y="186"/>
                  <a:pt x="174" y="240"/>
                  <a:pt x="240" y="240"/>
                </a:cubicBezTo>
                <a:cubicBezTo>
                  <a:pt x="792" y="240"/>
                  <a:pt x="792" y="240"/>
                  <a:pt x="792" y="240"/>
                </a:cubicBezTo>
                <a:cubicBezTo>
                  <a:pt x="858" y="240"/>
                  <a:pt x="912" y="186"/>
                  <a:pt x="912" y="120"/>
                </a:cubicBezTo>
                <a:cubicBezTo>
                  <a:pt x="912" y="120"/>
                  <a:pt x="912" y="120"/>
                  <a:pt x="912" y="120"/>
                </a:cubicBezTo>
                <a:cubicBezTo>
                  <a:pt x="912" y="53"/>
                  <a:pt x="858" y="0"/>
                  <a:pt x="792" y="0"/>
                </a:cubicBezTo>
                <a:close/>
              </a:path>
            </a:pathLst>
          </a:custGeom>
          <a:solidFill>
            <a:srgbClr val="C0E8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CLOUD ADOPTION STRATEGY</a:t>
            </a:r>
          </a:p>
        </p:txBody>
      </p:sp>
      <p:sp>
        <p:nvSpPr>
          <p:cNvPr id="101" name="Google Shape;422;p20">
            <a:extLst>
              <a:ext uri="{FF2B5EF4-FFF2-40B4-BE49-F238E27FC236}">
                <a16:creationId xmlns:a16="http://schemas.microsoft.com/office/drawing/2014/main" id="{4F3C133C-811A-4344-B2AF-B4522A0975E1}"/>
              </a:ext>
            </a:extLst>
          </p:cNvPr>
          <p:cNvSpPr txBox="1"/>
          <p:nvPr/>
        </p:nvSpPr>
        <p:spPr>
          <a:xfrm>
            <a:off x="740340" y="1668595"/>
            <a:ext cx="3148221" cy="338554"/>
          </a:xfrm>
          <a:prstGeom prst="rect">
            <a:avLst/>
          </a:prstGeom>
          <a:noFill/>
          <a:ln>
            <a:noFill/>
          </a:ln>
        </p:spPr>
        <p:txBody>
          <a:bodyPr spcFirstLastPara="1" wrap="square" lIns="0" tIns="0" rIns="0" bIns="0" anchor="t" anchorCtr="0">
            <a:spAutoFit/>
          </a:bodyPr>
          <a:lstStyle>
            <a:defPPr>
              <a:defRPr lang="en-US"/>
            </a:defPPr>
            <a:lvl1pPr marR="0" lvl="0" indent="0" fontAlgn="auto">
              <a:lnSpc>
                <a:spcPct val="100000"/>
              </a:lnSpc>
              <a:spcBef>
                <a:spcPts val="0"/>
              </a:spcBef>
              <a:spcAft>
                <a:spcPts val="0"/>
              </a:spcAft>
              <a:buClr>
                <a:srgbClr val="FFFFFF"/>
              </a:buClr>
              <a:buSzPts val="1200"/>
              <a:buFont typeface="Open Sans"/>
              <a:buNone/>
              <a:tabLst/>
              <a:defRPr kumimoji="0" sz="1050" b="0" i="0" u="none" strike="noStrike" cap="none" spc="0" normalizeH="0" baseline="0">
                <a:ln>
                  <a:noFill/>
                </a:ln>
                <a:solidFill>
                  <a:srgbClr val="FFFFFF"/>
                </a:solidFill>
                <a:effectLst/>
                <a:uLnTx/>
                <a:uFillTx/>
                <a:latin typeface="Arial" panose="020B0604020202020204" pitchFamily="34" charset="0"/>
                <a:ea typeface="Open Sans"/>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100" b="0" i="0" u="none" strike="noStrike" kern="1200" cap="none" spc="0" normalizeH="0" baseline="0" noProof="0" dirty="0">
                <a:ln>
                  <a:noFill/>
                </a:ln>
                <a:solidFill>
                  <a:srgbClr val="525457"/>
                </a:solidFill>
                <a:effectLst/>
                <a:uLnTx/>
                <a:uFillTx/>
                <a:latin typeface="Segoe UI" panose="020B0502040204020203" pitchFamily="34" charset="0"/>
                <a:cs typeface="Segoe UI" panose="020B0502040204020203" pitchFamily="34" charset="0"/>
                <a:sym typeface="Open Sans"/>
              </a:rPr>
              <a:t>Advisory and consulting services towards cloud adoption and Data Estate modernization strategies</a:t>
            </a:r>
            <a:endParaRPr kumimoji="0" sz="1100" b="0" i="0" u="none" strike="noStrike" kern="1200" cap="none" spc="0" normalizeH="0" baseline="0" noProof="0" dirty="0">
              <a:ln>
                <a:noFill/>
              </a:ln>
              <a:solidFill>
                <a:srgbClr val="525457"/>
              </a:solidFill>
              <a:effectLst/>
              <a:uLnTx/>
              <a:uFillTx/>
              <a:latin typeface="Segoe UI" panose="020B0502040204020203" pitchFamily="34" charset="0"/>
              <a:cs typeface="Segoe UI" panose="020B0502040204020203" pitchFamily="34" charset="0"/>
            </a:endParaRPr>
          </a:p>
        </p:txBody>
      </p:sp>
      <p:sp>
        <p:nvSpPr>
          <p:cNvPr id="102" name="Google Shape;723;p31">
            <a:extLst>
              <a:ext uri="{FF2B5EF4-FFF2-40B4-BE49-F238E27FC236}">
                <a16:creationId xmlns:a16="http://schemas.microsoft.com/office/drawing/2014/main" id="{344FA0AB-5670-4466-AE2E-5C90EB9DA79C}"/>
              </a:ext>
            </a:extLst>
          </p:cNvPr>
          <p:cNvSpPr>
            <a:spLocks/>
          </p:cNvSpPr>
          <p:nvPr/>
        </p:nvSpPr>
        <p:spPr bwMode="auto">
          <a:xfrm>
            <a:off x="3898757" y="1288310"/>
            <a:ext cx="4229441" cy="1072099"/>
          </a:xfrm>
          <a:custGeom>
            <a:avLst/>
            <a:gdLst>
              <a:gd name="T0" fmla="*/ 792 w 912"/>
              <a:gd name="T1" fmla="*/ 0 h 240"/>
              <a:gd name="T2" fmla="*/ 0 w 912"/>
              <a:gd name="T3" fmla="*/ 0 h 240"/>
              <a:gd name="T4" fmla="*/ 120 w 912"/>
              <a:gd name="T5" fmla="*/ 120 h 240"/>
              <a:gd name="T6" fmla="*/ 240 w 912"/>
              <a:gd name="T7" fmla="*/ 240 h 240"/>
              <a:gd name="T8" fmla="*/ 792 w 912"/>
              <a:gd name="T9" fmla="*/ 240 h 240"/>
              <a:gd name="T10" fmla="*/ 912 w 912"/>
              <a:gd name="T11" fmla="*/ 120 h 240"/>
              <a:gd name="T12" fmla="*/ 912 w 912"/>
              <a:gd name="T13" fmla="*/ 120 h 240"/>
              <a:gd name="T14" fmla="*/ 792 w 912"/>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240" extrusionOk="0">
                <a:moveTo>
                  <a:pt x="792" y="0"/>
                </a:moveTo>
                <a:cubicBezTo>
                  <a:pt x="0" y="0"/>
                  <a:pt x="0" y="0"/>
                  <a:pt x="0" y="0"/>
                </a:cubicBezTo>
                <a:cubicBezTo>
                  <a:pt x="66" y="0"/>
                  <a:pt x="120" y="53"/>
                  <a:pt x="120" y="120"/>
                </a:cubicBezTo>
                <a:cubicBezTo>
                  <a:pt x="120" y="186"/>
                  <a:pt x="174" y="240"/>
                  <a:pt x="240" y="240"/>
                </a:cubicBezTo>
                <a:cubicBezTo>
                  <a:pt x="792" y="240"/>
                  <a:pt x="792" y="240"/>
                  <a:pt x="792" y="240"/>
                </a:cubicBezTo>
                <a:cubicBezTo>
                  <a:pt x="858" y="240"/>
                  <a:pt x="912" y="186"/>
                  <a:pt x="912" y="120"/>
                </a:cubicBezTo>
                <a:cubicBezTo>
                  <a:pt x="912" y="120"/>
                  <a:pt x="912" y="120"/>
                  <a:pt x="912" y="120"/>
                </a:cubicBezTo>
                <a:cubicBezTo>
                  <a:pt x="912" y="53"/>
                  <a:pt x="858" y="0"/>
                  <a:pt x="792" y="0"/>
                </a:cubicBezTo>
                <a:close/>
              </a:path>
            </a:pathLst>
          </a:custGeom>
          <a:solidFill>
            <a:srgbClr val="C0E8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MIGRATION/ MODERNIZATION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TO/ IN THE CLOUD</a:t>
            </a:r>
          </a:p>
        </p:txBody>
      </p:sp>
      <p:sp>
        <p:nvSpPr>
          <p:cNvPr id="103" name="Google Shape;422;p20">
            <a:extLst>
              <a:ext uri="{FF2B5EF4-FFF2-40B4-BE49-F238E27FC236}">
                <a16:creationId xmlns:a16="http://schemas.microsoft.com/office/drawing/2014/main" id="{519A0FB3-A843-491E-83A1-F421AE55B8A5}"/>
              </a:ext>
            </a:extLst>
          </p:cNvPr>
          <p:cNvSpPr txBox="1"/>
          <p:nvPr/>
        </p:nvSpPr>
        <p:spPr>
          <a:xfrm>
            <a:off x="4821118" y="1843767"/>
            <a:ext cx="3148221" cy="507831"/>
          </a:xfrm>
          <a:prstGeom prst="rect">
            <a:avLst/>
          </a:prstGeom>
          <a:noFill/>
          <a:ln>
            <a:noFill/>
          </a:ln>
        </p:spPr>
        <p:txBody>
          <a:bodyPr spcFirstLastPara="1" wrap="square" lIns="0" tIns="0" rIns="0" bIns="0" anchor="t" anchorCtr="0">
            <a:spAutoFit/>
          </a:bodyPr>
          <a:lstStyle>
            <a:defPPr>
              <a:defRPr lang="en-US"/>
            </a:defPPr>
            <a:lvl1pPr marR="0" lvl="0" indent="0" fontAlgn="auto">
              <a:lnSpc>
                <a:spcPct val="100000"/>
              </a:lnSpc>
              <a:spcBef>
                <a:spcPts val="0"/>
              </a:spcBef>
              <a:spcAft>
                <a:spcPts val="0"/>
              </a:spcAft>
              <a:buClr>
                <a:srgbClr val="FFFFFF"/>
              </a:buClr>
              <a:buSzPts val="1200"/>
              <a:buFont typeface="Open Sans"/>
              <a:buNone/>
              <a:tabLst/>
              <a:defRPr kumimoji="0" sz="1050" b="0" i="0" u="none" strike="noStrike" cap="none" spc="0" normalizeH="0" baseline="0">
                <a:ln>
                  <a:noFill/>
                </a:ln>
                <a:solidFill>
                  <a:srgbClr val="FFFFFF"/>
                </a:solidFill>
                <a:effectLst/>
                <a:uLnTx/>
                <a:uFillTx/>
                <a:latin typeface="Arial" panose="020B0604020202020204" pitchFamily="34" charset="0"/>
                <a:ea typeface="Open Sans"/>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100" b="0" i="0" u="none" strike="noStrike" kern="1200" cap="none" spc="0" normalizeH="0" baseline="0" noProof="0" dirty="0">
                <a:ln>
                  <a:noFill/>
                </a:ln>
                <a:solidFill>
                  <a:srgbClr val="525457"/>
                </a:solidFill>
                <a:effectLst/>
                <a:uLnTx/>
                <a:uFillTx/>
                <a:latin typeface="Segoe UI" panose="020B0502040204020203" pitchFamily="34" charset="0"/>
                <a:cs typeface="Segoe UI" panose="020B0502040204020203" pitchFamily="34" charset="0"/>
                <a:sym typeface="Open Sans"/>
              </a:rPr>
              <a:t>Database Migrations to Azure, Hadoop Migrations, Data Warehouse/ Appliance Migrations, AI/BI Platform migrations</a:t>
            </a:r>
          </a:p>
        </p:txBody>
      </p:sp>
      <p:sp>
        <p:nvSpPr>
          <p:cNvPr id="104" name="Google Shape;723;p31">
            <a:extLst>
              <a:ext uri="{FF2B5EF4-FFF2-40B4-BE49-F238E27FC236}">
                <a16:creationId xmlns:a16="http://schemas.microsoft.com/office/drawing/2014/main" id="{80A54050-8D75-4442-97F9-09F1C5205D54}"/>
              </a:ext>
            </a:extLst>
          </p:cNvPr>
          <p:cNvSpPr>
            <a:spLocks/>
          </p:cNvSpPr>
          <p:nvPr/>
        </p:nvSpPr>
        <p:spPr bwMode="auto">
          <a:xfrm>
            <a:off x="7903567" y="1292969"/>
            <a:ext cx="4229441" cy="1072099"/>
          </a:xfrm>
          <a:custGeom>
            <a:avLst/>
            <a:gdLst>
              <a:gd name="T0" fmla="*/ 792 w 912"/>
              <a:gd name="T1" fmla="*/ 0 h 240"/>
              <a:gd name="T2" fmla="*/ 0 w 912"/>
              <a:gd name="T3" fmla="*/ 0 h 240"/>
              <a:gd name="T4" fmla="*/ 120 w 912"/>
              <a:gd name="T5" fmla="*/ 120 h 240"/>
              <a:gd name="T6" fmla="*/ 240 w 912"/>
              <a:gd name="T7" fmla="*/ 240 h 240"/>
              <a:gd name="T8" fmla="*/ 792 w 912"/>
              <a:gd name="T9" fmla="*/ 240 h 240"/>
              <a:gd name="T10" fmla="*/ 912 w 912"/>
              <a:gd name="T11" fmla="*/ 120 h 240"/>
              <a:gd name="T12" fmla="*/ 912 w 912"/>
              <a:gd name="T13" fmla="*/ 120 h 240"/>
              <a:gd name="T14" fmla="*/ 792 w 912"/>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240" extrusionOk="0">
                <a:moveTo>
                  <a:pt x="792" y="0"/>
                </a:moveTo>
                <a:cubicBezTo>
                  <a:pt x="0" y="0"/>
                  <a:pt x="0" y="0"/>
                  <a:pt x="0" y="0"/>
                </a:cubicBezTo>
                <a:cubicBezTo>
                  <a:pt x="66" y="0"/>
                  <a:pt x="120" y="53"/>
                  <a:pt x="120" y="120"/>
                </a:cubicBezTo>
                <a:cubicBezTo>
                  <a:pt x="120" y="186"/>
                  <a:pt x="174" y="240"/>
                  <a:pt x="240" y="240"/>
                </a:cubicBezTo>
                <a:cubicBezTo>
                  <a:pt x="792" y="240"/>
                  <a:pt x="792" y="240"/>
                  <a:pt x="792" y="240"/>
                </a:cubicBezTo>
                <a:cubicBezTo>
                  <a:pt x="858" y="240"/>
                  <a:pt x="912" y="186"/>
                  <a:pt x="912" y="120"/>
                </a:cubicBezTo>
                <a:cubicBezTo>
                  <a:pt x="912" y="120"/>
                  <a:pt x="912" y="120"/>
                  <a:pt x="912" y="120"/>
                </a:cubicBezTo>
                <a:cubicBezTo>
                  <a:pt x="912" y="53"/>
                  <a:pt x="858" y="0"/>
                  <a:pt x="792" y="0"/>
                </a:cubicBezTo>
                <a:close/>
              </a:path>
            </a:pathLst>
          </a:custGeom>
          <a:solidFill>
            <a:srgbClr val="C0E8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CLOUD DATA ESTATE MGMT.</a:t>
            </a:r>
          </a:p>
        </p:txBody>
      </p:sp>
      <p:sp>
        <p:nvSpPr>
          <p:cNvPr id="105" name="Google Shape;422;p20">
            <a:extLst>
              <a:ext uri="{FF2B5EF4-FFF2-40B4-BE49-F238E27FC236}">
                <a16:creationId xmlns:a16="http://schemas.microsoft.com/office/drawing/2014/main" id="{B5ADF7D7-9D91-4540-8DCA-4707C73EB968}"/>
              </a:ext>
            </a:extLst>
          </p:cNvPr>
          <p:cNvSpPr txBox="1"/>
          <p:nvPr/>
        </p:nvSpPr>
        <p:spPr>
          <a:xfrm>
            <a:off x="8796900" y="1732312"/>
            <a:ext cx="3148221" cy="507831"/>
          </a:xfrm>
          <a:prstGeom prst="rect">
            <a:avLst/>
          </a:prstGeom>
          <a:noFill/>
          <a:ln>
            <a:noFill/>
          </a:ln>
        </p:spPr>
        <p:txBody>
          <a:bodyPr spcFirstLastPara="1" wrap="square" lIns="0" tIns="0" rIns="0" bIns="0" anchor="t" anchorCtr="0">
            <a:spAutoFit/>
          </a:bodyPr>
          <a:lstStyle>
            <a:defPPr>
              <a:defRPr lang="en-US"/>
            </a:defPPr>
            <a:lvl1pPr marR="0" lvl="0" indent="0" fontAlgn="auto">
              <a:lnSpc>
                <a:spcPct val="100000"/>
              </a:lnSpc>
              <a:spcBef>
                <a:spcPts val="0"/>
              </a:spcBef>
              <a:spcAft>
                <a:spcPts val="0"/>
              </a:spcAft>
              <a:buClr>
                <a:srgbClr val="FFFFFF"/>
              </a:buClr>
              <a:buSzPts val="1200"/>
              <a:buFont typeface="Open Sans"/>
              <a:buNone/>
              <a:tabLst/>
              <a:defRPr kumimoji="0" sz="1050" b="0" i="0" u="none" strike="noStrike" cap="none" spc="0" normalizeH="0" baseline="0">
                <a:ln>
                  <a:noFill/>
                </a:ln>
                <a:solidFill>
                  <a:srgbClr val="FFFFFF"/>
                </a:solidFill>
                <a:effectLst/>
                <a:uLnTx/>
                <a:uFillTx/>
                <a:latin typeface="Arial" panose="020B0604020202020204" pitchFamily="34" charset="0"/>
                <a:ea typeface="Open Sans"/>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
                <a:srgbClr val="FFFFFF"/>
              </a:buClr>
              <a:buSzPts val="1200"/>
              <a:buFont typeface="Open Sans"/>
              <a:buNone/>
              <a:tabLst/>
              <a:defRPr/>
            </a:pPr>
            <a:r>
              <a:rPr kumimoji="0" lang="en-US" sz="1100" b="0" i="0" u="none" strike="noStrike" kern="1200" cap="none" spc="0" normalizeH="0" baseline="0" noProof="0" dirty="0">
                <a:ln>
                  <a:noFill/>
                </a:ln>
                <a:solidFill>
                  <a:srgbClr val="525457"/>
                </a:solidFill>
                <a:effectLst/>
                <a:uLnTx/>
                <a:uFillTx/>
                <a:latin typeface="Segoe UI" panose="020B0502040204020203" pitchFamily="34" charset="0"/>
                <a:cs typeface="Segoe UI" panose="020B0502040204020203" pitchFamily="34" charset="0"/>
                <a:sym typeface="Open Sans"/>
              </a:rPr>
              <a:t>Platform Monitoring, Automation, Cost Management, Performance Engineering, Data Platform Security</a:t>
            </a:r>
          </a:p>
        </p:txBody>
      </p:sp>
      <p:grpSp>
        <p:nvGrpSpPr>
          <p:cNvPr id="106" name="Group 105">
            <a:extLst>
              <a:ext uri="{FF2B5EF4-FFF2-40B4-BE49-F238E27FC236}">
                <a16:creationId xmlns:a16="http://schemas.microsoft.com/office/drawing/2014/main" id="{D1B0E562-AE89-482C-BF02-4DE28FD92A1A}"/>
              </a:ext>
            </a:extLst>
          </p:cNvPr>
          <p:cNvGrpSpPr/>
          <p:nvPr/>
        </p:nvGrpSpPr>
        <p:grpSpPr>
          <a:xfrm>
            <a:off x="420667" y="2454878"/>
            <a:ext cx="3758528" cy="1711335"/>
            <a:chOff x="701092" y="1328272"/>
            <a:chExt cx="4622348" cy="1439930"/>
          </a:xfrm>
        </p:grpSpPr>
        <p:grpSp>
          <p:nvGrpSpPr>
            <p:cNvPr id="107" name="Group 106">
              <a:extLst>
                <a:ext uri="{FF2B5EF4-FFF2-40B4-BE49-F238E27FC236}">
                  <a16:creationId xmlns:a16="http://schemas.microsoft.com/office/drawing/2014/main" id="{89556B9C-9C91-4679-9BE3-07879DEC7734}"/>
                </a:ext>
              </a:extLst>
            </p:cNvPr>
            <p:cNvGrpSpPr/>
            <p:nvPr/>
          </p:nvGrpSpPr>
          <p:grpSpPr>
            <a:xfrm>
              <a:off x="898044" y="1328272"/>
              <a:ext cx="4425396" cy="1439930"/>
              <a:chOff x="1276092" y="1631035"/>
              <a:chExt cx="4425396" cy="1439930"/>
            </a:xfrm>
          </p:grpSpPr>
          <p:grpSp>
            <p:nvGrpSpPr>
              <p:cNvPr id="109" name="Group 108">
                <a:extLst>
                  <a:ext uri="{FF2B5EF4-FFF2-40B4-BE49-F238E27FC236}">
                    <a16:creationId xmlns:a16="http://schemas.microsoft.com/office/drawing/2014/main" id="{056A1717-8558-4106-A367-E1B74A13F8BD}"/>
                  </a:ext>
                </a:extLst>
              </p:cNvPr>
              <p:cNvGrpSpPr/>
              <p:nvPr/>
            </p:nvGrpSpPr>
            <p:grpSpPr>
              <a:xfrm>
                <a:off x="1276092" y="1631035"/>
                <a:ext cx="4389120" cy="1001530"/>
                <a:chOff x="1276092" y="1631035"/>
                <a:chExt cx="4389120" cy="1001530"/>
              </a:xfrm>
            </p:grpSpPr>
            <p:sp>
              <p:nvSpPr>
                <p:cNvPr id="112" name="Rectangle 111">
                  <a:extLst>
                    <a:ext uri="{FF2B5EF4-FFF2-40B4-BE49-F238E27FC236}">
                      <a16:creationId xmlns:a16="http://schemas.microsoft.com/office/drawing/2014/main" id="{DE2E7421-8B0C-4879-BCDB-AF9F5ACD42AA}"/>
                    </a:ext>
                  </a:extLst>
                </p:cNvPr>
                <p:cNvSpPr/>
                <p:nvPr/>
              </p:nvSpPr>
              <p:spPr>
                <a:xfrm>
                  <a:off x="1276092" y="1631035"/>
                  <a:ext cx="4389120" cy="440241"/>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SPARTAN – Portfolio Assessment Framework</a:t>
                  </a:r>
                </a:p>
              </p:txBody>
            </p:sp>
            <p:sp>
              <p:nvSpPr>
                <p:cNvPr id="113" name="Rectangle 112">
                  <a:extLst>
                    <a:ext uri="{FF2B5EF4-FFF2-40B4-BE49-F238E27FC236}">
                      <a16:creationId xmlns:a16="http://schemas.microsoft.com/office/drawing/2014/main" id="{C05255CA-8CF3-4EC8-9FC8-6500EC596AE6}"/>
                    </a:ext>
                  </a:extLst>
                </p:cNvPr>
                <p:cNvSpPr/>
                <p:nvPr/>
              </p:nvSpPr>
              <p:spPr>
                <a:xfrm>
                  <a:off x="1276092" y="2088738"/>
                  <a:ext cx="4389120" cy="5438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Assess, rationalize and prioritize legacy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onprem</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workloads and arrive at dispositions and migration approach</a:t>
                  </a:r>
                  <a:endParaRPr kumimoji="0" lang="en-US" sz="1200" b="1" i="0" u="none" strike="noStrike" kern="1200" cap="none" spc="0" normalizeH="0" baseline="0" noProof="0" dirty="0">
                    <a:ln>
                      <a:noFill/>
                    </a:ln>
                    <a:solidFill>
                      <a:srgbClr val="00B050"/>
                    </a:solidFill>
                    <a:effectLst/>
                    <a:uLnTx/>
                    <a:uFillTx/>
                    <a:latin typeface="Segoe UI" panose="020B0502040204020203" pitchFamily="34" charset="0"/>
                    <a:ea typeface="+mn-ea"/>
                    <a:cs typeface="Segoe UI" panose="020B0502040204020203" pitchFamily="34" charset="0"/>
                  </a:endParaRPr>
                </a:p>
              </p:txBody>
            </p:sp>
          </p:grpSp>
          <p:sp>
            <p:nvSpPr>
              <p:cNvPr id="110" name="Rectangle 109">
                <a:extLst>
                  <a:ext uri="{FF2B5EF4-FFF2-40B4-BE49-F238E27FC236}">
                    <a16:creationId xmlns:a16="http://schemas.microsoft.com/office/drawing/2014/main" id="{71BD26BA-FEC1-4826-8D3D-103BB9397633}"/>
                  </a:ext>
                </a:extLst>
              </p:cNvPr>
              <p:cNvSpPr/>
              <p:nvPr/>
            </p:nvSpPr>
            <p:spPr>
              <a:xfrm>
                <a:off x="1312368" y="2682517"/>
                <a:ext cx="4389120" cy="388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Accelerate cloud migration journey by 15% and optimizes assets by 25%</a:t>
                </a:r>
              </a:p>
            </p:txBody>
          </p:sp>
        </p:grpSp>
        <p:sp>
          <p:nvSpPr>
            <p:cNvPr id="108" name="Rectangle 107">
              <a:extLst>
                <a:ext uri="{FF2B5EF4-FFF2-40B4-BE49-F238E27FC236}">
                  <a16:creationId xmlns:a16="http://schemas.microsoft.com/office/drawing/2014/main" id="{40C5880A-D96C-426C-84B3-0F29FD86B67B}"/>
                </a:ext>
              </a:extLst>
            </p:cNvPr>
            <p:cNvSpPr/>
            <p:nvPr/>
          </p:nvSpPr>
          <p:spPr>
            <a:xfrm>
              <a:off x="701092" y="1429959"/>
              <a:ext cx="45719" cy="1307951"/>
            </a:xfrm>
            <a:prstGeom prst="rect">
              <a:avLst/>
            </a:prstGeom>
            <a:solidFill>
              <a:srgbClr val="8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15" name="Group 114">
            <a:extLst>
              <a:ext uri="{FF2B5EF4-FFF2-40B4-BE49-F238E27FC236}">
                <a16:creationId xmlns:a16="http://schemas.microsoft.com/office/drawing/2014/main" id="{DA8F98F0-1FFF-4DC2-8AA9-478C5FFF4A2D}"/>
              </a:ext>
            </a:extLst>
          </p:cNvPr>
          <p:cNvGrpSpPr/>
          <p:nvPr/>
        </p:nvGrpSpPr>
        <p:grpSpPr>
          <a:xfrm>
            <a:off x="4482738" y="4314678"/>
            <a:ext cx="3835352" cy="1498561"/>
            <a:chOff x="293336" y="3224042"/>
            <a:chExt cx="4389120" cy="1498561"/>
          </a:xfrm>
        </p:grpSpPr>
        <p:grpSp>
          <p:nvGrpSpPr>
            <p:cNvPr id="117" name="Group 116">
              <a:extLst>
                <a:ext uri="{FF2B5EF4-FFF2-40B4-BE49-F238E27FC236}">
                  <a16:creationId xmlns:a16="http://schemas.microsoft.com/office/drawing/2014/main" id="{AAB75239-7EED-449D-8CA5-F6F1A3331993}"/>
                </a:ext>
              </a:extLst>
            </p:cNvPr>
            <p:cNvGrpSpPr/>
            <p:nvPr/>
          </p:nvGrpSpPr>
          <p:grpSpPr>
            <a:xfrm>
              <a:off x="293336" y="3224042"/>
              <a:ext cx="4389120" cy="1156236"/>
              <a:chOff x="-52210" y="1259720"/>
              <a:chExt cx="4389120" cy="1156236"/>
            </a:xfrm>
          </p:grpSpPr>
          <p:sp>
            <p:nvSpPr>
              <p:cNvPr id="120" name="Rectangle 119">
                <a:extLst>
                  <a:ext uri="{FF2B5EF4-FFF2-40B4-BE49-F238E27FC236}">
                    <a16:creationId xmlns:a16="http://schemas.microsoft.com/office/drawing/2014/main" id="{0593E4E2-AEEB-43C4-A20F-48A5B1B8BAA9}"/>
                  </a:ext>
                </a:extLst>
              </p:cNvPr>
              <p:cNvSpPr/>
              <p:nvPr/>
            </p:nvSpPr>
            <p:spPr>
              <a:xfrm>
                <a:off x="-52210" y="1259720"/>
                <a:ext cx="4389120" cy="307777"/>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Information Grid</a:t>
                </a:r>
              </a:p>
            </p:txBody>
          </p:sp>
          <p:sp>
            <p:nvSpPr>
              <p:cNvPr id="121" name="Rectangle 120">
                <a:extLst>
                  <a:ext uri="{FF2B5EF4-FFF2-40B4-BE49-F238E27FC236}">
                    <a16:creationId xmlns:a16="http://schemas.microsoft.com/office/drawing/2014/main" id="{C916875D-DA3A-4E37-ACB5-E0EE72E95FB2}"/>
                  </a:ext>
                </a:extLst>
              </p:cNvPr>
              <p:cNvSpPr/>
              <p:nvPr/>
            </p:nvSpPr>
            <p:spPr>
              <a:xfrm>
                <a:off x="-52210" y="1584959"/>
                <a:ext cx="438912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Template driven data integration, ML driven data mapping, Platform agnostic design time interface, Generative design to support multiple run time environments, cloud ready, enterprise data migration</a:t>
                </a:r>
              </a:p>
            </p:txBody>
          </p:sp>
        </p:grpSp>
        <p:sp>
          <p:nvSpPr>
            <p:cNvPr id="118" name="Rectangle 117">
              <a:extLst>
                <a:ext uri="{FF2B5EF4-FFF2-40B4-BE49-F238E27FC236}">
                  <a16:creationId xmlns:a16="http://schemas.microsoft.com/office/drawing/2014/main" id="{CBB556FA-9C94-49DC-A0B6-E57183E69C91}"/>
                </a:ext>
              </a:extLst>
            </p:cNvPr>
            <p:cNvSpPr/>
            <p:nvPr/>
          </p:nvSpPr>
          <p:spPr>
            <a:xfrm>
              <a:off x="293336" y="4445604"/>
              <a:ext cx="4389120"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50% acceleration in data integration</a:t>
              </a:r>
            </a:p>
          </p:txBody>
        </p:sp>
      </p:grpSp>
      <p:sp>
        <p:nvSpPr>
          <p:cNvPr id="116" name="Rectangle 115">
            <a:extLst>
              <a:ext uri="{FF2B5EF4-FFF2-40B4-BE49-F238E27FC236}">
                <a16:creationId xmlns:a16="http://schemas.microsoft.com/office/drawing/2014/main" id="{33A969E9-E120-43AA-8A24-809B550C525B}"/>
              </a:ext>
            </a:extLst>
          </p:cNvPr>
          <p:cNvSpPr/>
          <p:nvPr/>
        </p:nvSpPr>
        <p:spPr>
          <a:xfrm>
            <a:off x="4340673" y="4283901"/>
            <a:ext cx="32978" cy="1463040"/>
          </a:xfrm>
          <a:prstGeom prst="rect">
            <a:avLst/>
          </a:prstGeom>
          <a:solidFill>
            <a:srgbClr val="8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3" name="Group 122">
            <a:extLst>
              <a:ext uri="{FF2B5EF4-FFF2-40B4-BE49-F238E27FC236}">
                <a16:creationId xmlns:a16="http://schemas.microsoft.com/office/drawing/2014/main" id="{B1776657-3582-4445-978E-F6F4BFB35F6A}"/>
              </a:ext>
            </a:extLst>
          </p:cNvPr>
          <p:cNvGrpSpPr/>
          <p:nvPr/>
        </p:nvGrpSpPr>
        <p:grpSpPr>
          <a:xfrm>
            <a:off x="4537625" y="2521454"/>
            <a:ext cx="4389120" cy="1464101"/>
            <a:chOff x="1664019" y="958270"/>
            <a:chExt cx="4389120" cy="1464101"/>
          </a:xfrm>
        </p:grpSpPr>
        <p:grpSp>
          <p:nvGrpSpPr>
            <p:cNvPr id="125" name="Group 124">
              <a:extLst>
                <a:ext uri="{FF2B5EF4-FFF2-40B4-BE49-F238E27FC236}">
                  <a16:creationId xmlns:a16="http://schemas.microsoft.com/office/drawing/2014/main" id="{537D91D1-ADBE-4E93-9EE6-36B5E17F9E68}"/>
                </a:ext>
              </a:extLst>
            </p:cNvPr>
            <p:cNvGrpSpPr/>
            <p:nvPr/>
          </p:nvGrpSpPr>
          <p:grpSpPr>
            <a:xfrm>
              <a:off x="1664019" y="958270"/>
              <a:ext cx="4389120" cy="1156236"/>
              <a:chOff x="1664019" y="958270"/>
              <a:chExt cx="4389120" cy="1156236"/>
            </a:xfrm>
          </p:grpSpPr>
          <p:sp>
            <p:nvSpPr>
              <p:cNvPr id="128" name="Rectangle 127">
                <a:extLst>
                  <a:ext uri="{FF2B5EF4-FFF2-40B4-BE49-F238E27FC236}">
                    <a16:creationId xmlns:a16="http://schemas.microsoft.com/office/drawing/2014/main" id="{49EAE1D0-CD73-4BBD-9AF2-6BC6F9954BCA}"/>
                  </a:ext>
                </a:extLst>
              </p:cNvPr>
              <p:cNvSpPr/>
              <p:nvPr/>
            </p:nvSpPr>
            <p:spPr>
              <a:xfrm>
                <a:off x="1664019" y="958270"/>
                <a:ext cx="4389120" cy="307777"/>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Infosys Data Wizard</a:t>
                </a:r>
              </a:p>
            </p:txBody>
          </p:sp>
          <p:sp>
            <p:nvSpPr>
              <p:cNvPr id="129" name="Rectangle 128">
                <a:extLst>
                  <a:ext uri="{FF2B5EF4-FFF2-40B4-BE49-F238E27FC236}">
                    <a16:creationId xmlns:a16="http://schemas.microsoft.com/office/drawing/2014/main" id="{2B83D919-47B0-416B-A183-76CC28CBB1AD}"/>
                  </a:ext>
                </a:extLst>
              </p:cNvPr>
              <p:cNvSpPr/>
              <p:nvPr/>
            </p:nvSpPr>
            <p:spPr>
              <a:xfrm>
                <a:off x="1664019" y="1283509"/>
                <a:ext cx="37804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Enable Data Estate Modernization through accelerated migration of data, code and reports</a:t>
                </a:r>
              </a:p>
              <a:p>
                <a:pPr marL="174625" marR="0" lvl="1"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DW Migration, Data Lake Migration, ETL &amp; Report Migration</a:t>
                </a:r>
              </a:p>
            </p:txBody>
          </p:sp>
        </p:grpSp>
        <p:sp>
          <p:nvSpPr>
            <p:cNvPr id="126" name="Rectangle 125">
              <a:extLst>
                <a:ext uri="{FF2B5EF4-FFF2-40B4-BE49-F238E27FC236}">
                  <a16:creationId xmlns:a16="http://schemas.microsoft.com/office/drawing/2014/main" id="{4A19FF78-2ABF-4741-8F09-32C78DDBD142}"/>
                </a:ext>
              </a:extLst>
            </p:cNvPr>
            <p:cNvSpPr/>
            <p:nvPr/>
          </p:nvSpPr>
          <p:spPr>
            <a:xfrm>
              <a:off x="1664019" y="2141365"/>
              <a:ext cx="3731598" cy="2810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Accelerate cloud migration journey by 30-40%</a:t>
              </a:r>
            </a:p>
          </p:txBody>
        </p:sp>
      </p:grpSp>
      <p:sp>
        <p:nvSpPr>
          <p:cNvPr id="124" name="Rectangle 123">
            <a:extLst>
              <a:ext uri="{FF2B5EF4-FFF2-40B4-BE49-F238E27FC236}">
                <a16:creationId xmlns:a16="http://schemas.microsoft.com/office/drawing/2014/main" id="{A1C411FA-855A-49B2-AE80-A35E3AB92E60}"/>
              </a:ext>
            </a:extLst>
          </p:cNvPr>
          <p:cNvSpPr/>
          <p:nvPr/>
        </p:nvSpPr>
        <p:spPr>
          <a:xfrm>
            <a:off x="4340673" y="2490677"/>
            <a:ext cx="45719" cy="1517904"/>
          </a:xfrm>
          <a:prstGeom prst="rect">
            <a:avLst/>
          </a:prstGeom>
          <a:solidFill>
            <a:srgbClr val="8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0" name="Group 129">
            <a:extLst>
              <a:ext uri="{FF2B5EF4-FFF2-40B4-BE49-F238E27FC236}">
                <a16:creationId xmlns:a16="http://schemas.microsoft.com/office/drawing/2014/main" id="{2E8EBB93-5267-4C35-BA37-12855E6BE69B}"/>
              </a:ext>
            </a:extLst>
          </p:cNvPr>
          <p:cNvGrpSpPr/>
          <p:nvPr/>
        </p:nvGrpSpPr>
        <p:grpSpPr>
          <a:xfrm>
            <a:off x="8492951" y="2454878"/>
            <a:ext cx="3320507" cy="1316736"/>
            <a:chOff x="4092491" y="4740549"/>
            <a:chExt cx="4586072" cy="1316736"/>
          </a:xfrm>
        </p:grpSpPr>
        <p:grpSp>
          <p:nvGrpSpPr>
            <p:cNvPr id="131" name="Group 130">
              <a:extLst>
                <a:ext uri="{FF2B5EF4-FFF2-40B4-BE49-F238E27FC236}">
                  <a16:creationId xmlns:a16="http://schemas.microsoft.com/office/drawing/2014/main" id="{2A49FD97-974E-420D-AD43-2B40CED7B6F5}"/>
                </a:ext>
              </a:extLst>
            </p:cNvPr>
            <p:cNvGrpSpPr/>
            <p:nvPr/>
          </p:nvGrpSpPr>
          <p:grpSpPr>
            <a:xfrm>
              <a:off x="4289443" y="4771326"/>
              <a:ext cx="4389120" cy="1256894"/>
              <a:chOff x="-1092560" y="2101899"/>
              <a:chExt cx="4389120" cy="1256894"/>
            </a:xfrm>
          </p:grpSpPr>
          <p:grpSp>
            <p:nvGrpSpPr>
              <p:cNvPr id="133" name="Group 132">
                <a:extLst>
                  <a:ext uri="{FF2B5EF4-FFF2-40B4-BE49-F238E27FC236}">
                    <a16:creationId xmlns:a16="http://schemas.microsoft.com/office/drawing/2014/main" id="{3697B2FC-D5B6-4CD0-9FB7-FB32E0B1064B}"/>
                  </a:ext>
                </a:extLst>
              </p:cNvPr>
              <p:cNvGrpSpPr/>
              <p:nvPr/>
            </p:nvGrpSpPr>
            <p:grpSpPr>
              <a:xfrm>
                <a:off x="-1092560" y="2101899"/>
                <a:ext cx="4389120" cy="786904"/>
                <a:chOff x="-1092560" y="2101899"/>
                <a:chExt cx="4389120" cy="786904"/>
              </a:xfrm>
            </p:grpSpPr>
            <p:sp>
              <p:nvSpPr>
                <p:cNvPr id="135" name="Rectangle 134">
                  <a:extLst>
                    <a:ext uri="{FF2B5EF4-FFF2-40B4-BE49-F238E27FC236}">
                      <a16:creationId xmlns:a16="http://schemas.microsoft.com/office/drawing/2014/main" id="{B669D04F-F906-4F9B-B5A9-A1D28159FB00}"/>
                    </a:ext>
                  </a:extLst>
                </p:cNvPr>
                <p:cNvSpPr/>
                <p:nvPr/>
              </p:nvSpPr>
              <p:spPr>
                <a:xfrm>
                  <a:off x="-1092560" y="2101899"/>
                  <a:ext cx="4389120" cy="307777"/>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Infosys Data Operations Workbench</a:t>
                  </a:r>
                </a:p>
              </p:txBody>
            </p:sp>
            <p:sp>
              <p:nvSpPr>
                <p:cNvPr id="136" name="Rectangle 135">
                  <a:extLst>
                    <a:ext uri="{FF2B5EF4-FFF2-40B4-BE49-F238E27FC236}">
                      <a16:creationId xmlns:a16="http://schemas.microsoft.com/office/drawing/2014/main" id="{42A73AA0-8F31-4419-8432-270EAA88048C}"/>
                    </a:ext>
                  </a:extLst>
                </p:cNvPr>
                <p:cNvSpPr/>
                <p:nvPr/>
              </p:nvSpPr>
              <p:spPr>
                <a:xfrm>
                  <a:off x="-1092560" y="2427138"/>
                  <a:ext cx="43891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Unified operations console to cater to a hybrid data estate comprising of disparate tools and services</a:t>
                  </a:r>
                </a:p>
              </p:txBody>
            </p:sp>
          </p:grpSp>
          <p:sp>
            <p:nvSpPr>
              <p:cNvPr id="134" name="Rectangle 133">
                <a:extLst>
                  <a:ext uri="{FF2B5EF4-FFF2-40B4-BE49-F238E27FC236}">
                    <a16:creationId xmlns:a16="http://schemas.microsoft.com/office/drawing/2014/main" id="{7ED20C33-C3C6-4F1C-90DC-97135839371B}"/>
                  </a:ext>
                </a:extLst>
              </p:cNvPr>
              <p:cNvSpPr/>
              <p:nvPr/>
            </p:nvSpPr>
            <p:spPr>
              <a:xfrm>
                <a:off x="-1092560" y="3081794"/>
                <a:ext cx="43891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30% acceleration in data estate management</a:t>
                </a:r>
              </a:p>
            </p:txBody>
          </p:sp>
        </p:grpSp>
        <p:sp>
          <p:nvSpPr>
            <p:cNvPr id="132" name="Rectangle 131">
              <a:extLst>
                <a:ext uri="{FF2B5EF4-FFF2-40B4-BE49-F238E27FC236}">
                  <a16:creationId xmlns:a16="http://schemas.microsoft.com/office/drawing/2014/main" id="{CA071C20-AE52-4C0B-AA35-521BB24D8227}"/>
                </a:ext>
              </a:extLst>
            </p:cNvPr>
            <p:cNvSpPr/>
            <p:nvPr/>
          </p:nvSpPr>
          <p:spPr>
            <a:xfrm>
              <a:off x="4092491" y="4740549"/>
              <a:ext cx="45719" cy="1316736"/>
            </a:xfrm>
            <a:prstGeom prst="rect">
              <a:avLst/>
            </a:prstGeom>
            <a:solidFill>
              <a:srgbClr val="8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3" name="Rectangle 12"/>
          <p:cNvSpPr/>
          <p:nvPr/>
        </p:nvSpPr>
        <p:spPr>
          <a:xfrm>
            <a:off x="420667" y="5879948"/>
            <a:ext cx="10301410" cy="648929"/>
          </a:xfrm>
          <a:prstGeom prst="rect">
            <a:avLst/>
          </a:prstGeom>
          <a:solidFill>
            <a:srgbClr val="C0E8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Partner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Ecosystem</a:t>
            </a:r>
          </a:p>
        </p:txBody>
      </p:sp>
      <p:pic>
        <p:nvPicPr>
          <p:cNvPr id="137" name="Picture 136" descr="A picture containing clock&#10;&#10;Description automatically generated">
            <a:extLst>
              <a:ext uri="{FF2B5EF4-FFF2-40B4-BE49-F238E27FC236}">
                <a16:creationId xmlns:a16="http://schemas.microsoft.com/office/drawing/2014/main" id="{2C7B6B79-B569-48F7-8197-B77FC98223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5545" y="6061798"/>
            <a:ext cx="795304" cy="286972"/>
          </a:xfrm>
          <a:prstGeom prst="rect">
            <a:avLst/>
          </a:prstGeom>
        </p:spPr>
      </p:pic>
      <p:pic>
        <p:nvPicPr>
          <p:cNvPr id="138" name="Picture 137" descr="A close up of a sign&#10;&#10;Description automatically generated">
            <a:extLst>
              <a:ext uri="{FF2B5EF4-FFF2-40B4-BE49-F238E27FC236}">
                <a16:creationId xmlns:a16="http://schemas.microsoft.com/office/drawing/2014/main" id="{1F78E2B8-8773-425F-BB4E-EFE74D62469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90137" y="6037580"/>
            <a:ext cx="735737" cy="316367"/>
          </a:xfrm>
          <a:prstGeom prst="rect">
            <a:avLst/>
          </a:prstGeom>
        </p:spPr>
      </p:pic>
      <p:pic>
        <p:nvPicPr>
          <p:cNvPr id="139" name="Picture 138" descr="A picture containing drawing&#10;&#10;Description automatically generated">
            <a:extLst>
              <a:ext uri="{FF2B5EF4-FFF2-40B4-BE49-F238E27FC236}">
                <a16:creationId xmlns:a16="http://schemas.microsoft.com/office/drawing/2014/main" id="{ABE50701-1FD0-46C1-93DC-6D148F06D2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5476" y="6037580"/>
            <a:ext cx="1144990" cy="363400"/>
          </a:xfrm>
          <a:prstGeom prst="rect">
            <a:avLst/>
          </a:prstGeom>
        </p:spPr>
      </p:pic>
      <p:pic>
        <p:nvPicPr>
          <p:cNvPr id="140" name="Picture 139" descr="A picture containing drawing&#10;&#10;Description automatically generated">
            <a:extLst>
              <a:ext uri="{FF2B5EF4-FFF2-40B4-BE49-F238E27FC236}">
                <a16:creationId xmlns:a16="http://schemas.microsoft.com/office/drawing/2014/main" id="{D3EE8DA8-2471-4F71-863C-6B32F1C4B6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1516" y="6052286"/>
            <a:ext cx="1250771" cy="342588"/>
          </a:xfrm>
          <a:prstGeom prst="rect">
            <a:avLst/>
          </a:prstGeom>
        </p:spPr>
      </p:pic>
      <p:pic>
        <p:nvPicPr>
          <p:cNvPr id="141" name="Picture 140" descr="A close up of a logo&#10;&#10;Description automatically generated">
            <a:extLst>
              <a:ext uri="{FF2B5EF4-FFF2-40B4-BE49-F238E27FC236}">
                <a16:creationId xmlns:a16="http://schemas.microsoft.com/office/drawing/2014/main" id="{D56FD320-2CDB-466D-9576-DBC6C43E91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79712" y="6070707"/>
            <a:ext cx="1338378" cy="250946"/>
          </a:xfrm>
          <a:prstGeom prst="rect">
            <a:avLst/>
          </a:prstGeom>
        </p:spPr>
      </p:pic>
      <p:pic>
        <p:nvPicPr>
          <p:cNvPr id="1026" name="Picture 2" descr="WANdisco Vector Logo | Free Download - (.SVG + .PNG) format -  SeekVectorLogo.Com"/>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t="37161" b="37755"/>
          <a:stretch/>
        </p:blipFill>
        <p:spPr bwMode="auto">
          <a:xfrm>
            <a:off x="8527061" y="6052286"/>
            <a:ext cx="1932960" cy="26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98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10160" y="-2"/>
            <a:ext cx="12202160" cy="410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Landscape Modernization – SPARTAN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3045AB1-40B1-4D01-AE27-6E9290DEF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5985F0E8-E8AE-4FE7-8864-EEC48AD0902C}"/>
              </a:ext>
            </a:extLst>
          </p:cNvPr>
          <p:cNvGrpSpPr/>
          <p:nvPr/>
        </p:nvGrpSpPr>
        <p:grpSpPr>
          <a:xfrm>
            <a:off x="352449" y="974494"/>
            <a:ext cx="11487103" cy="5191369"/>
            <a:chOff x="241223" y="1050694"/>
            <a:chExt cx="11487103" cy="5191369"/>
          </a:xfrm>
        </p:grpSpPr>
        <p:grpSp>
          <p:nvGrpSpPr>
            <p:cNvPr id="45" name="Group 44">
              <a:extLst>
                <a:ext uri="{FF2B5EF4-FFF2-40B4-BE49-F238E27FC236}">
                  <a16:creationId xmlns:a16="http://schemas.microsoft.com/office/drawing/2014/main" id="{CB8B7CE8-347C-4C98-96D5-8DD8D2D3D104}"/>
                </a:ext>
              </a:extLst>
            </p:cNvPr>
            <p:cNvGrpSpPr/>
            <p:nvPr/>
          </p:nvGrpSpPr>
          <p:grpSpPr>
            <a:xfrm>
              <a:off x="352844" y="1326906"/>
              <a:ext cx="1463040" cy="1550696"/>
              <a:chOff x="239121" y="3003825"/>
              <a:chExt cx="1463040" cy="1550696"/>
            </a:xfrm>
          </p:grpSpPr>
          <p:sp>
            <p:nvSpPr>
              <p:cNvPr id="146" name="TextBox 145">
                <a:extLst>
                  <a:ext uri="{FF2B5EF4-FFF2-40B4-BE49-F238E27FC236}">
                    <a16:creationId xmlns:a16="http://schemas.microsoft.com/office/drawing/2014/main" id="{589724C1-FA0E-4DCD-B482-41F80645A453}"/>
                  </a:ext>
                </a:extLst>
              </p:cNvPr>
              <p:cNvSpPr txBox="1"/>
              <p:nvPr/>
            </p:nvSpPr>
            <p:spPr>
              <a:xfrm>
                <a:off x="239121" y="4123634"/>
                <a:ext cx="1463040" cy="430887"/>
              </a:xfrm>
              <a:prstGeom prst="rect">
                <a:avLst/>
              </a:prstGeom>
              <a:solidFill>
                <a:srgbClr val="C0E8FF">
                  <a:alpha val="5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Strategic Priorities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Standards &amp; Trends</a:t>
                </a:r>
              </a:p>
            </p:txBody>
          </p:sp>
          <p:sp>
            <p:nvSpPr>
              <p:cNvPr id="147" name="TextBox 146">
                <a:extLst>
                  <a:ext uri="{FF2B5EF4-FFF2-40B4-BE49-F238E27FC236}">
                    <a16:creationId xmlns:a16="http://schemas.microsoft.com/office/drawing/2014/main" id="{E0C53EA9-5C74-414C-92D1-FE8430639B2F}"/>
                  </a:ext>
                </a:extLst>
              </p:cNvPr>
              <p:cNvSpPr txBox="1"/>
              <p:nvPr/>
            </p:nvSpPr>
            <p:spPr>
              <a:xfrm>
                <a:off x="239121" y="3003825"/>
                <a:ext cx="1463040" cy="430887"/>
              </a:xfrm>
              <a:prstGeom prst="rect">
                <a:avLst/>
              </a:prstGeom>
              <a:solidFill>
                <a:srgbClr val="C0E8FF">
                  <a:alpha val="5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Inventory of Assets and Capabilities</a:t>
                </a:r>
              </a:p>
            </p:txBody>
          </p:sp>
          <p:sp>
            <p:nvSpPr>
              <p:cNvPr id="148" name="Cross 147">
                <a:extLst>
                  <a:ext uri="{FF2B5EF4-FFF2-40B4-BE49-F238E27FC236}">
                    <a16:creationId xmlns:a16="http://schemas.microsoft.com/office/drawing/2014/main" id="{8842A176-215A-4E9F-A169-356AF891AD01}"/>
                  </a:ext>
                </a:extLst>
              </p:cNvPr>
              <p:cNvSpPr>
                <a:spLocks noChangeAspect="1"/>
              </p:cNvSpPr>
              <p:nvPr/>
            </p:nvSpPr>
            <p:spPr>
              <a:xfrm>
                <a:off x="742233" y="3550573"/>
                <a:ext cx="456816" cy="457200"/>
              </a:xfrm>
              <a:prstGeom prst="plus">
                <a:avLst>
                  <a:gd name="adj" fmla="val 34465"/>
                </a:avLst>
              </a:prstGeom>
              <a:solidFill>
                <a:schemeClr val="bg1"/>
              </a:solidFill>
              <a:ln>
                <a:solidFill>
                  <a:srgbClr val="81D1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46" name="Group 45">
              <a:extLst>
                <a:ext uri="{FF2B5EF4-FFF2-40B4-BE49-F238E27FC236}">
                  <a16:creationId xmlns:a16="http://schemas.microsoft.com/office/drawing/2014/main" id="{002B27E3-CC4F-4130-83BE-9900252C367E}"/>
                </a:ext>
              </a:extLst>
            </p:cNvPr>
            <p:cNvGrpSpPr/>
            <p:nvPr/>
          </p:nvGrpSpPr>
          <p:grpSpPr>
            <a:xfrm>
              <a:off x="2682258" y="1053755"/>
              <a:ext cx="2413706" cy="2096999"/>
              <a:chOff x="1771412" y="717909"/>
              <a:chExt cx="2413706" cy="2096999"/>
            </a:xfrm>
          </p:grpSpPr>
          <p:sp>
            <p:nvSpPr>
              <p:cNvPr id="111" name="Chevron 44">
                <a:extLst>
                  <a:ext uri="{FF2B5EF4-FFF2-40B4-BE49-F238E27FC236}">
                    <a16:creationId xmlns:a16="http://schemas.microsoft.com/office/drawing/2014/main" id="{08FF32E2-FBC3-435B-9AE6-82D12BA631EB}"/>
                  </a:ext>
                </a:extLst>
              </p:cNvPr>
              <p:cNvSpPr/>
              <p:nvPr/>
            </p:nvSpPr>
            <p:spPr>
              <a:xfrm>
                <a:off x="1771412" y="1626883"/>
                <a:ext cx="1974437"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Rationalization</a:t>
                </a:r>
              </a:p>
            </p:txBody>
          </p:sp>
          <p:grpSp>
            <p:nvGrpSpPr>
              <p:cNvPr id="114" name="Group 113">
                <a:extLst>
                  <a:ext uri="{FF2B5EF4-FFF2-40B4-BE49-F238E27FC236}">
                    <a16:creationId xmlns:a16="http://schemas.microsoft.com/office/drawing/2014/main" id="{D60443EA-AD1E-4EA2-A97D-0EDE6D4517DC}"/>
                  </a:ext>
                </a:extLst>
              </p:cNvPr>
              <p:cNvGrpSpPr/>
              <p:nvPr/>
            </p:nvGrpSpPr>
            <p:grpSpPr>
              <a:xfrm>
                <a:off x="1771412" y="717909"/>
                <a:ext cx="2008883" cy="597218"/>
                <a:chOff x="1771412" y="717909"/>
                <a:chExt cx="2008883" cy="597218"/>
              </a:xfrm>
            </p:grpSpPr>
            <p:sp>
              <p:nvSpPr>
                <p:cNvPr id="144" name="Rectangle 143">
                  <a:extLst>
                    <a:ext uri="{FF2B5EF4-FFF2-40B4-BE49-F238E27FC236}">
                      <a16:creationId xmlns:a16="http://schemas.microsoft.com/office/drawing/2014/main" id="{D5E1ED0F-FE06-4961-8762-A84D646E9C19}"/>
                    </a:ext>
                  </a:extLst>
                </p:cNvPr>
                <p:cNvSpPr/>
                <p:nvPr/>
              </p:nvSpPr>
              <p:spPr>
                <a:xfrm>
                  <a:off x="1771412" y="717909"/>
                  <a:ext cx="2008883" cy="507831"/>
                </a:xfrm>
                <a:prstGeom prst="rect">
                  <a:avLst/>
                </a:prstGeom>
                <a:solidFill>
                  <a:schemeClr val="bg1">
                    <a:lumMod val="95000"/>
                  </a:schemeClr>
                </a:solidFill>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Business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Fitness for Purpose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Dependencies and Relationships</a:t>
                  </a:r>
                </a:p>
              </p:txBody>
            </p:sp>
            <p:sp>
              <p:nvSpPr>
                <p:cNvPr id="145" name="Right Triangle 144">
                  <a:extLst>
                    <a:ext uri="{FF2B5EF4-FFF2-40B4-BE49-F238E27FC236}">
                      <a16:creationId xmlns:a16="http://schemas.microsoft.com/office/drawing/2014/main" id="{8D916C20-8772-4728-A90A-7E3090EED247}"/>
                    </a:ext>
                  </a:extLst>
                </p:cNvPr>
                <p:cNvSpPr>
                  <a:spLocks noChangeAspect="1"/>
                </p:cNvSpPr>
                <p:nvPr/>
              </p:nvSpPr>
              <p:spPr>
                <a:xfrm rot="18900000">
                  <a:off x="2408190" y="1132247"/>
                  <a:ext cx="182880" cy="182880"/>
                </a:xfrm>
                <a:prstGeom prst="rtTriangle">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19" name="Group 118">
                <a:extLst>
                  <a:ext uri="{FF2B5EF4-FFF2-40B4-BE49-F238E27FC236}">
                    <a16:creationId xmlns:a16="http://schemas.microsoft.com/office/drawing/2014/main" id="{AFACC3FE-185B-4092-B240-87A38CB440B7}"/>
                  </a:ext>
                </a:extLst>
              </p:cNvPr>
              <p:cNvGrpSpPr/>
              <p:nvPr/>
            </p:nvGrpSpPr>
            <p:grpSpPr>
              <a:xfrm>
                <a:off x="1771412" y="2215637"/>
                <a:ext cx="2008882" cy="599271"/>
                <a:chOff x="1771412" y="2215637"/>
                <a:chExt cx="2008882" cy="599271"/>
              </a:xfrm>
            </p:grpSpPr>
            <p:sp>
              <p:nvSpPr>
                <p:cNvPr id="142" name="Rectangle 141">
                  <a:extLst>
                    <a:ext uri="{FF2B5EF4-FFF2-40B4-BE49-F238E27FC236}">
                      <a16:creationId xmlns:a16="http://schemas.microsoft.com/office/drawing/2014/main" id="{63452A0E-D0BB-4673-8BAA-B5D4A78B2D51}"/>
                    </a:ext>
                  </a:extLst>
                </p:cNvPr>
                <p:cNvSpPr/>
                <p:nvPr/>
              </p:nvSpPr>
              <p:spPr>
                <a:xfrm>
                  <a:off x="1771412" y="2307077"/>
                  <a:ext cx="2008882" cy="507831"/>
                </a:xfrm>
                <a:prstGeom prst="rect">
                  <a:avLst/>
                </a:prstGeom>
                <a:solidFill>
                  <a:schemeClr val="bg1">
                    <a:lumMod val="95000"/>
                  </a:schemeClr>
                </a:solidFill>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Technical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Total Cost of Ownership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Technology Vendor Analysis</a:t>
                  </a:r>
                </a:p>
              </p:txBody>
            </p:sp>
            <p:sp>
              <p:nvSpPr>
                <p:cNvPr id="143" name="Right Triangle 142">
                  <a:extLst>
                    <a:ext uri="{FF2B5EF4-FFF2-40B4-BE49-F238E27FC236}">
                      <a16:creationId xmlns:a16="http://schemas.microsoft.com/office/drawing/2014/main" id="{3F18D5DB-24B9-4D0F-8841-EE4538E3D43A}"/>
                    </a:ext>
                  </a:extLst>
                </p:cNvPr>
                <p:cNvSpPr>
                  <a:spLocks noChangeAspect="1"/>
                </p:cNvSpPr>
                <p:nvPr/>
              </p:nvSpPr>
              <p:spPr>
                <a:xfrm rot="2700000" flipV="1">
                  <a:off x="2408190" y="2215637"/>
                  <a:ext cx="182880" cy="182880"/>
                </a:xfrm>
                <a:prstGeom prst="rtTriangle">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22" name="Chevron 44">
                <a:extLst>
                  <a:ext uri="{FF2B5EF4-FFF2-40B4-BE49-F238E27FC236}">
                    <a16:creationId xmlns:a16="http://schemas.microsoft.com/office/drawing/2014/main" id="{E9A18C6D-2CC0-4620-AA84-E99AB603474C}"/>
                  </a:ext>
                </a:extLst>
              </p:cNvPr>
              <p:cNvSpPr/>
              <p:nvPr/>
            </p:nvSpPr>
            <p:spPr>
              <a:xfrm>
                <a:off x="3929073" y="1626883"/>
                <a:ext cx="256045"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7" name="Chevron 44">
                <a:extLst>
                  <a:ext uri="{FF2B5EF4-FFF2-40B4-BE49-F238E27FC236}">
                    <a16:creationId xmlns:a16="http://schemas.microsoft.com/office/drawing/2014/main" id="{276B735D-885C-4E8C-9744-875BA6F70AF1}"/>
                  </a:ext>
                </a:extLst>
              </p:cNvPr>
              <p:cNvSpPr/>
              <p:nvPr/>
            </p:nvSpPr>
            <p:spPr>
              <a:xfrm>
                <a:off x="3709439" y="1625323"/>
                <a:ext cx="256045"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47" name="Group 46">
              <a:extLst>
                <a:ext uri="{FF2B5EF4-FFF2-40B4-BE49-F238E27FC236}">
                  <a16:creationId xmlns:a16="http://schemas.microsoft.com/office/drawing/2014/main" id="{58ACF625-08D2-40DE-920D-9099146D1A88}"/>
                </a:ext>
              </a:extLst>
            </p:cNvPr>
            <p:cNvGrpSpPr/>
            <p:nvPr/>
          </p:nvGrpSpPr>
          <p:grpSpPr>
            <a:xfrm>
              <a:off x="5962338" y="1050694"/>
              <a:ext cx="2103120" cy="2103120"/>
              <a:chOff x="4443728" y="717909"/>
              <a:chExt cx="2103120" cy="2103120"/>
            </a:xfrm>
          </p:grpSpPr>
          <p:grpSp>
            <p:nvGrpSpPr>
              <p:cNvPr id="90" name="Group 89">
                <a:extLst>
                  <a:ext uri="{FF2B5EF4-FFF2-40B4-BE49-F238E27FC236}">
                    <a16:creationId xmlns:a16="http://schemas.microsoft.com/office/drawing/2014/main" id="{8CFE22D6-00A1-4EC6-9BB2-1764BB45E864}"/>
                  </a:ext>
                </a:extLst>
              </p:cNvPr>
              <p:cNvGrpSpPr/>
              <p:nvPr/>
            </p:nvGrpSpPr>
            <p:grpSpPr>
              <a:xfrm>
                <a:off x="4443728" y="717909"/>
                <a:ext cx="2103120" cy="2103120"/>
                <a:chOff x="6825669" y="1354415"/>
                <a:chExt cx="2103120" cy="2103120"/>
              </a:xfrm>
            </p:grpSpPr>
            <p:sp>
              <p:nvSpPr>
                <p:cNvPr id="95" name="Rectangle: Rounded Corners 19">
                  <a:extLst>
                    <a:ext uri="{FF2B5EF4-FFF2-40B4-BE49-F238E27FC236}">
                      <a16:creationId xmlns:a16="http://schemas.microsoft.com/office/drawing/2014/main" id="{2E891DED-B922-4C81-91F6-1059851E7F43}"/>
                    </a:ext>
                  </a:extLst>
                </p:cNvPr>
                <p:cNvSpPr/>
                <p:nvPr/>
              </p:nvSpPr>
              <p:spPr>
                <a:xfrm>
                  <a:off x="7863513" y="1354415"/>
                  <a:ext cx="27432" cy="210312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Rectangle: Rounded Corners 20">
                  <a:extLst>
                    <a:ext uri="{FF2B5EF4-FFF2-40B4-BE49-F238E27FC236}">
                      <a16:creationId xmlns:a16="http://schemas.microsoft.com/office/drawing/2014/main" id="{97932AC8-5E8A-4702-A12F-FE692A215EFA}"/>
                    </a:ext>
                  </a:extLst>
                </p:cNvPr>
                <p:cNvSpPr/>
                <p:nvPr/>
              </p:nvSpPr>
              <p:spPr>
                <a:xfrm rot="16200000">
                  <a:off x="7863513" y="1354416"/>
                  <a:ext cx="27432" cy="210312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Oval 98">
                  <a:extLst>
                    <a:ext uri="{FF2B5EF4-FFF2-40B4-BE49-F238E27FC236}">
                      <a16:creationId xmlns:a16="http://schemas.microsoft.com/office/drawing/2014/main" id="{15662A2C-B1F7-4782-A086-19BE762E5C8F}"/>
                    </a:ext>
                  </a:extLst>
                </p:cNvPr>
                <p:cNvSpPr>
                  <a:spLocks noChangeAspect="1"/>
                </p:cNvSpPr>
                <p:nvPr/>
              </p:nvSpPr>
              <p:spPr>
                <a:xfrm>
                  <a:off x="7282869" y="1811615"/>
                  <a:ext cx="1188720" cy="1188720"/>
                </a:xfrm>
                <a:prstGeom prst="ellipse">
                  <a:avLst/>
                </a:prstGeom>
                <a:ln/>
              </p:spPr>
              <p:style>
                <a:lnRef idx="3">
                  <a:schemeClr val="lt1"/>
                </a:lnRef>
                <a:fillRef idx="1">
                  <a:schemeClr val="dk1"/>
                </a:fillRef>
                <a:effectRef idx="1">
                  <a:schemeClr val="dk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Invest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Create</a:t>
                  </a:r>
                </a:p>
              </p:txBody>
            </p:sp>
          </p:grpSp>
          <p:sp>
            <p:nvSpPr>
              <p:cNvPr id="91" name="TextBox 90">
                <a:extLst>
                  <a:ext uri="{FF2B5EF4-FFF2-40B4-BE49-F238E27FC236}">
                    <a16:creationId xmlns:a16="http://schemas.microsoft.com/office/drawing/2014/main" id="{18BE3705-7225-4179-BD31-CB56CEEEB50A}"/>
                  </a:ext>
                </a:extLst>
              </p:cNvPr>
              <p:cNvSpPr txBox="1"/>
              <p:nvPr/>
            </p:nvSpPr>
            <p:spPr>
              <a:xfrm>
                <a:off x="4570833" y="2177761"/>
                <a:ext cx="387991" cy="184666"/>
              </a:xfrm>
              <a:prstGeom prst="rect">
                <a:avLst/>
              </a:prstGeom>
              <a:noFill/>
            </p:spPr>
            <p:txBody>
              <a:bodyPr wrap="non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Retire</a:t>
                </a:r>
              </a:p>
            </p:txBody>
          </p:sp>
          <p:sp>
            <p:nvSpPr>
              <p:cNvPr id="92" name="TextBox 91">
                <a:extLst>
                  <a:ext uri="{FF2B5EF4-FFF2-40B4-BE49-F238E27FC236}">
                    <a16:creationId xmlns:a16="http://schemas.microsoft.com/office/drawing/2014/main" id="{DADA257C-0FC6-4538-9AF7-0BB1EBFAC847}"/>
                  </a:ext>
                </a:extLst>
              </p:cNvPr>
              <p:cNvSpPr txBox="1"/>
              <p:nvPr/>
            </p:nvSpPr>
            <p:spPr>
              <a:xfrm>
                <a:off x="4956923" y="952471"/>
                <a:ext cx="422102" cy="184666"/>
              </a:xfrm>
              <a:prstGeom prst="rect">
                <a:avLst/>
              </a:prstGeom>
              <a:noFill/>
            </p:spPr>
            <p:txBody>
              <a:bodyPr wrap="non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Retain</a:t>
                </a:r>
              </a:p>
            </p:txBody>
          </p:sp>
          <p:sp>
            <p:nvSpPr>
              <p:cNvPr id="93" name="TextBox 92">
                <a:extLst>
                  <a:ext uri="{FF2B5EF4-FFF2-40B4-BE49-F238E27FC236}">
                    <a16:creationId xmlns:a16="http://schemas.microsoft.com/office/drawing/2014/main" id="{8883A845-15D8-453D-BF4B-8BCE7939096C}"/>
                  </a:ext>
                </a:extLst>
              </p:cNvPr>
              <p:cNvSpPr txBox="1"/>
              <p:nvPr/>
            </p:nvSpPr>
            <p:spPr>
              <a:xfrm>
                <a:off x="5626954" y="2568976"/>
                <a:ext cx="710643" cy="184666"/>
              </a:xfrm>
              <a:prstGeom prst="rect">
                <a:avLst/>
              </a:prstGeom>
              <a:noFill/>
            </p:spPr>
            <p:txBody>
              <a:bodyPr wrap="non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Reimagine</a:t>
                </a:r>
              </a:p>
            </p:txBody>
          </p:sp>
          <p:sp>
            <p:nvSpPr>
              <p:cNvPr id="94" name="TextBox 93">
                <a:extLst>
                  <a:ext uri="{FF2B5EF4-FFF2-40B4-BE49-F238E27FC236}">
                    <a16:creationId xmlns:a16="http://schemas.microsoft.com/office/drawing/2014/main" id="{FDF76201-E705-466E-BD74-DF6F33494BFC}"/>
                  </a:ext>
                </a:extLst>
              </p:cNvPr>
              <p:cNvSpPr txBox="1"/>
              <p:nvPr/>
            </p:nvSpPr>
            <p:spPr>
              <a:xfrm>
                <a:off x="5982275" y="1237281"/>
                <a:ext cx="444545" cy="184666"/>
              </a:xfrm>
              <a:prstGeom prst="rect">
                <a:avLst/>
              </a:prstGeom>
              <a:noFill/>
            </p:spPr>
            <p:txBody>
              <a:bodyPr wrap="non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Renew</a:t>
                </a:r>
              </a:p>
            </p:txBody>
          </p:sp>
        </p:grpSp>
        <p:grpSp>
          <p:nvGrpSpPr>
            <p:cNvPr id="48" name="Group 47">
              <a:extLst>
                <a:ext uri="{FF2B5EF4-FFF2-40B4-BE49-F238E27FC236}">
                  <a16:creationId xmlns:a16="http://schemas.microsoft.com/office/drawing/2014/main" id="{54CA4ED2-9D9B-445C-AE19-16C55A3663C1}"/>
                </a:ext>
              </a:extLst>
            </p:cNvPr>
            <p:cNvGrpSpPr/>
            <p:nvPr/>
          </p:nvGrpSpPr>
          <p:grpSpPr>
            <a:xfrm>
              <a:off x="8931832" y="1963754"/>
              <a:ext cx="1894166" cy="751323"/>
              <a:chOff x="8931832" y="1963754"/>
              <a:chExt cx="1894166" cy="751323"/>
            </a:xfrm>
          </p:grpSpPr>
          <p:sp>
            <p:nvSpPr>
              <p:cNvPr id="85" name="Chevron 44">
                <a:extLst>
                  <a:ext uri="{FF2B5EF4-FFF2-40B4-BE49-F238E27FC236}">
                    <a16:creationId xmlns:a16="http://schemas.microsoft.com/office/drawing/2014/main" id="{D0BA84EC-EA63-4DF4-B6F5-C3CDFF61EB81}"/>
                  </a:ext>
                </a:extLst>
              </p:cNvPr>
              <p:cNvSpPr/>
              <p:nvPr/>
            </p:nvSpPr>
            <p:spPr>
              <a:xfrm>
                <a:off x="8931832" y="1963755"/>
                <a:ext cx="1366933"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Prioritization</a:t>
                </a:r>
              </a:p>
            </p:txBody>
          </p:sp>
          <p:sp>
            <p:nvSpPr>
              <p:cNvPr id="86" name="Chevron 44">
                <a:extLst>
                  <a:ext uri="{FF2B5EF4-FFF2-40B4-BE49-F238E27FC236}">
                    <a16:creationId xmlns:a16="http://schemas.microsoft.com/office/drawing/2014/main" id="{4B18507D-39B4-46C9-B899-40EF14FC5C90}"/>
                  </a:ext>
                </a:extLst>
              </p:cNvPr>
              <p:cNvSpPr/>
              <p:nvPr/>
            </p:nvSpPr>
            <p:spPr>
              <a:xfrm>
                <a:off x="10225943" y="1963755"/>
                <a:ext cx="256045"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Freeform: Shape 42">
                <a:extLst>
                  <a:ext uri="{FF2B5EF4-FFF2-40B4-BE49-F238E27FC236}">
                    <a16:creationId xmlns:a16="http://schemas.microsoft.com/office/drawing/2014/main" id="{B359E072-E0A7-481A-BF85-8DCC4F45914D}"/>
                  </a:ext>
                </a:extLst>
              </p:cNvPr>
              <p:cNvSpPr/>
              <p:nvPr/>
            </p:nvSpPr>
            <p:spPr>
              <a:xfrm rot="5400000">
                <a:off x="10585233" y="2328222"/>
                <a:ext cx="204531" cy="276999"/>
              </a:xfrm>
              <a:custGeom>
                <a:avLst/>
                <a:gdLst>
                  <a:gd name="connsiteX0" fmla="*/ 0 w 204531"/>
                  <a:gd name="connsiteY0" fmla="*/ 276999 h 276999"/>
                  <a:gd name="connsiteX1" fmla="*/ 94685 w 204531"/>
                  <a:gd name="connsiteY1" fmla="*/ 138500 h 276999"/>
                  <a:gd name="connsiteX2" fmla="*/ 0 w 204531"/>
                  <a:gd name="connsiteY2" fmla="*/ 0 h 276999"/>
                  <a:gd name="connsiteX3" fmla="*/ 109846 w 204531"/>
                  <a:gd name="connsiteY3" fmla="*/ 0 h 276999"/>
                  <a:gd name="connsiteX4" fmla="*/ 204531 w 204531"/>
                  <a:gd name="connsiteY4" fmla="*/ 138500 h 276999"/>
                  <a:gd name="connsiteX5" fmla="*/ 109846 w 204531"/>
                  <a:gd name="connsiteY5" fmla="*/ 276999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1" h="276999">
                    <a:moveTo>
                      <a:pt x="0" y="276999"/>
                    </a:moveTo>
                    <a:lnTo>
                      <a:pt x="94685" y="138500"/>
                    </a:lnTo>
                    <a:lnTo>
                      <a:pt x="0" y="0"/>
                    </a:lnTo>
                    <a:lnTo>
                      <a:pt x="109846" y="0"/>
                    </a:lnTo>
                    <a:lnTo>
                      <a:pt x="204531" y="138500"/>
                    </a:lnTo>
                    <a:lnTo>
                      <a:pt x="109846" y="276999"/>
                    </a:lnTo>
                    <a:close/>
                  </a:path>
                </a:pathLst>
              </a:cu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8" name="Freeform: Shape 39">
                <a:extLst>
                  <a:ext uri="{FF2B5EF4-FFF2-40B4-BE49-F238E27FC236}">
                    <a16:creationId xmlns:a16="http://schemas.microsoft.com/office/drawing/2014/main" id="{94480372-B020-4AF7-841E-0302DFE54665}"/>
                  </a:ext>
                </a:extLst>
              </p:cNvPr>
              <p:cNvSpPr/>
              <p:nvPr/>
            </p:nvSpPr>
            <p:spPr>
              <a:xfrm rot="5400000">
                <a:off x="10388010" y="1984910"/>
                <a:ext cx="459144" cy="416832"/>
              </a:xfrm>
              <a:custGeom>
                <a:avLst/>
                <a:gdLst>
                  <a:gd name="connsiteX0" fmla="*/ 0 w 459144"/>
                  <a:gd name="connsiteY0" fmla="*/ 416832 h 416832"/>
                  <a:gd name="connsiteX1" fmla="*/ 0 w 459144"/>
                  <a:gd name="connsiteY1" fmla="*/ 364384 h 416832"/>
                  <a:gd name="connsiteX2" fmla="*/ 0 w 459144"/>
                  <a:gd name="connsiteY2" fmla="*/ 288809 h 416832"/>
                  <a:gd name="connsiteX3" fmla="*/ 0 w 459144"/>
                  <a:gd name="connsiteY3" fmla="*/ 274320 h 416832"/>
                  <a:gd name="connsiteX4" fmla="*/ 0 w 459144"/>
                  <a:gd name="connsiteY4" fmla="*/ 236361 h 416832"/>
                  <a:gd name="connsiteX5" fmla="*/ 0 w 459144"/>
                  <a:gd name="connsiteY5" fmla="*/ 0 h 416832"/>
                  <a:gd name="connsiteX6" fmla="*/ 135534 w 459144"/>
                  <a:gd name="connsiteY6" fmla="*/ 0 h 416832"/>
                  <a:gd name="connsiteX7" fmla="*/ 180756 w 459144"/>
                  <a:gd name="connsiteY7" fmla="*/ 0 h 416832"/>
                  <a:gd name="connsiteX8" fmla="*/ 238427 w 459144"/>
                  <a:gd name="connsiteY8" fmla="*/ 0 h 416832"/>
                  <a:gd name="connsiteX9" fmla="*/ 274414 w 459144"/>
                  <a:gd name="connsiteY9" fmla="*/ 0 h 416832"/>
                  <a:gd name="connsiteX10" fmla="*/ 276999 w 459144"/>
                  <a:gd name="connsiteY10" fmla="*/ 0 h 416832"/>
                  <a:gd name="connsiteX11" fmla="*/ 283649 w 459144"/>
                  <a:gd name="connsiteY11" fmla="*/ 0 h 416832"/>
                  <a:gd name="connsiteX12" fmla="*/ 366779 w 459144"/>
                  <a:gd name="connsiteY12" fmla="*/ 0 h 416832"/>
                  <a:gd name="connsiteX13" fmla="*/ 459144 w 459144"/>
                  <a:gd name="connsiteY13" fmla="*/ 138500 h 416832"/>
                  <a:gd name="connsiteX14" fmla="*/ 366779 w 459144"/>
                  <a:gd name="connsiteY14" fmla="*/ 277000 h 416832"/>
                  <a:gd name="connsiteX15" fmla="*/ 276999 w 459144"/>
                  <a:gd name="connsiteY15" fmla="*/ 277000 h 416832"/>
                  <a:gd name="connsiteX16" fmla="*/ 276999 w 459144"/>
                  <a:gd name="connsiteY16" fmla="*/ 288809 h 416832"/>
                  <a:gd name="connsiteX17" fmla="*/ 276999 w 459144"/>
                  <a:gd name="connsiteY17" fmla="*/ 364384 h 416832"/>
                  <a:gd name="connsiteX18" fmla="*/ 276999 w 459144"/>
                  <a:gd name="connsiteY18" fmla="*/ 416832 h 416832"/>
                  <a:gd name="connsiteX19" fmla="*/ 138500 w 459144"/>
                  <a:gd name="connsiteY19" fmla="*/ 288809 h 41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144" h="416832">
                    <a:moveTo>
                      <a:pt x="0" y="416832"/>
                    </a:moveTo>
                    <a:lnTo>
                      <a:pt x="0" y="364384"/>
                    </a:lnTo>
                    <a:lnTo>
                      <a:pt x="0" y="288809"/>
                    </a:lnTo>
                    <a:lnTo>
                      <a:pt x="0" y="274320"/>
                    </a:lnTo>
                    <a:lnTo>
                      <a:pt x="0" y="236361"/>
                    </a:lnTo>
                    <a:lnTo>
                      <a:pt x="0" y="0"/>
                    </a:lnTo>
                    <a:lnTo>
                      <a:pt x="135534" y="0"/>
                    </a:lnTo>
                    <a:lnTo>
                      <a:pt x="180756" y="0"/>
                    </a:lnTo>
                    <a:lnTo>
                      <a:pt x="238427" y="0"/>
                    </a:lnTo>
                    <a:lnTo>
                      <a:pt x="274414" y="0"/>
                    </a:lnTo>
                    <a:lnTo>
                      <a:pt x="276999" y="0"/>
                    </a:lnTo>
                    <a:lnTo>
                      <a:pt x="283649" y="0"/>
                    </a:lnTo>
                    <a:lnTo>
                      <a:pt x="366779" y="0"/>
                    </a:lnTo>
                    <a:lnTo>
                      <a:pt x="459144" y="138500"/>
                    </a:lnTo>
                    <a:lnTo>
                      <a:pt x="366779" y="277000"/>
                    </a:lnTo>
                    <a:lnTo>
                      <a:pt x="276999" y="277000"/>
                    </a:lnTo>
                    <a:lnTo>
                      <a:pt x="276999" y="288809"/>
                    </a:lnTo>
                    <a:lnTo>
                      <a:pt x="276999" y="364384"/>
                    </a:lnTo>
                    <a:lnTo>
                      <a:pt x="276999" y="416832"/>
                    </a:lnTo>
                    <a:lnTo>
                      <a:pt x="138500" y="288809"/>
                    </a:lnTo>
                    <a:close/>
                  </a:path>
                </a:pathLst>
              </a:cu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9" name="Freeform: Shape 43">
                <a:extLst>
                  <a:ext uri="{FF2B5EF4-FFF2-40B4-BE49-F238E27FC236}">
                    <a16:creationId xmlns:a16="http://schemas.microsoft.com/office/drawing/2014/main" id="{675EBFFD-571B-4903-913A-A4895052A0CF}"/>
                  </a:ext>
                </a:extLst>
              </p:cNvPr>
              <p:cNvSpPr/>
              <p:nvPr/>
            </p:nvSpPr>
            <p:spPr>
              <a:xfrm rot="5400000">
                <a:off x="10585233" y="2474312"/>
                <a:ext cx="204531" cy="276999"/>
              </a:xfrm>
              <a:custGeom>
                <a:avLst/>
                <a:gdLst>
                  <a:gd name="connsiteX0" fmla="*/ 0 w 204531"/>
                  <a:gd name="connsiteY0" fmla="*/ 276999 h 276999"/>
                  <a:gd name="connsiteX1" fmla="*/ 94685 w 204531"/>
                  <a:gd name="connsiteY1" fmla="*/ 138500 h 276999"/>
                  <a:gd name="connsiteX2" fmla="*/ 0 w 204531"/>
                  <a:gd name="connsiteY2" fmla="*/ 0 h 276999"/>
                  <a:gd name="connsiteX3" fmla="*/ 109846 w 204531"/>
                  <a:gd name="connsiteY3" fmla="*/ 0 h 276999"/>
                  <a:gd name="connsiteX4" fmla="*/ 204531 w 204531"/>
                  <a:gd name="connsiteY4" fmla="*/ 138500 h 276999"/>
                  <a:gd name="connsiteX5" fmla="*/ 109846 w 204531"/>
                  <a:gd name="connsiteY5" fmla="*/ 276999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1" h="276999">
                    <a:moveTo>
                      <a:pt x="0" y="276999"/>
                    </a:moveTo>
                    <a:lnTo>
                      <a:pt x="94685" y="138500"/>
                    </a:lnTo>
                    <a:lnTo>
                      <a:pt x="0" y="0"/>
                    </a:lnTo>
                    <a:lnTo>
                      <a:pt x="109846" y="0"/>
                    </a:lnTo>
                    <a:lnTo>
                      <a:pt x="204531" y="138500"/>
                    </a:lnTo>
                    <a:lnTo>
                      <a:pt x="109846" y="276999"/>
                    </a:lnTo>
                    <a:close/>
                  </a:path>
                </a:pathLst>
              </a:cu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56639FC6-1C59-4B7B-99E9-7886A86D51C2}"/>
                </a:ext>
              </a:extLst>
            </p:cNvPr>
            <p:cNvGrpSpPr>
              <a:grpSpLocks noChangeAspect="1"/>
            </p:cNvGrpSpPr>
            <p:nvPr/>
          </p:nvGrpSpPr>
          <p:grpSpPr>
            <a:xfrm>
              <a:off x="8880889" y="3429000"/>
              <a:ext cx="2847437" cy="2734830"/>
              <a:chOff x="8328130" y="3387782"/>
              <a:chExt cx="2713268" cy="2605967"/>
            </a:xfrm>
          </p:grpSpPr>
          <p:grpSp>
            <p:nvGrpSpPr>
              <p:cNvPr id="61" name="Group 60">
                <a:extLst>
                  <a:ext uri="{FF2B5EF4-FFF2-40B4-BE49-F238E27FC236}">
                    <a16:creationId xmlns:a16="http://schemas.microsoft.com/office/drawing/2014/main" id="{E4447319-829A-4DD0-BEED-F53D40A6571D}"/>
                  </a:ext>
                </a:extLst>
              </p:cNvPr>
              <p:cNvGrpSpPr/>
              <p:nvPr/>
            </p:nvGrpSpPr>
            <p:grpSpPr>
              <a:xfrm>
                <a:off x="8328130" y="3531542"/>
                <a:ext cx="2580604" cy="2462207"/>
                <a:chOff x="6850960" y="3976914"/>
                <a:chExt cx="2580604" cy="2462207"/>
              </a:xfrm>
            </p:grpSpPr>
            <p:grpSp>
              <p:nvGrpSpPr>
                <p:cNvPr id="76" name="Group 75">
                  <a:extLst>
                    <a:ext uri="{FF2B5EF4-FFF2-40B4-BE49-F238E27FC236}">
                      <a16:creationId xmlns:a16="http://schemas.microsoft.com/office/drawing/2014/main" id="{86280DDC-101A-4A18-BC83-EC4FB9D8EC47}"/>
                    </a:ext>
                  </a:extLst>
                </p:cNvPr>
                <p:cNvGrpSpPr/>
                <p:nvPr/>
              </p:nvGrpSpPr>
              <p:grpSpPr>
                <a:xfrm>
                  <a:off x="7145564" y="3976914"/>
                  <a:ext cx="2286000" cy="2286000"/>
                  <a:chOff x="7145564" y="3976914"/>
                  <a:chExt cx="2286000" cy="2286000"/>
                </a:xfrm>
              </p:grpSpPr>
              <p:cxnSp>
                <p:nvCxnSpPr>
                  <p:cNvPr id="83" name="Straight Arrow Connector 82">
                    <a:extLst>
                      <a:ext uri="{FF2B5EF4-FFF2-40B4-BE49-F238E27FC236}">
                        <a16:creationId xmlns:a16="http://schemas.microsoft.com/office/drawing/2014/main" id="{F43199AA-E057-4453-AACD-025DCCF5EF14}"/>
                      </a:ext>
                    </a:extLst>
                  </p:cNvPr>
                  <p:cNvCxnSpPr/>
                  <p:nvPr/>
                </p:nvCxnSpPr>
                <p:spPr>
                  <a:xfrm flipV="1">
                    <a:off x="7145564" y="3976914"/>
                    <a:ext cx="0" cy="2286000"/>
                  </a:xfrm>
                  <a:prstGeom prst="straightConnector1">
                    <a:avLst/>
                  </a:prstGeom>
                  <a:ln w="19050">
                    <a:solidFill>
                      <a:srgbClr val="B8B8B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109C77B-8168-421D-9525-D6F85F28DCEA}"/>
                      </a:ext>
                    </a:extLst>
                  </p:cNvPr>
                  <p:cNvCxnSpPr>
                    <a:cxnSpLocks/>
                  </p:cNvCxnSpPr>
                  <p:nvPr/>
                </p:nvCxnSpPr>
                <p:spPr>
                  <a:xfrm rot="5400000" flipV="1">
                    <a:off x="8288564" y="5119914"/>
                    <a:ext cx="0" cy="2286000"/>
                  </a:xfrm>
                  <a:prstGeom prst="straightConnector1">
                    <a:avLst/>
                  </a:prstGeom>
                  <a:ln w="19050">
                    <a:solidFill>
                      <a:srgbClr val="B8B8B8"/>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77" name="Text Box 5">
                  <a:extLst>
                    <a:ext uri="{FF2B5EF4-FFF2-40B4-BE49-F238E27FC236}">
                      <a16:creationId xmlns:a16="http://schemas.microsoft.com/office/drawing/2014/main" id="{7FA6EBBB-8A29-46C2-AF95-63BD5D355790}"/>
                    </a:ext>
                  </a:extLst>
                </p:cNvPr>
                <p:cNvSpPr txBox="1">
                  <a:spLocks noChangeArrowheads="1"/>
                </p:cNvSpPr>
                <p:nvPr/>
              </p:nvSpPr>
              <p:spPr bwMode="gray">
                <a:xfrm>
                  <a:off x="7606550" y="6277820"/>
                  <a:ext cx="1364032" cy="16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1"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Ease of Implementation</a:t>
                  </a:r>
                </a:p>
              </p:txBody>
            </p:sp>
            <p:sp>
              <p:nvSpPr>
                <p:cNvPr id="78" name="Text Box 8">
                  <a:extLst>
                    <a:ext uri="{FF2B5EF4-FFF2-40B4-BE49-F238E27FC236}">
                      <a16:creationId xmlns:a16="http://schemas.microsoft.com/office/drawing/2014/main" id="{D6CD9C88-07A6-4BF2-99D3-023CA144E3B2}"/>
                    </a:ext>
                  </a:extLst>
                </p:cNvPr>
                <p:cNvSpPr txBox="1">
                  <a:spLocks noChangeArrowheads="1"/>
                </p:cNvSpPr>
                <p:nvPr/>
              </p:nvSpPr>
              <p:spPr bwMode="gray">
                <a:xfrm rot="16200000">
                  <a:off x="6615269" y="5039265"/>
                  <a:ext cx="856911" cy="16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1"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Business Value</a:t>
                  </a:r>
                </a:p>
              </p:txBody>
            </p:sp>
            <p:sp>
              <p:nvSpPr>
                <p:cNvPr id="79" name="Text Box 5">
                  <a:extLst>
                    <a:ext uri="{FF2B5EF4-FFF2-40B4-BE49-F238E27FC236}">
                      <a16:creationId xmlns:a16="http://schemas.microsoft.com/office/drawing/2014/main" id="{9C80A1E0-721A-49DF-ACF3-E3D8B583CAF2}"/>
                    </a:ext>
                  </a:extLst>
                </p:cNvPr>
                <p:cNvSpPr txBox="1">
                  <a:spLocks noChangeArrowheads="1"/>
                </p:cNvSpPr>
                <p:nvPr/>
              </p:nvSpPr>
              <p:spPr bwMode="gray">
                <a:xfrm>
                  <a:off x="7150775" y="6270869"/>
                  <a:ext cx="210791" cy="1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ctr">
                    <a:defRPr sz="9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srgbClr val="B8B8B8"/>
                      </a:solidFill>
                      <a:effectLst/>
                      <a:uLnTx/>
                      <a:uFillTx/>
                      <a:latin typeface="Segoe UI" panose="020B0502040204020203" pitchFamily="34" charset="0"/>
                      <a:ea typeface="+mn-ea"/>
                      <a:cs typeface="Segoe UI" panose="020B0502040204020203" pitchFamily="34" charset="0"/>
                    </a:rPr>
                    <a:t>Low</a:t>
                  </a:r>
                </a:p>
              </p:txBody>
            </p:sp>
            <p:sp>
              <p:nvSpPr>
                <p:cNvPr id="80" name="Text Box 5">
                  <a:extLst>
                    <a:ext uri="{FF2B5EF4-FFF2-40B4-BE49-F238E27FC236}">
                      <a16:creationId xmlns:a16="http://schemas.microsoft.com/office/drawing/2014/main" id="{1469343A-1B25-4FCE-B6A3-ED1677BBD9E5}"/>
                    </a:ext>
                  </a:extLst>
                </p:cNvPr>
                <p:cNvSpPr txBox="1">
                  <a:spLocks noChangeArrowheads="1"/>
                </p:cNvSpPr>
                <p:nvPr/>
              </p:nvSpPr>
              <p:spPr bwMode="gray">
                <a:xfrm>
                  <a:off x="6894786" y="6109026"/>
                  <a:ext cx="210791" cy="1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defPPr>
                    <a:defRPr lang="en-US"/>
                  </a:defPPr>
                  <a:lvl1pPr algn="ctr">
                    <a:defRPr sz="900" b="1"/>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srgbClr val="B8B8B8"/>
                      </a:solidFill>
                      <a:effectLst/>
                      <a:uLnTx/>
                      <a:uFillTx/>
                      <a:latin typeface="Segoe UI" panose="020B0502040204020203" pitchFamily="34" charset="0"/>
                      <a:ea typeface="+mn-ea"/>
                      <a:cs typeface="Segoe UI" panose="020B0502040204020203" pitchFamily="34" charset="0"/>
                    </a:rPr>
                    <a:t>Low</a:t>
                  </a:r>
                </a:p>
              </p:txBody>
            </p:sp>
            <p:sp>
              <p:nvSpPr>
                <p:cNvPr id="81" name="Text Box 5">
                  <a:extLst>
                    <a:ext uri="{FF2B5EF4-FFF2-40B4-BE49-F238E27FC236}">
                      <a16:creationId xmlns:a16="http://schemas.microsoft.com/office/drawing/2014/main" id="{90ECD9AD-2F5F-4588-A899-CEA3BE40C66A}"/>
                    </a:ext>
                  </a:extLst>
                </p:cNvPr>
                <p:cNvSpPr txBox="1">
                  <a:spLocks noChangeArrowheads="1"/>
                </p:cNvSpPr>
                <p:nvPr/>
              </p:nvSpPr>
              <p:spPr bwMode="gray">
                <a:xfrm>
                  <a:off x="6850960" y="3976915"/>
                  <a:ext cx="253560" cy="1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ctr">
                    <a:defRPr sz="900" b="1"/>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srgbClr val="B8B8B8"/>
                      </a:solidFill>
                      <a:effectLst/>
                      <a:uLnTx/>
                      <a:uFillTx/>
                      <a:latin typeface="Segoe UI" panose="020B0502040204020203" pitchFamily="34" charset="0"/>
                      <a:ea typeface="+mn-ea"/>
                      <a:cs typeface="Segoe UI" panose="020B0502040204020203" pitchFamily="34" charset="0"/>
                    </a:rPr>
                    <a:t>High</a:t>
                  </a:r>
                </a:p>
              </p:txBody>
            </p:sp>
            <p:sp>
              <p:nvSpPr>
                <p:cNvPr id="82" name="Text Box 5">
                  <a:extLst>
                    <a:ext uri="{FF2B5EF4-FFF2-40B4-BE49-F238E27FC236}">
                      <a16:creationId xmlns:a16="http://schemas.microsoft.com/office/drawing/2014/main" id="{E31B542D-C5BE-4D4E-B28B-D0D0FF5BC0EA}"/>
                    </a:ext>
                  </a:extLst>
                </p:cNvPr>
                <p:cNvSpPr txBox="1">
                  <a:spLocks noChangeArrowheads="1"/>
                </p:cNvSpPr>
                <p:nvPr/>
              </p:nvSpPr>
              <p:spPr bwMode="gray">
                <a:xfrm>
                  <a:off x="9171735" y="6270869"/>
                  <a:ext cx="253560" cy="1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en-US"/>
                  </a:defPPr>
                  <a:lvl1pPr algn="ctr">
                    <a:defRPr sz="900" b="1"/>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00" b="0" i="1" u="none" strike="noStrike" kern="1200" cap="none" spc="0" normalizeH="0" baseline="0" noProof="0" dirty="0">
                      <a:ln>
                        <a:noFill/>
                      </a:ln>
                      <a:solidFill>
                        <a:srgbClr val="B8B8B8"/>
                      </a:solidFill>
                      <a:effectLst/>
                      <a:uLnTx/>
                      <a:uFillTx/>
                      <a:latin typeface="Segoe UI" panose="020B0502040204020203" pitchFamily="34" charset="0"/>
                      <a:ea typeface="+mn-ea"/>
                      <a:cs typeface="Segoe UI" panose="020B0502040204020203" pitchFamily="34" charset="0"/>
                    </a:rPr>
                    <a:t>High</a:t>
                  </a:r>
                </a:p>
              </p:txBody>
            </p:sp>
          </p:grpSp>
          <p:grpSp>
            <p:nvGrpSpPr>
              <p:cNvPr id="62" name="Group 61">
                <a:extLst>
                  <a:ext uri="{FF2B5EF4-FFF2-40B4-BE49-F238E27FC236}">
                    <a16:creationId xmlns:a16="http://schemas.microsoft.com/office/drawing/2014/main" id="{C20EFD4E-27C1-432A-9417-DF09292C4202}"/>
                  </a:ext>
                </a:extLst>
              </p:cNvPr>
              <p:cNvGrpSpPr/>
              <p:nvPr/>
            </p:nvGrpSpPr>
            <p:grpSpPr>
              <a:xfrm>
                <a:off x="8774938" y="3487699"/>
                <a:ext cx="2145855" cy="2147443"/>
                <a:chOff x="8753239" y="3626876"/>
                <a:chExt cx="2145855" cy="2147443"/>
              </a:xfrm>
            </p:grpSpPr>
            <p:sp>
              <p:nvSpPr>
                <p:cNvPr id="65" name="Oval 11">
                  <a:extLst>
                    <a:ext uri="{FF2B5EF4-FFF2-40B4-BE49-F238E27FC236}">
                      <a16:creationId xmlns:a16="http://schemas.microsoft.com/office/drawing/2014/main" id="{3B6495FA-5716-4B48-8B25-A7C7A965CF88}"/>
                    </a:ext>
                  </a:extLst>
                </p:cNvPr>
                <p:cNvSpPr>
                  <a:spLocks noChangeAspect="1" noChangeArrowheads="1"/>
                </p:cNvSpPr>
                <p:nvPr/>
              </p:nvSpPr>
              <p:spPr bwMode="gray">
                <a:xfrm>
                  <a:off x="10448689" y="3626876"/>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sp>
              <p:nvSpPr>
                <p:cNvPr id="66" name="Oval 12">
                  <a:extLst>
                    <a:ext uri="{FF2B5EF4-FFF2-40B4-BE49-F238E27FC236}">
                      <a16:creationId xmlns:a16="http://schemas.microsoft.com/office/drawing/2014/main" id="{C4CAEF02-47F0-4C54-998A-631D300500AD}"/>
                    </a:ext>
                  </a:extLst>
                </p:cNvPr>
                <p:cNvSpPr>
                  <a:spLocks noChangeAspect="1" noChangeArrowheads="1"/>
                </p:cNvSpPr>
                <p:nvPr/>
              </p:nvSpPr>
              <p:spPr bwMode="gray">
                <a:xfrm>
                  <a:off x="10697926" y="3749113"/>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67" name="Oval 13">
                  <a:extLst>
                    <a:ext uri="{FF2B5EF4-FFF2-40B4-BE49-F238E27FC236}">
                      <a16:creationId xmlns:a16="http://schemas.microsoft.com/office/drawing/2014/main" id="{98BA8843-E894-4DA7-B2F3-AEFD0D5A260C}"/>
                    </a:ext>
                  </a:extLst>
                </p:cNvPr>
                <p:cNvSpPr>
                  <a:spLocks noChangeAspect="1" noChangeArrowheads="1"/>
                </p:cNvSpPr>
                <p:nvPr/>
              </p:nvSpPr>
              <p:spPr bwMode="gray">
                <a:xfrm>
                  <a:off x="10524889" y="3907863"/>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68" name="Oval 14">
                  <a:extLst>
                    <a:ext uri="{FF2B5EF4-FFF2-40B4-BE49-F238E27FC236}">
                      <a16:creationId xmlns:a16="http://schemas.microsoft.com/office/drawing/2014/main" id="{D83EE628-4864-4347-A5B2-7041AE8E43CA}"/>
                    </a:ext>
                  </a:extLst>
                </p:cNvPr>
                <p:cNvSpPr>
                  <a:spLocks noChangeAspect="1" noChangeArrowheads="1"/>
                </p:cNvSpPr>
                <p:nvPr/>
              </p:nvSpPr>
              <p:spPr bwMode="gray">
                <a:xfrm>
                  <a:off x="10458214" y="4465076"/>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69" name="Oval 15">
                  <a:extLst>
                    <a:ext uri="{FF2B5EF4-FFF2-40B4-BE49-F238E27FC236}">
                      <a16:creationId xmlns:a16="http://schemas.microsoft.com/office/drawing/2014/main" id="{A20B43E2-B02D-4BFA-9928-D0A8836698CA}"/>
                    </a:ext>
                  </a:extLst>
                </p:cNvPr>
                <p:cNvSpPr>
                  <a:spLocks noChangeAspect="1" noChangeArrowheads="1"/>
                </p:cNvSpPr>
                <p:nvPr/>
              </p:nvSpPr>
              <p:spPr bwMode="gray">
                <a:xfrm>
                  <a:off x="10677289" y="4522226"/>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70" name="Oval 16">
                  <a:extLst>
                    <a:ext uri="{FF2B5EF4-FFF2-40B4-BE49-F238E27FC236}">
                      <a16:creationId xmlns:a16="http://schemas.microsoft.com/office/drawing/2014/main" id="{9F758648-A181-4E4E-92EC-9F76ACD4FA1F}"/>
                    </a:ext>
                  </a:extLst>
                </p:cNvPr>
                <p:cNvSpPr>
                  <a:spLocks noChangeAspect="1" noChangeArrowheads="1"/>
                </p:cNvSpPr>
                <p:nvPr/>
              </p:nvSpPr>
              <p:spPr bwMode="gray">
                <a:xfrm>
                  <a:off x="10539176" y="4715901"/>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10</a:t>
                  </a:r>
                </a:p>
              </p:txBody>
            </p:sp>
            <p:sp>
              <p:nvSpPr>
                <p:cNvPr id="71" name="Oval 17">
                  <a:extLst>
                    <a:ext uri="{FF2B5EF4-FFF2-40B4-BE49-F238E27FC236}">
                      <a16:creationId xmlns:a16="http://schemas.microsoft.com/office/drawing/2014/main" id="{66ED2ACA-E4E6-4E34-8327-1F1CB6A3066A}"/>
                    </a:ext>
                  </a:extLst>
                </p:cNvPr>
                <p:cNvSpPr>
                  <a:spLocks noChangeAspect="1" noChangeArrowheads="1"/>
                </p:cNvSpPr>
                <p:nvPr/>
              </p:nvSpPr>
              <p:spPr bwMode="gray">
                <a:xfrm>
                  <a:off x="9469201" y="4436501"/>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12</a:t>
                  </a:r>
                </a:p>
              </p:txBody>
            </p:sp>
            <p:sp>
              <p:nvSpPr>
                <p:cNvPr id="72" name="Oval 18">
                  <a:extLst>
                    <a:ext uri="{FF2B5EF4-FFF2-40B4-BE49-F238E27FC236}">
                      <a16:creationId xmlns:a16="http://schemas.microsoft.com/office/drawing/2014/main" id="{C30A28AF-23F6-47E6-B735-D9AE8BBD40AA}"/>
                    </a:ext>
                  </a:extLst>
                </p:cNvPr>
                <p:cNvSpPr>
                  <a:spLocks noChangeAspect="1" noChangeArrowheads="1"/>
                </p:cNvSpPr>
                <p:nvPr/>
              </p:nvSpPr>
              <p:spPr bwMode="gray">
                <a:xfrm>
                  <a:off x="9808926" y="4550801"/>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a:t>
                  </a:r>
                </a:p>
              </p:txBody>
            </p:sp>
            <p:sp>
              <p:nvSpPr>
                <p:cNvPr id="73" name="Oval 19">
                  <a:extLst>
                    <a:ext uri="{FF2B5EF4-FFF2-40B4-BE49-F238E27FC236}">
                      <a16:creationId xmlns:a16="http://schemas.microsoft.com/office/drawing/2014/main" id="{294DDE23-0FAC-40D9-ABA2-D2F8D03F2CA9}"/>
                    </a:ext>
                  </a:extLst>
                </p:cNvPr>
                <p:cNvSpPr>
                  <a:spLocks noChangeAspect="1" noChangeArrowheads="1"/>
                </p:cNvSpPr>
                <p:nvPr/>
              </p:nvSpPr>
              <p:spPr bwMode="gray">
                <a:xfrm>
                  <a:off x="9950214" y="4917513"/>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15</a:t>
                  </a:r>
                </a:p>
              </p:txBody>
            </p:sp>
            <p:sp>
              <p:nvSpPr>
                <p:cNvPr id="74" name="Oval 20">
                  <a:extLst>
                    <a:ext uri="{FF2B5EF4-FFF2-40B4-BE49-F238E27FC236}">
                      <a16:creationId xmlns:a16="http://schemas.microsoft.com/office/drawing/2014/main" id="{2E20BBAD-125A-4C39-A38F-91685A74E0C3}"/>
                    </a:ext>
                  </a:extLst>
                </p:cNvPr>
                <p:cNvSpPr>
                  <a:spLocks noChangeAspect="1" noChangeArrowheads="1"/>
                </p:cNvSpPr>
                <p:nvPr/>
              </p:nvSpPr>
              <p:spPr bwMode="gray">
                <a:xfrm>
                  <a:off x="8753239" y="5573151"/>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8</a:t>
                  </a:r>
                </a:p>
              </p:txBody>
            </p:sp>
            <p:sp>
              <p:nvSpPr>
                <p:cNvPr id="75" name="Oval 21">
                  <a:extLst>
                    <a:ext uri="{FF2B5EF4-FFF2-40B4-BE49-F238E27FC236}">
                      <a16:creationId xmlns:a16="http://schemas.microsoft.com/office/drawing/2014/main" id="{F0CEF4F3-2BCC-4B81-82E6-2D5F33DA669D}"/>
                    </a:ext>
                  </a:extLst>
                </p:cNvPr>
                <p:cNvSpPr>
                  <a:spLocks noChangeAspect="1" noChangeArrowheads="1"/>
                </p:cNvSpPr>
                <p:nvPr/>
              </p:nvSpPr>
              <p:spPr bwMode="gray">
                <a:xfrm>
                  <a:off x="9134239" y="5371538"/>
                  <a:ext cx="201168" cy="201168"/>
                </a:xfrm>
                <a:prstGeom prst="ellipse">
                  <a:avLst/>
                </a:prstGeom>
                <a:solidFill>
                  <a:srgbClr val="42BAFF"/>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7</a:t>
                  </a:r>
                </a:p>
              </p:txBody>
            </p:sp>
          </p:grpSp>
          <p:sp>
            <p:nvSpPr>
              <p:cNvPr id="63" name="Oval 42">
                <a:extLst>
                  <a:ext uri="{FF2B5EF4-FFF2-40B4-BE49-F238E27FC236}">
                    <a16:creationId xmlns:a16="http://schemas.microsoft.com/office/drawing/2014/main" id="{2C528A3E-4506-43B5-88B1-3305C9D19B91}"/>
                  </a:ext>
                </a:extLst>
              </p:cNvPr>
              <p:cNvSpPr>
                <a:spLocks noChangeAspect="1" noChangeArrowheads="1"/>
              </p:cNvSpPr>
              <p:nvPr/>
            </p:nvSpPr>
            <p:spPr bwMode="auto">
              <a:xfrm>
                <a:off x="10309878" y="3387782"/>
                <a:ext cx="731520" cy="731520"/>
              </a:xfrm>
              <a:prstGeom prst="ellipse">
                <a:avLst/>
              </a:prstGeom>
              <a:noFill/>
              <a:ln w="25400">
                <a:solidFill>
                  <a:srgbClr val="FFC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4" name="Oval 42">
                <a:extLst>
                  <a:ext uri="{FF2B5EF4-FFF2-40B4-BE49-F238E27FC236}">
                    <a16:creationId xmlns:a16="http://schemas.microsoft.com/office/drawing/2014/main" id="{6B622DE2-5ABE-4769-ACA2-AFA8EDD4BF52}"/>
                  </a:ext>
                </a:extLst>
              </p:cNvPr>
              <p:cNvSpPr>
                <a:spLocks noChangeAspect="1" noChangeArrowheads="1"/>
              </p:cNvSpPr>
              <p:nvPr/>
            </p:nvSpPr>
            <p:spPr bwMode="auto">
              <a:xfrm>
                <a:off x="9354947" y="4183024"/>
                <a:ext cx="457200" cy="457200"/>
              </a:xfrm>
              <a:prstGeom prst="ellipse">
                <a:avLst/>
              </a:prstGeom>
              <a:noFill/>
              <a:ln w="25400">
                <a:solidFill>
                  <a:srgbClr val="FFC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F1B20CB0-425A-411D-B7C5-3ED9FA8EB22F}"/>
                </a:ext>
              </a:extLst>
            </p:cNvPr>
            <p:cNvGrpSpPr/>
            <p:nvPr/>
          </p:nvGrpSpPr>
          <p:grpSpPr>
            <a:xfrm flipH="1">
              <a:off x="6869466" y="4657136"/>
              <a:ext cx="1938385" cy="278559"/>
              <a:chOff x="3309979" y="2113569"/>
              <a:chExt cx="1938385" cy="278559"/>
            </a:xfrm>
          </p:grpSpPr>
          <p:sp>
            <p:nvSpPr>
              <p:cNvPr id="58" name="Chevron 44">
                <a:extLst>
                  <a:ext uri="{FF2B5EF4-FFF2-40B4-BE49-F238E27FC236}">
                    <a16:creationId xmlns:a16="http://schemas.microsoft.com/office/drawing/2014/main" id="{7FB21F57-23F4-4118-A14F-AB9D9A22B92C}"/>
                  </a:ext>
                </a:extLst>
              </p:cNvPr>
              <p:cNvSpPr/>
              <p:nvPr/>
            </p:nvSpPr>
            <p:spPr>
              <a:xfrm>
                <a:off x="3309979" y="2115129"/>
                <a:ext cx="1499116"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Blueprinting</a:t>
                </a:r>
              </a:p>
            </p:txBody>
          </p:sp>
          <p:sp>
            <p:nvSpPr>
              <p:cNvPr id="59" name="Chevron 44">
                <a:extLst>
                  <a:ext uri="{FF2B5EF4-FFF2-40B4-BE49-F238E27FC236}">
                    <a16:creationId xmlns:a16="http://schemas.microsoft.com/office/drawing/2014/main" id="{183483D4-F0E9-44EE-9AC9-5E015FE528E1}"/>
                  </a:ext>
                </a:extLst>
              </p:cNvPr>
              <p:cNvSpPr/>
              <p:nvPr/>
            </p:nvSpPr>
            <p:spPr>
              <a:xfrm>
                <a:off x="4992319" y="2115129"/>
                <a:ext cx="256045"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0" name="Chevron 44">
                <a:extLst>
                  <a:ext uri="{FF2B5EF4-FFF2-40B4-BE49-F238E27FC236}">
                    <a16:creationId xmlns:a16="http://schemas.microsoft.com/office/drawing/2014/main" id="{309A52D6-30C7-4E61-A626-E0BCC52A1C28}"/>
                  </a:ext>
                </a:extLst>
              </p:cNvPr>
              <p:cNvSpPr/>
              <p:nvPr/>
            </p:nvSpPr>
            <p:spPr>
              <a:xfrm>
                <a:off x="4772685" y="2113569"/>
                <a:ext cx="256045" cy="276999"/>
              </a:xfrm>
              <a:prstGeom prst="chevron">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aphicFrame>
          <p:nvGraphicFramePr>
            <p:cNvPr id="51" name="Content Placeholder 3">
              <a:extLst>
                <a:ext uri="{FF2B5EF4-FFF2-40B4-BE49-F238E27FC236}">
                  <a16:creationId xmlns:a16="http://schemas.microsoft.com/office/drawing/2014/main" id="{52272B1E-FA40-47BB-B664-78A6827882C5}"/>
                </a:ext>
              </a:extLst>
            </p:cNvPr>
            <p:cNvGraphicFramePr>
              <a:graphicFrameLocks/>
            </p:cNvGraphicFramePr>
            <p:nvPr/>
          </p:nvGraphicFramePr>
          <p:xfrm>
            <a:off x="4234055" y="3699135"/>
            <a:ext cx="2562372" cy="2194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oup 51">
              <a:extLst>
                <a:ext uri="{FF2B5EF4-FFF2-40B4-BE49-F238E27FC236}">
                  <a16:creationId xmlns:a16="http://schemas.microsoft.com/office/drawing/2014/main" id="{C6968168-5B8F-44FE-876E-59658674C4C9}"/>
                </a:ext>
              </a:extLst>
            </p:cNvPr>
            <p:cNvGrpSpPr/>
            <p:nvPr/>
          </p:nvGrpSpPr>
          <p:grpSpPr>
            <a:xfrm>
              <a:off x="241223" y="3427469"/>
              <a:ext cx="3992833" cy="2814594"/>
              <a:chOff x="241223" y="3427469"/>
              <a:chExt cx="3992833" cy="2814594"/>
            </a:xfrm>
          </p:grpSpPr>
          <p:grpSp>
            <p:nvGrpSpPr>
              <p:cNvPr id="53" name="Group 52">
                <a:extLst>
                  <a:ext uri="{FF2B5EF4-FFF2-40B4-BE49-F238E27FC236}">
                    <a16:creationId xmlns:a16="http://schemas.microsoft.com/office/drawing/2014/main" id="{EE4C496E-1DB8-4862-9585-B63DF23891A8}"/>
                  </a:ext>
                </a:extLst>
              </p:cNvPr>
              <p:cNvGrpSpPr/>
              <p:nvPr/>
            </p:nvGrpSpPr>
            <p:grpSpPr>
              <a:xfrm>
                <a:off x="241223" y="3427469"/>
                <a:ext cx="3517299" cy="2814594"/>
                <a:chOff x="241223" y="3427469"/>
                <a:chExt cx="3517299" cy="2814594"/>
              </a:xfrm>
            </p:grpSpPr>
            <p:pic>
              <p:nvPicPr>
                <p:cNvPr id="56" name="Picture 55">
                  <a:extLst>
                    <a:ext uri="{FF2B5EF4-FFF2-40B4-BE49-F238E27FC236}">
                      <a16:creationId xmlns:a16="http://schemas.microsoft.com/office/drawing/2014/main" id="{B39D9AEE-C2AF-4250-AAC1-C8DB3BBD993A}"/>
                    </a:ext>
                  </a:extLst>
                </p:cNvPr>
                <p:cNvPicPr>
                  <a:picLocks noChangeAspect="1"/>
                </p:cNvPicPr>
                <p:nvPr/>
              </p:nvPicPr>
              <p:blipFill>
                <a:blip r:embed="rId8"/>
                <a:stretch>
                  <a:fillRect/>
                </a:stretch>
              </p:blipFill>
              <p:spPr>
                <a:xfrm>
                  <a:off x="241223" y="4870463"/>
                  <a:ext cx="3517299" cy="1371600"/>
                </a:xfrm>
                <a:prstGeom prst="rect">
                  <a:avLst/>
                </a:prstGeom>
              </p:spPr>
            </p:pic>
            <p:pic>
              <p:nvPicPr>
                <p:cNvPr id="57" name="Picture 56">
                  <a:extLst>
                    <a:ext uri="{FF2B5EF4-FFF2-40B4-BE49-F238E27FC236}">
                      <a16:creationId xmlns:a16="http://schemas.microsoft.com/office/drawing/2014/main" id="{100E515D-3B0D-44B5-A9AB-4BEC3F9006B9}"/>
                    </a:ext>
                  </a:extLst>
                </p:cNvPr>
                <p:cNvPicPr>
                  <a:picLocks noChangeAspect="1"/>
                </p:cNvPicPr>
                <p:nvPr/>
              </p:nvPicPr>
              <p:blipFill>
                <a:blip r:embed="rId9"/>
                <a:stretch>
                  <a:fillRect/>
                </a:stretch>
              </p:blipFill>
              <p:spPr>
                <a:xfrm>
                  <a:off x="241223" y="3427469"/>
                  <a:ext cx="2887823" cy="1371600"/>
                </a:xfrm>
                <a:prstGeom prst="rect">
                  <a:avLst/>
                </a:prstGeom>
              </p:spPr>
            </p:pic>
          </p:grpSp>
          <p:cxnSp>
            <p:nvCxnSpPr>
              <p:cNvPr id="54" name="Connector: Elbow 82">
                <a:extLst>
                  <a:ext uri="{FF2B5EF4-FFF2-40B4-BE49-F238E27FC236}">
                    <a16:creationId xmlns:a16="http://schemas.microsoft.com/office/drawing/2014/main" id="{327F063B-B2CE-4F4B-A3FB-ED09DBEB5D95}"/>
                  </a:ext>
                </a:extLst>
              </p:cNvPr>
              <p:cNvCxnSpPr>
                <a:cxnSpLocks/>
                <a:stCxn id="51" idx="1"/>
                <a:endCxn id="57" idx="3"/>
              </p:cNvCxnSpPr>
              <p:nvPr/>
            </p:nvCxnSpPr>
            <p:spPr>
              <a:xfrm rot="10800000">
                <a:off x="3129047" y="4113269"/>
                <a:ext cx="1105009" cy="683146"/>
              </a:xfrm>
              <a:prstGeom prst="bentConnector3">
                <a:avLst/>
              </a:prstGeom>
              <a:ln w="12700">
                <a:solidFill>
                  <a:srgbClr val="B8B8B8"/>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84">
                <a:extLst>
                  <a:ext uri="{FF2B5EF4-FFF2-40B4-BE49-F238E27FC236}">
                    <a16:creationId xmlns:a16="http://schemas.microsoft.com/office/drawing/2014/main" id="{D0549D22-A076-4D7A-995B-11AE6D014FF4}"/>
                  </a:ext>
                </a:extLst>
              </p:cNvPr>
              <p:cNvCxnSpPr>
                <a:cxnSpLocks/>
                <a:stCxn id="51" idx="1"/>
                <a:endCxn id="56" idx="3"/>
              </p:cNvCxnSpPr>
              <p:nvPr/>
            </p:nvCxnSpPr>
            <p:spPr>
              <a:xfrm rot="10800000" flipV="1">
                <a:off x="3758523" y="4796415"/>
                <a:ext cx="475533" cy="759848"/>
              </a:xfrm>
              <a:prstGeom prst="bentConnector3">
                <a:avLst/>
              </a:prstGeom>
              <a:ln w="12700">
                <a:solidFill>
                  <a:srgbClr val="B8B8B8"/>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1558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10160" y="-2"/>
            <a:ext cx="12202160" cy="410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Landscape Modernization – Infosys Data Wizard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3045AB1-40B1-4D01-AE27-6E9290DEF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35650961-C583-4441-A3CB-674415BE6388}"/>
              </a:ext>
            </a:extLst>
          </p:cNvPr>
          <p:cNvGrpSpPr/>
          <p:nvPr/>
        </p:nvGrpSpPr>
        <p:grpSpPr>
          <a:xfrm>
            <a:off x="70342" y="959421"/>
            <a:ext cx="12041156" cy="4226330"/>
            <a:chOff x="103331" y="870766"/>
            <a:chExt cx="12041156" cy="4226330"/>
          </a:xfrm>
        </p:grpSpPr>
        <p:sp>
          <p:nvSpPr>
            <p:cNvPr id="97" name="Oval 96">
              <a:extLst>
                <a:ext uri="{FF2B5EF4-FFF2-40B4-BE49-F238E27FC236}">
                  <a16:creationId xmlns:a16="http://schemas.microsoft.com/office/drawing/2014/main" id="{AE463D86-EA0A-458B-B87A-3E3A51E3535C}"/>
                </a:ext>
              </a:extLst>
            </p:cNvPr>
            <p:cNvSpPr/>
            <p:nvPr/>
          </p:nvSpPr>
          <p:spPr>
            <a:xfrm>
              <a:off x="5559925" y="2414008"/>
              <a:ext cx="1309931" cy="1290468"/>
            </a:xfrm>
            <a:prstGeom prst="ellipse">
              <a:avLst/>
            </a:prstGeom>
            <a:solidFill>
              <a:srgbClr val="007CC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1217CA2A-93CB-42D9-A2DD-783C8BFC2930}"/>
                </a:ext>
              </a:extLst>
            </p:cNvPr>
            <p:cNvSpPr txBox="1"/>
            <p:nvPr/>
          </p:nvSpPr>
          <p:spPr>
            <a:xfrm>
              <a:off x="5568542" y="2858274"/>
              <a:ext cx="13169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Accelerators</a:t>
              </a:r>
            </a:p>
          </p:txBody>
        </p:sp>
        <p:grpSp>
          <p:nvGrpSpPr>
            <p:cNvPr id="101" name="Group 100">
              <a:extLst>
                <a:ext uri="{FF2B5EF4-FFF2-40B4-BE49-F238E27FC236}">
                  <a16:creationId xmlns:a16="http://schemas.microsoft.com/office/drawing/2014/main" id="{B261BC3E-AEA3-414A-B5FC-105DB6E4640B}"/>
                </a:ext>
              </a:extLst>
            </p:cNvPr>
            <p:cNvGrpSpPr/>
            <p:nvPr/>
          </p:nvGrpSpPr>
          <p:grpSpPr>
            <a:xfrm flipH="1">
              <a:off x="2367274" y="910484"/>
              <a:ext cx="2712687" cy="794051"/>
              <a:chOff x="5692588" y="1560606"/>
              <a:chExt cx="3195918" cy="936812"/>
            </a:xfrm>
          </p:grpSpPr>
          <p:sp>
            <p:nvSpPr>
              <p:cNvPr id="165" name="Rectangle: Rounded Corners 110">
                <a:extLst>
                  <a:ext uri="{FF2B5EF4-FFF2-40B4-BE49-F238E27FC236}">
                    <a16:creationId xmlns:a16="http://schemas.microsoft.com/office/drawing/2014/main" id="{811BBF97-62A6-4C2C-86CC-72E3D98A19FC}"/>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6" name="Rectangle: Rounded Corners 111">
                <a:extLst>
                  <a:ext uri="{FF2B5EF4-FFF2-40B4-BE49-F238E27FC236}">
                    <a16:creationId xmlns:a16="http://schemas.microsoft.com/office/drawing/2014/main" id="{482FC3D7-CDA4-481C-BEA7-243F3008A9AF}"/>
                  </a:ext>
                </a:extLst>
              </p:cNvPr>
              <p:cNvSpPr/>
              <p:nvPr/>
            </p:nvSpPr>
            <p:spPr>
              <a:xfrm>
                <a:off x="6322766" y="176343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sp>
            <p:nvSpPr>
              <p:cNvPr id="167" name="Oval 166">
                <a:extLst>
                  <a:ext uri="{FF2B5EF4-FFF2-40B4-BE49-F238E27FC236}">
                    <a16:creationId xmlns:a16="http://schemas.microsoft.com/office/drawing/2014/main" id="{3C875D46-6420-4505-9715-554D8F2024A9}"/>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8" name="Oval 167">
                <a:extLst>
                  <a:ext uri="{FF2B5EF4-FFF2-40B4-BE49-F238E27FC236}">
                    <a16:creationId xmlns:a16="http://schemas.microsoft.com/office/drawing/2014/main" id="{B4049083-1959-4031-8D05-91A14C4BC94C}"/>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endParaRPr kumimoji="0" lang="en-US" sz="18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2" name="TextBox 101">
              <a:extLst>
                <a:ext uri="{FF2B5EF4-FFF2-40B4-BE49-F238E27FC236}">
                  <a16:creationId xmlns:a16="http://schemas.microsoft.com/office/drawing/2014/main" id="{5816771D-8D6F-495F-8064-5D32168DAA45}"/>
                </a:ext>
              </a:extLst>
            </p:cNvPr>
            <p:cNvSpPr txBox="1"/>
            <p:nvPr/>
          </p:nvSpPr>
          <p:spPr>
            <a:xfrm>
              <a:off x="103331" y="870766"/>
              <a:ext cx="2194560" cy="90024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Comprehensive assessment framework that identify usage patterns of source data stores and recommends best suited target data store</a:t>
              </a:r>
            </a:p>
          </p:txBody>
        </p:sp>
        <p:grpSp>
          <p:nvGrpSpPr>
            <p:cNvPr id="103" name="Group 102">
              <a:extLst>
                <a:ext uri="{FF2B5EF4-FFF2-40B4-BE49-F238E27FC236}">
                  <a16:creationId xmlns:a16="http://schemas.microsoft.com/office/drawing/2014/main" id="{983D7F4E-E63D-4215-B47A-6505B0104359}"/>
                </a:ext>
              </a:extLst>
            </p:cNvPr>
            <p:cNvGrpSpPr/>
            <p:nvPr/>
          </p:nvGrpSpPr>
          <p:grpSpPr>
            <a:xfrm flipH="1">
              <a:off x="2297891" y="2107128"/>
              <a:ext cx="2712687" cy="794051"/>
              <a:chOff x="5692588" y="1560606"/>
              <a:chExt cx="3195918" cy="936812"/>
            </a:xfrm>
          </p:grpSpPr>
          <p:sp>
            <p:nvSpPr>
              <p:cNvPr id="161" name="Rectangle: Rounded Corners 106">
                <a:extLst>
                  <a:ext uri="{FF2B5EF4-FFF2-40B4-BE49-F238E27FC236}">
                    <a16:creationId xmlns:a16="http://schemas.microsoft.com/office/drawing/2014/main" id="{0DCC47C7-5284-4A8E-AC4A-2BCA3D64E81D}"/>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2" name="Rectangle: Rounded Corners 107">
                <a:extLst>
                  <a:ext uri="{FF2B5EF4-FFF2-40B4-BE49-F238E27FC236}">
                    <a16:creationId xmlns:a16="http://schemas.microsoft.com/office/drawing/2014/main" id="{5C697371-C88F-41CA-BC6B-0A931583D7F8}"/>
                  </a:ext>
                </a:extLst>
              </p:cNvPr>
              <p:cNvSpPr/>
              <p:nvPr/>
            </p:nvSpPr>
            <p:spPr>
              <a:xfrm>
                <a:off x="6279776" y="178024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Modernization Recommendation</a:t>
                </a:r>
              </a:p>
            </p:txBody>
          </p:sp>
          <p:sp>
            <p:nvSpPr>
              <p:cNvPr id="163" name="Oval 162">
                <a:extLst>
                  <a:ext uri="{FF2B5EF4-FFF2-40B4-BE49-F238E27FC236}">
                    <a16:creationId xmlns:a16="http://schemas.microsoft.com/office/drawing/2014/main" id="{6D7D69CF-F8A6-4575-A59C-8A9BCDEF5F96}"/>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4" name="Oval 163">
                <a:extLst>
                  <a:ext uri="{FF2B5EF4-FFF2-40B4-BE49-F238E27FC236}">
                    <a16:creationId xmlns:a16="http://schemas.microsoft.com/office/drawing/2014/main" id="{7C2D2643-23EF-4741-89C9-C02A4E51938F}"/>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grpSp>
        <p:sp>
          <p:nvSpPr>
            <p:cNvPr id="104" name="TextBox 103">
              <a:extLst>
                <a:ext uri="{FF2B5EF4-FFF2-40B4-BE49-F238E27FC236}">
                  <a16:creationId xmlns:a16="http://schemas.microsoft.com/office/drawing/2014/main" id="{72203D57-8A04-42EA-8F15-EDB59BAA9B1A}"/>
                </a:ext>
              </a:extLst>
            </p:cNvPr>
            <p:cNvSpPr txBox="1"/>
            <p:nvPr/>
          </p:nvSpPr>
          <p:spPr>
            <a:xfrm>
              <a:off x="103331" y="2197701"/>
              <a:ext cx="2194560" cy="577081"/>
            </a:xfrm>
            <a:prstGeom prst="rect">
              <a:avLst/>
            </a:prstGeom>
            <a:noFill/>
          </p:spPr>
          <p:txBody>
            <a:bodyPr wrap="square" rtlCol="0">
              <a:spAutoFit/>
            </a:bodyPr>
            <a:lstStyle>
              <a:defPPr>
                <a:defRPr lang="en-US"/>
              </a:defPPr>
              <a:lvl1pPr defTabSz="685800" fontAlgn="base">
                <a:spcBef>
                  <a:spcPct val="0"/>
                </a:spcBef>
                <a:spcAft>
                  <a:spcPts val="450"/>
                </a:spcAft>
                <a:defRPr sz="900" kern="0">
                  <a:solidFill>
                    <a:schemeClr val="tx1">
                      <a:lumMod val="50000"/>
                    </a:schemeClr>
                  </a:solidFill>
                </a:defRPr>
              </a:lvl1pPr>
            </a:lstStyle>
            <a:p>
              <a:pPr marL="0" marR="0" lvl="0" indent="0" algn="r" defTabSz="685800" rtl="0" eaLnBrk="1" fontAlgn="base" latinLnBrk="0" hangingPunct="1">
                <a:lnSpc>
                  <a:spcPct val="100000"/>
                </a:lnSpc>
                <a:spcBef>
                  <a:spcPct val="0"/>
                </a:spcBef>
                <a:spcAft>
                  <a:spcPts val="450"/>
                </a:spcAft>
                <a:buClrTx/>
                <a:buSzTx/>
                <a:buFontTx/>
                <a:buNone/>
                <a:tabLst/>
                <a:defRPr/>
              </a:pPr>
              <a:r>
                <a:rPr kumimoji="0" lang="en-US" sz="1050" b="0" i="0" u="none" strike="noStrike" kern="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Decision matrix to help identify the right approach for each type of data store</a:t>
              </a:r>
            </a:p>
          </p:txBody>
        </p:sp>
        <p:grpSp>
          <p:nvGrpSpPr>
            <p:cNvPr id="105" name="Group 104">
              <a:extLst>
                <a:ext uri="{FF2B5EF4-FFF2-40B4-BE49-F238E27FC236}">
                  <a16:creationId xmlns:a16="http://schemas.microsoft.com/office/drawing/2014/main" id="{8B77FADA-90F1-44F5-B9E5-48FEA63902C3}"/>
                </a:ext>
              </a:extLst>
            </p:cNvPr>
            <p:cNvGrpSpPr/>
            <p:nvPr/>
          </p:nvGrpSpPr>
          <p:grpSpPr>
            <a:xfrm flipH="1">
              <a:off x="2332655" y="3169920"/>
              <a:ext cx="2706039" cy="794051"/>
              <a:chOff x="5692588" y="1560606"/>
              <a:chExt cx="3195918" cy="936812"/>
            </a:xfrm>
          </p:grpSpPr>
          <p:sp>
            <p:nvSpPr>
              <p:cNvPr id="157" name="Rectangle: Rounded Corners 102">
                <a:extLst>
                  <a:ext uri="{FF2B5EF4-FFF2-40B4-BE49-F238E27FC236}">
                    <a16:creationId xmlns:a16="http://schemas.microsoft.com/office/drawing/2014/main" id="{558C0535-7A91-4409-B3E8-614C76C62F29}"/>
                  </a:ext>
                </a:extLst>
              </p:cNvPr>
              <p:cNvSpPr/>
              <p:nvPr/>
            </p:nvSpPr>
            <p:spPr>
              <a:xfrm>
                <a:off x="5800164" y="1625599"/>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58" name="Rectangle: Rounded Corners 103">
                <a:extLst>
                  <a:ext uri="{FF2B5EF4-FFF2-40B4-BE49-F238E27FC236}">
                    <a16:creationId xmlns:a16="http://schemas.microsoft.com/office/drawing/2014/main" id="{0C4C30CF-F34C-41E6-BB27-25FE20750B6F}"/>
                  </a:ext>
                </a:extLst>
              </p:cNvPr>
              <p:cNvSpPr/>
              <p:nvPr/>
            </p:nvSpPr>
            <p:spPr>
              <a:xfrm>
                <a:off x="6347487" y="179861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Database Object Migration</a:t>
                </a:r>
              </a:p>
            </p:txBody>
          </p:sp>
          <p:sp>
            <p:nvSpPr>
              <p:cNvPr id="159" name="Oval 158">
                <a:extLst>
                  <a:ext uri="{FF2B5EF4-FFF2-40B4-BE49-F238E27FC236}">
                    <a16:creationId xmlns:a16="http://schemas.microsoft.com/office/drawing/2014/main" id="{46CAF114-A417-4E04-9DB7-E480432B8B1E}"/>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D120FAD-DC2A-4401-99B8-6B19E9A30C57}"/>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endParaRPr kumimoji="0" lang="en-US" sz="18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06" name="Group 105">
              <a:extLst>
                <a:ext uri="{FF2B5EF4-FFF2-40B4-BE49-F238E27FC236}">
                  <a16:creationId xmlns:a16="http://schemas.microsoft.com/office/drawing/2014/main" id="{1D568575-1BBF-4AD8-B4EB-2635CF4FBCBD}"/>
                </a:ext>
              </a:extLst>
            </p:cNvPr>
            <p:cNvGrpSpPr/>
            <p:nvPr/>
          </p:nvGrpSpPr>
          <p:grpSpPr>
            <a:xfrm flipH="1">
              <a:off x="2332655" y="4303045"/>
              <a:ext cx="2712687" cy="794051"/>
              <a:chOff x="5692588" y="1560606"/>
              <a:chExt cx="3195918" cy="936812"/>
            </a:xfrm>
          </p:grpSpPr>
          <p:sp>
            <p:nvSpPr>
              <p:cNvPr id="153" name="Rectangle: Rounded Corners 98">
                <a:extLst>
                  <a:ext uri="{FF2B5EF4-FFF2-40B4-BE49-F238E27FC236}">
                    <a16:creationId xmlns:a16="http://schemas.microsoft.com/office/drawing/2014/main" id="{4C686D5B-B5C0-401D-A914-2FF77968E0BA}"/>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Rounded Corners 99">
                <a:extLst>
                  <a:ext uri="{FF2B5EF4-FFF2-40B4-BE49-F238E27FC236}">
                    <a16:creationId xmlns:a16="http://schemas.microsoft.com/office/drawing/2014/main" id="{C870AA32-469C-4794-965C-E760F73696AC}"/>
                  </a:ext>
                </a:extLst>
              </p:cNvPr>
              <p:cNvSpPr/>
              <p:nvPr/>
            </p:nvSpPr>
            <p:spPr>
              <a:xfrm>
                <a:off x="6345177" y="1780240"/>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Code/ Pipline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Migration</a:t>
                </a:r>
              </a:p>
            </p:txBody>
          </p:sp>
          <p:sp>
            <p:nvSpPr>
              <p:cNvPr id="155" name="Oval 154">
                <a:extLst>
                  <a:ext uri="{FF2B5EF4-FFF2-40B4-BE49-F238E27FC236}">
                    <a16:creationId xmlns:a16="http://schemas.microsoft.com/office/drawing/2014/main" id="{B39B4429-1010-439A-ACCE-4B56A39934F2}"/>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6" name="Oval 155">
                <a:extLst>
                  <a:ext uri="{FF2B5EF4-FFF2-40B4-BE49-F238E27FC236}">
                    <a16:creationId xmlns:a16="http://schemas.microsoft.com/office/drawing/2014/main" id="{D832BAA1-8073-47B6-B421-8B8B27B16451}"/>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endParaRPr kumimoji="0" lang="en-US" sz="18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7" name="TextBox 106">
              <a:extLst>
                <a:ext uri="{FF2B5EF4-FFF2-40B4-BE49-F238E27FC236}">
                  <a16:creationId xmlns:a16="http://schemas.microsoft.com/office/drawing/2014/main" id="{87C8C50A-357E-4020-A991-1D9EE24AE902}"/>
                </a:ext>
              </a:extLst>
            </p:cNvPr>
            <p:cNvSpPr txBox="1"/>
            <p:nvPr/>
          </p:nvSpPr>
          <p:spPr>
            <a:xfrm>
              <a:off x="103331" y="3281604"/>
              <a:ext cx="2194560" cy="577081"/>
            </a:xfrm>
            <a:prstGeom prst="rect">
              <a:avLst/>
            </a:prstGeom>
            <a:noFill/>
          </p:spPr>
          <p:txBody>
            <a:bodyPr wrap="square" rtlCol="0">
              <a:spAutoFit/>
            </a:bodyPr>
            <a:lstStyle>
              <a:defPPr>
                <a:defRPr lang="en-US"/>
              </a:defPPr>
              <a:lvl1pPr defTabSz="685800" fontAlgn="base">
                <a:spcBef>
                  <a:spcPct val="0"/>
                </a:spcBef>
                <a:spcAft>
                  <a:spcPts val="450"/>
                </a:spcAft>
                <a:defRPr sz="900" kern="0">
                  <a:solidFill>
                    <a:schemeClr val="tx1">
                      <a:lumMod val="50000"/>
                    </a:schemeClr>
                  </a:solidFill>
                </a:defRPr>
              </a:lvl1pPr>
            </a:lstStyle>
            <a:p>
              <a:pPr marL="0" marR="0" lvl="0" indent="0" algn="r" defTabSz="685800" rtl="0" eaLnBrk="1" fontAlgn="base" latinLnBrk="0" hangingPunct="1">
                <a:lnSpc>
                  <a:spcPct val="100000"/>
                </a:lnSpc>
                <a:spcBef>
                  <a:spcPct val="0"/>
                </a:spcBef>
                <a:spcAft>
                  <a:spcPts val="450"/>
                </a:spcAft>
                <a:buClrTx/>
                <a:buSzTx/>
                <a:buFontTx/>
                <a:buNone/>
                <a:tabLst/>
                <a:defRPr/>
              </a:pPr>
              <a:r>
                <a:rPr kumimoji="0" lang="en-US" sz="1050" b="0" i="0" u="none" strike="noStrike" kern="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Solution accelerators that help in migrating different types of DB Object inventory classes</a:t>
              </a:r>
            </a:p>
          </p:txBody>
        </p:sp>
        <p:sp>
          <p:nvSpPr>
            <p:cNvPr id="108" name="TextBox 107">
              <a:extLst>
                <a:ext uri="{FF2B5EF4-FFF2-40B4-BE49-F238E27FC236}">
                  <a16:creationId xmlns:a16="http://schemas.microsoft.com/office/drawing/2014/main" id="{BF54199A-6DEC-4161-8320-AC4DBA93B362}"/>
                </a:ext>
              </a:extLst>
            </p:cNvPr>
            <p:cNvSpPr txBox="1"/>
            <p:nvPr/>
          </p:nvSpPr>
          <p:spPr>
            <a:xfrm>
              <a:off x="103331" y="4309750"/>
              <a:ext cx="2194560" cy="738664"/>
            </a:xfrm>
            <a:prstGeom prst="rect">
              <a:avLst/>
            </a:prstGeom>
            <a:noFill/>
          </p:spPr>
          <p:txBody>
            <a:bodyPr wrap="square" rtlCol="0">
              <a:spAutoFit/>
            </a:bodyPr>
            <a:lstStyle>
              <a:defPPr>
                <a:defRPr lang="en-US"/>
              </a:defPPr>
              <a:lvl1pPr defTabSz="685800" fontAlgn="base">
                <a:spcBef>
                  <a:spcPct val="0"/>
                </a:spcBef>
                <a:spcAft>
                  <a:spcPts val="450"/>
                </a:spcAft>
                <a:defRPr sz="900" kern="0">
                  <a:solidFill>
                    <a:schemeClr val="tx1">
                      <a:lumMod val="50000"/>
                    </a:schemeClr>
                  </a:solidFill>
                </a:defRPr>
              </a:lvl1pPr>
            </a:lstStyle>
            <a:p>
              <a:pPr marL="0" marR="0" lvl="0" indent="0" algn="r" defTabSz="685800" rtl="0" eaLnBrk="1" fontAlgn="base" latinLnBrk="0" hangingPunct="1">
                <a:lnSpc>
                  <a:spcPct val="100000"/>
                </a:lnSpc>
                <a:spcBef>
                  <a:spcPct val="0"/>
                </a:spcBef>
                <a:spcAft>
                  <a:spcPts val="450"/>
                </a:spcAft>
                <a:buClrTx/>
                <a:buSzTx/>
                <a:buFontTx/>
                <a:buNone/>
                <a:tabLst/>
                <a:defRPr/>
              </a:pPr>
              <a:r>
                <a:rPr kumimoji="0" lang="en-US" sz="1050" b="0" i="0" u="none" strike="noStrike" kern="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Solution accelerators that help in migrating different types of Data Processing Object inventory classes</a:t>
              </a:r>
            </a:p>
          </p:txBody>
        </p:sp>
        <p:grpSp>
          <p:nvGrpSpPr>
            <p:cNvPr id="109" name="Group 108">
              <a:extLst>
                <a:ext uri="{FF2B5EF4-FFF2-40B4-BE49-F238E27FC236}">
                  <a16:creationId xmlns:a16="http://schemas.microsoft.com/office/drawing/2014/main" id="{F994FADC-6236-4267-89F7-6FD8970FE668}"/>
                </a:ext>
              </a:extLst>
            </p:cNvPr>
            <p:cNvGrpSpPr/>
            <p:nvPr/>
          </p:nvGrpSpPr>
          <p:grpSpPr>
            <a:xfrm>
              <a:off x="7194007" y="910484"/>
              <a:ext cx="2708888" cy="794051"/>
              <a:chOff x="5692588" y="1560606"/>
              <a:chExt cx="3195918" cy="936812"/>
            </a:xfrm>
          </p:grpSpPr>
          <p:sp>
            <p:nvSpPr>
              <p:cNvPr id="149" name="Rectangle: Rounded Corners 32">
                <a:extLst>
                  <a:ext uri="{FF2B5EF4-FFF2-40B4-BE49-F238E27FC236}">
                    <a16:creationId xmlns:a16="http://schemas.microsoft.com/office/drawing/2014/main" id="{A0D26AE8-44B5-485E-8D0A-04668B25F542}"/>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0" name="Rectangle: Rounded Corners 33">
                <a:extLst>
                  <a:ext uri="{FF2B5EF4-FFF2-40B4-BE49-F238E27FC236}">
                    <a16:creationId xmlns:a16="http://schemas.microsoft.com/office/drawing/2014/main" id="{D223686F-D88A-4F38-BA34-9FA0C4E0CE10}"/>
                  </a:ext>
                </a:extLst>
              </p:cNvPr>
              <p:cNvSpPr/>
              <p:nvPr/>
            </p:nvSpPr>
            <p:spPr>
              <a:xfrm>
                <a:off x="6279776" y="178024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Consumption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Migration</a:t>
                </a:r>
              </a:p>
            </p:txBody>
          </p:sp>
          <p:sp>
            <p:nvSpPr>
              <p:cNvPr id="151" name="Oval 150">
                <a:extLst>
                  <a:ext uri="{FF2B5EF4-FFF2-40B4-BE49-F238E27FC236}">
                    <a16:creationId xmlns:a16="http://schemas.microsoft.com/office/drawing/2014/main" id="{658BFF73-1DBE-4BBC-8F5D-491E2193FD20}"/>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F1E1DE95-AC69-41F7-A87D-CD5F3C4A9E06}"/>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grpSp>
        <p:grpSp>
          <p:nvGrpSpPr>
            <p:cNvPr id="110" name="Group 109">
              <a:extLst>
                <a:ext uri="{FF2B5EF4-FFF2-40B4-BE49-F238E27FC236}">
                  <a16:creationId xmlns:a16="http://schemas.microsoft.com/office/drawing/2014/main" id="{D4F0C558-36EF-4795-BC2D-353E4D6C0607}"/>
                </a:ext>
              </a:extLst>
            </p:cNvPr>
            <p:cNvGrpSpPr/>
            <p:nvPr/>
          </p:nvGrpSpPr>
          <p:grpSpPr>
            <a:xfrm>
              <a:off x="7194007" y="2054277"/>
              <a:ext cx="2708888" cy="794051"/>
              <a:chOff x="5692588" y="1560606"/>
              <a:chExt cx="3195918" cy="936812"/>
            </a:xfrm>
          </p:grpSpPr>
          <p:sp>
            <p:nvSpPr>
              <p:cNvPr id="138" name="Rectangle: Rounded Corners 39">
                <a:extLst>
                  <a:ext uri="{FF2B5EF4-FFF2-40B4-BE49-F238E27FC236}">
                    <a16:creationId xmlns:a16="http://schemas.microsoft.com/office/drawing/2014/main" id="{89284EA9-D1D9-46F2-A5C5-B53D78522C86}"/>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9" name="Rectangle: Rounded Corners 40">
                <a:extLst>
                  <a:ext uri="{FF2B5EF4-FFF2-40B4-BE49-F238E27FC236}">
                    <a16:creationId xmlns:a16="http://schemas.microsoft.com/office/drawing/2014/main" id="{86BC98B0-D029-458A-A328-136E79BA9FDE}"/>
                  </a:ext>
                </a:extLst>
              </p:cNvPr>
              <p:cNvSpPr/>
              <p:nvPr/>
            </p:nvSpPr>
            <p:spPr>
              <a:xfrm>
                <a:off x="6279776" y="178024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17472"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History Data Migration</a:t>
                </a:r>
              </a:p>
            </p:txBody>
          </p:sp>
          <p:sp>
            <p:nvSpPr>
              <p:cNvPr id="140" name="Oval 139">
                <a:extLst>
                  <a:ext uri="{FF2B5EF4-FFF2-40B4-BE49-F238E27FC236}">
                    <a16:creationId xmlns:a16="http://schemas.microsoft.com/office/drawing/2014/main" id="{71F75191-84AC-4ECE-8674-0B1B350AA8D9}"/>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Oval 140">
                <a:extLst>
                  <a:ext uri="{FF2B5EF4-FFF2-40B4-BE49-F238E27FC236}">
                    <a16:creationId xmlns:a16="http://schemas.microsoft.com/office/drawing/2014/main" id="{96BBBD22-AD27-435C-99FA-52626072F7E3}"/>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6</a:t>
                </a:r>
              </a:p>
            </p:txBody>
          </p:sp>
        </p:grpSp>
        <p:grpSp>
          <p:nvGrpSpPr>
            <p:cNvPr id="112" name="Group 111">
              <a:extLst>
                <a:ext uri="{FF2B5EF4-FFF2-40B4-BE49-F238E27FC236}">
                  <a16:creationId xmlns:a16="http://schemas.microsoft.com/office/drawing/2014/main" id="{1B02983A-A4F6-4573-8787-8242D503FAE4}"/>
                </a:ext>
              </a:extLst>
            </p:cNvPr>
            <p:cNvGrpSpPr/>
            <p:nvPr/>
          </p:nvGrpSpPr>
          <p:grpSpPr>
            <a:xfrm>
              <a:off x="7194007" y="3169920"/>
              <a:ext cx="2708888" cy="794051"/>
              <a:chOff x="5692588" y="1560606"/>
              <a:chExt cx="3195918" cy="936812"/>
            </a:xfrm>
          </p:grpSpPr>
          <p:sp>
            <p:nvSpPr>
              <p:cNvPr id="134" name="Rectangle: Rounded Corners 74">
                <a:extLst>
                  <a:ext uri="{FF2B5EF4-FFF2-40B4-BE49-F238E27FC236}">
                    <a16:creationId xmlns:a16="http://schemas.microsoft.com/office/drawing/2014/main" id="{762DBC04-DE94-4D13-B4A6-73B31C4E0042}"/>
                  </a:ext>
                </a:extLst>
              </p:cNvPr>
              <p:cNvSpPr/>
              <p:nvPr/>
            </p:nvSpPr>
            <p:spPr>
              <a:xfrm>
                <a:off x="5800164" y="1625600"/>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Rectangle: Rounded Corners 75">
                <a:extLst>
                  <a:ext uri="{FF2B5EF4-FFF2-40B4-BE49-F238E27FC236}">
                    <a16:creationId xmlns:a16="http://schemas.microsoft.com/office/drawing/2014/main" id="{3F0F72A7-80CD-482B-841E-EB5F3A738515}"/>
                  </a:ext>
                </a:extLst>
              </p:cNvPr>
              <p:cNvSpPr/>
              <p:nvPr/>
            </p:nvSpPr>
            <p:spPr>
              <a:xfrm>
                <a:off x="6279776" y="1780241"/>
                <a:ext cx="2420879"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17472"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Testing and Validation</a:t>
                </a:r>
              </a:p>
            </p:txBody>
          </p:sp>
          <p:sp>
            <p:nvSpPr>
              <p:cNvPr id="136" name="Oval 135">
                <a:extLst>
                  <a:ext uri="{FF2B5EF4-FFF2-40B4-BE49-F238E27FC236}">
                    <a16:creationId xmlns:a16="http://schemas.microsoft.com/office/drawing/2014/main" id="{BFFD2D6A-3256-4FFE-B160-276DFFD1648F}"/>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7" name="Oval 136">
                <a:extLst>
                  <a:ext uri="{FF2B5EF4-FFF2-40B4-BE49-F238E27FC236}">
                    <a16:creationId xmlns:a16="http://schemas.microsoft.com/office/drawing/2014/main" id="{C24FF2A6-0D73-4CA1-976A-09E1D7F774A8}"/>
                  </a:ext>
                </a:extLst>
              </p:cNvPr>
              <p:cNvSpPr/>
              <p:nvPr/>
            </p:nvSpPr>
            <p:spPr>
              <a:xfrm>
                <a:off x="5692588" y="1625600"/>
                <a:ext cx="806824"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a:t>
                </a:r>
                <a:endParaRPr kumimoji="0" lang="en-US" sz="18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13" name="TextBox 112">
              <a:extLst>
                <a:ext uri="{FF2B5EF4-FFF2-40B4-BE49-F238E27FC236}">
                  <a16:creationId xmlns:a16="http://schemas.microsoft.com/office/drawing/2014/main" id="{4ADCC1D6-86D2-4B23-BFE7-2C1F92DB07D0}"/>
                </a:ext>
              </a:extLst>
            </p:cNvPr>
            <p:cNvSpPr txBox="1"/>
            <p:nvPr/>
          </p:nvSpPr>
          <p:spPr>
            <a:xfrm>
              <a:off x="9957487" y="1000361"/>
              <a:ext cx="21870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Solution accelerators that help in migrating different types of Consumption Object inventory classes</a:t>
              </a:r>
            </a:p>
          </p:txBody>
        </p:sp>
        <p:sp>
          <p:nvSpPr>
            <p:cNvPr id="115" name="TextBox 114">
              <a:extLst>
                <a:ext uri="{FF2B5EF4-FFF2-40B4-BE49-F238E27FC236}">
                  <a16:creationId xmlns:a16="http://schemas.microsoft.com/office/drawing/2014/main" id="{C0CE1C6C-F24A-4228-9E88-E83FC4DCB1CF}"/>
                </a:ext>
              </a:extLst>
            </p:cNvPr>
            <p:cNvSpPr txBox="1"/>
            <p:nvPr/>
          </p:nvSpPr>
          <p:spPr>
            <a:xfrm>
              <a:off x="9957487" y="2126614"/>
              <a:ext cx="2062703"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Solution accelerators that help in migrating History Data to target Data Platform</a:t>
              </a:r>
            </a:p>
          </p:txBody>
        </p:sp>
        <p:sp>
          <p:nvSpPr>
            <p:cNvPr id="116" name="TextBox 115">
              <a:extLst>
                <a:ext uri="{FF2B5EF4-FFF2-40B4-BE49-F238E27FC236}">
                  <a16:creationId xmlns:a16="http://schemas.microsoft.com/office/drawing/2014/main" id="{A91104BE-C6FE-4CA2-B743-10F3CF0B5D1D}"/>
                </a:ext>
              </a:extLst>
            </p:cNvPr>
            <p:cNvSpPr txBox="1"/>
            <p:nvPr/>
          </p:nvSpPr>
          <p:spPr>
            <a:xfrm>
              <a:off x="9957487" y="3300444"/>
              <a:ext cx="2123815"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Comprehensive testing solution that accelerates validation of migrated assets</a:t>
              </a:r>
            </a:p>
          </p:txBody>
        </p:sp>
        <p:grpSp>
          <p:nvGrpSpPr>
            <p:cNvPr id="117" name="Group 116">
              <a:extLst>
                <a:ext uri="{FF2B5EF4-FFF2-40B4-BE49-F238E27FC236}">
                  <a16:creationId xmlns:a16="http://schemas.microsoft.com/office/drawing/2014/main" id="{A7E7EECF-7176-4F55-B77F-A441D924129D}"/>
                </a:ext>
              </a:extLst>
            </p:cNvPr>
            <p:cNvGrpSpPr/>
            <p:nvPr/>
          </p:nvGrpSpPr>
          <p:grpSpPr>
            <a:xfrm>
              <a:off x="7193048" y="4303045"/>
              <a:ext cx="2755439" cy="794051"/>
              <a:chOff x="5631721" y="1560606"/>
              <a:chExt cx="3602830" cy="936812"/>
            </a:xfrm>
          </p:grpSpPr>
          <p:sp>
            <p:nvSpPr>
              <p:cNvPr id="130" name="Rectangle: Rounded Corners 79">
                <a:extLst>
                  <a:ext uri="{FF2B5EF4-FFF2-40B4-BE49-F238E27FC236}">
                    <a16:creationId xmlns:a16="http://schemas.microsoft.com/office/drawing/2014/main" id="{4350B32F-EA8A-4967-813F-BBE05DE3BC91}"/>
                  </a:ext>
                </a:extLst>
              </p:cNvPr>
              <p:cNvSpPr/>
              <p:nvPr/>
            </p:nvSpPr>
            <p:spPr>
              <a:xfrm>
                <a:off x="6146209" y="1658097"/>
                <a:ext cx="3088342" cy="806824"/>
              </a:xfrm>
              <a:prstGeom prst="roundRect">
                <a:avLst>
                  <a:gd name="adj" fmla="val 50000"/>
                </a:avLst>
              </a:prstGeom>
              <a:noFill/>
              <a:ln w="57150">
                <a:solidFill>
                  <a:srgbClr val="81D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Rounded Corners 80">
                <a:extLst>
                  <a:ext uri="{FF2B5EF4-FFF2-40B4-BE49-F238E27FC236}">
                    <a16:creationId xmlns:a16="http://schemas.microsoft.com/office/drawing/2014/main" id="{BFADCE1E-11ED-4962-84F4-8EDFEA80B418}"/>
                  </a:ext>
                </a:extLst>
              </p:cNvPr>
              <p:cNvSpPr/>
              <p:nvPr/>
            </p:nvSpPr>
            <p:spPr>
              <a:xfrm>
                <a:off x="6279777" y="1780242"/>
                <a:ext cx="2746582" cy="497542"/>
              </a:xfrm>
              <a:prstGeom prst="roundRect">
                <a:avLst>
                  <a:gd name="adj" fmla="val 50000"/>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Partner Ecosystem</a:t>
                </a:r>
              </a:p>
            </p:txBody>
          </p:sp>
          <p:sp>
            <p:nvSpPr>
              <p:cNvPr id="132" name="Oval 131">
                <a:extLst>
                  <a:ext uri="{FF2B5EF4-FFF2-40B4-BE49-F238E27FC236}">
                    <a16:creationId xmlns:a16="http://schemas.microsoft.com/office/drawing/2014/main" id="{485406C7-7F2B-4C38-B125-54A893B9D0C5}"/>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3" name="Oval 132">
                <a:extLst>
                  <a:ext uri="{FF2B5EF4-FFF2-40B4-BE49-F238E27FC236}">
                    <a16:creationId xmlns:a16="http://schemas.microsoft.com/office/drawing/2014/main" id="{D22DB921-68A7-48B8-95D3-0361A0C49235}"/>
                  </a:ext>
                </a:extLst>
              </p:cNvPr>
              <p:cNvSpPr/>
              <p:nvPr/>
            </p:nvSpPr>
            <p:spPr>
              <a:xfrm>
                <a:off x="5631721" y="1625599"/>
                <a:ext cx="895437" cy="806824"/>
              </a:xfrm>
              <a:prstGeom prst="ellipse">
                <a:avLst/>
              </a:prstGeom>
              <a:solidFill>
                <a:srgbClr val="42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8</a:t>
                </a:r>
              </a:p>
            </p:txBody>
          </p:sp>
        </p:grpSp>
        <p:sp>
          <p:nvSpPr>
            <p:cNvPr id="118" name="TextBox 117">
              <a:extLst>
                <a:ext uri="{FF2B5EF4-FFF2-40B4-BE49-F238E27FC236}">
                  <a16:creationId xmlns:a16="http://schemas.microsoft.com/office/drawing/2014/main" id="{AADE248A-D441-4DAB-B353-E6DF3C378395}"/>
                </a:ext>
              </a:extLst>
            </p:cNvPr>
            <p:cNvSpPr txBox="1"/>
            <p:nvPr/>
          </p:nvSpPr>
          <p:spPr>
            <a:xfrm>
              <a:off x="9957487" y="4431742"/>
              <a:ext cx="1916327" cy="577081"/>
            </a:xfrm>
            <a:prstGeom prst="rect">
              <a:avLst/>
            </a:prstGeom>
            <a:noFill/>
          </p:spPr>
          <p:txBody>
            <a:bodyPr wrap="square" rtlCol="0">
              <a:spAutoFit/>
            </a:bodyPr>
            <a:lstStyle>
              <a:defPPr>
                <a:defRPr lang="en-US"/>
              </a:defPPr>
              <a:lvl1pPr algn="r" defTabSz="685800" fontAlgn="base">
                <a:spcBef>
                  <a:spcPct val="0"/>
                </a:spcBef>
                <a:spcAft>
                  <a:spcPts val="450"/>
                </a:spcAft>
                <a:defRPr sz="900" kern="0">
                  <a:solidFill>
                    <a:schemeClr val="tx1">
                      <a:lumMod val="50000"/>
                    </a:schemeClr>
                  </a:solidFill>
                </a:defRPr>
              </a:lvl1pPr>
            </a:lstStyle>
            <a:p>
              <a:pPr marL="0" marR="0" lvl="0" indent="0" algn="l" defTabSz="685800" rtl="0" eaLnBrk="1" fontAlgn="base" latinLnBrk="0" hangingPunct="1">
                <a:lnSpc>
                  <a:spcPct val="100000"/>
                </a:lnSpc>
                <a:spcBef>
                  <a:spcPct val="0"/>
                </a:spcBef>
                <a:spcAft>
                  <a:spcPts val="450"/>
                </a:spcAft>
                <a:buClrTx/>
                <a:buSzTx/>
                <a:buFontTx/>
                <a:buNone/>
                <a:tabLst/>
                <a:defRPr/>
              </a:pPr>
              <a:r>
                <a:rPr kumimoji="0" lang="en-US" sz="1050" b="0" i="0" u="none" strike="noStrike" kern="0" cap="none" spc="0" normalizeH="0" baseline="0" noProof="0" dirty="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Vendor partnerships complement migration framework and solutions</a:t>
              </a:r>
            </a:p>
          </p:txBody>
        </p:sp>
        <p:cxnSp>
          <p:nvCxnSpPr>
            <p:cNvPr id="120" name="Elbow Connector 22">
              <a:extLst>
                <a:ext uri="{FF2B5EF4-FFF2-40B4-BE49-F238E27FC236}">
                  <a16:creationId xmlns:a16="http://schemas.microsoft.com/office/drawing/2014/main" id="{CF2F48DA-A384-407C-BCF4-1F5F714BCF29}"/>
                </a:ext>
              </a:extLst>
            </p:cNvPr>
            <p:cNvCxnSpPr>
              <a:stCxn id="168" idx="2"/>
              <a:endCxn id="97" idx="0"/>
            </p:cNvCxnSpPr>
            <p:nvPr/>
          </p:nvCxnSpPr>
          <p:spPr>
            <a:xfrm>
              <a:off x="5079961" y="1307510"/>
              <a:ext cx="1134930" cy="1106498"/>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Elbow Connector 23">
              <a:extLst>
                <a:ext uri="{FF2B5EF4-FFF2-40B4-BE49-F238E27FC236}">
                  <a16:creationId xmlns:a16="http://schemas.microsoft.com/office/drawing/2014/main" id="{9356F72C-32FD-4D42-A47A-D392797647BB}"/>
                </a:ext>
              </a:extLst>
            </p:cNvPr>
            <p:cNvCxnSpPr>
              <a:stCxn id="152" idx="2"/>
              <a:endCxn id="97" idx="0"/>
            </p:cNvCxnSpPr>
            <p:nvPr/>
          </p:nvCxnSpPr>
          <p:spPr>
            <a:xfrm rot="10800000" flipV="1">
              <a:off x="6214891" y="1307510"/>
              <a:ext cx="979116" cy="1106498"/>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Elbow Connector 24">
              <a:extLst>
                <a:ext uri="{FF2B5EF4-FFF2-40B4-BE49-F238E27FC236}">
                  <a16:creationId xmlns:a16="http://schemas.microsoft.com/office/drawing/2014/main" id="{3A12AF91-18F9-4A29-84FE-0E559DEF5156}"/>
                </a:ext>
              </a:extLst>
            </p:cNvPr>
            <p:cNvCxnSpPr>
              <a:stCxn id="141" idx="2"/>
              <a:endCxn id="100" idx="3"/>
            </p:cNvCxnSpPr>
            <p:nvPr/>
          </p:nvCxnSpPr>
          <p:spPr>
            <a:xfrm rot="10800000" flipV="1">
              <a:off x="6885487" y="2451303"/>
              <a:ext cx="308521" cy="637804"/>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Elbow Connector 25">
              <a:extLst>
                <a:ext uri="{FF2B5EF4-FFF2-40B4-BE49-F238E27FC236}">
                  <a16:creationId xmlns:a16="http://schemas.microsoft.com/office/drawing/2014/main" id="{376CFE1D-7A99-4F8A-9118-583E5DB51C78}"/>
                </a:ext>
              </a:extLst>
            </p:cNvPr>
            <p:cNvCxnSpPr>
              <a:stCxn id="160" idx="2"/>
              <a:endCxn id="100" idx="1"/>
            </p:cNvCxnSpPr>
            <p:nvPr/>
          </p:nvCxnSpPr>
          <p:spPr>
            <a:xfrm flipV="1">
              <a:off x="5038694" y="3089107"/>
              <a:ext cx="529848" cy="477839"/>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Elbow Connector 26">
              <a:extLst>
                <a:ext uri="{FF2B5EF4-FFF2-40B4-BE49-F238E27FC236}">
                  <a16:creationId xmlns:a16="http://schemas.microsoft.com/office/drawing/2014/main" id="{B9B31A9E-7E3C-4FDC-B953-7FB2AEF1B9F6}"/>
                </a:ext>
              </a:extLst>
            </p:cNvPr>
            <p:cNvCxnSpPr>
              <a:stCxn id="164" idx="2"/>
              <a:endCxn id="100" idx="1"/>
            </p:cNvCxnSpPr>
            <p:nvPr/>
          </p:nvCxnSpPr>
          <p:spPr>
            <a:xfrm>
              <a:off x="5010578" y="2504154"/>
              <a:ext cx="557964" cy="584953"/>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Elbow Connector 27">
              <a:extLst>
                <a:ext uri="{FF2B5EF4-FFF2-40B4-BE49-F238E27FC236}">
                  <a16:creationId xmlns:a16="http://schemas.microsoft.com/office/drawing/2014/main" id="{98DDB6BD-B7C9-4504-815F-0CD4844D5805}"/>
                </a:ext>
              </a:extLst>
            </p:cNvPr>
            <p:cNvCxnSpPr>
              <a:stCxn id="137" idx="2"/>
              <a:endCxn id="100" idx="3"/>
            </p:cNvCxnSpPr>
            <p:nvPr/>
          </p:nvCxnSpPr>
          <p:spPr>
            <a:xfrm rot="10800000">
              <a:off x="6885487" y="3089108"/>
              <a:ext cx="308521" cy="477839"/>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Elbow Connector 28">
              <a:extLst>
                <a:ext uri="{FF2B5EF4-FFF2-40B4-BE49-F238E27FC236}">
                  <a16:creationId xmlns:a16="http://schemas.microsoft.com/office/drawing/2014/main" id="{D1E8675C-3B7D-4638-A8F7-4BCFE334666A}"/>
                </a:ext>
              </a:extLst>
            </p:cNvPr>
            <p:cNvCxnSpPr>
              <a:stCxn id="156" idx="2"/>
              <a:endCxn id="97" idx="4"/>
            </p:cNvCxnSpPr>
            <p:nvPr/>
          </p:nvCxnSpPr>
          <p:spPr>
            <a:xfrm flipV="1">
              <a:off x="5045342" y="3704476"/>
              <a:ext cx="1169549" cy="99559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Elbow Connector 29">
              <a:extLst>
                <a:ext uri="{FF2B5EF4-FFF2-40B4-BE49-F238E27FC236}">
                  <a16:creationId xmlns:a16="http://schemas.microsoft.com/office/drawing/2014/main" id="{EB06526B-29E2-4353-BBEA-C426C9951F5A}"/>
                </a:ext>
              </a:extLst>
            </p:cNvPr>
            <p:cNvCxnSpPr>
              <a:cxnSpLocks/>
              <a:stCxn id="133" idx="2"/>
              <a:endCxn id="97" idx="4"/>
            </p:cNvCxnSpPr>
            <p:nvPr/>
          </p:nvCxnSpPr>
          <p:spPr>
            <a:xfrm rot="10800000">
              <a:off x="6214892" y="3704476"/>
              <a:ext cx="978157" cy="99559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5BCA15B-C787-4BF8-94D3-779B368785BB}"/>
              </a:ext>
            </a:extLst>
          </p:cNvPr>
          <p:cNvGrpSpPr/>
          <p:nvPr/>
        </p:nvGrpSpPr>
        <p:grpSpPr>
          <a:xfrm>
            <a:off x="565139" y="5615878"/>
            <a:ext cx="3271562" cy="706581"/>
            <a:chOff x="942264" y="851479"/>
            <a:chExt cx="3271562" cy="706581"/>
          </a:xfrm>
        </p:grpSpPr>
        <p:sp>
          <p:nvSpPr>
            <p:cNvPr id="170" name="Rectangle 169">
              <a:extLst>
                <a:ext uri="{FF2B5EF4-FFF2-40B4-BE49-F238E27FC236}">
                  <a16:creationId xmlns:a16="http://schemas.microsoft.com/office/drawing/2014/main" id="{5B740A6F-31FA-4472-91F7-336F111B0AF9}"/>
                </a:ext>
              </a:extLst>
            </p:cNvPr>
            <p:cNvSpPr/>
            <p:nvPr/>
          </p:nvSpPr>
          <p:spPr>
            <a:xfrm>
              <a:off x="942264" y="851479"/>
              <a:ext cx="3271562" cy="7065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Supported Sources</a:t>
              </a:r>
            </a:p>
          </p:txBody>
        </p:sp>
        <p:pic>
          <p:nvPicPr>
            <p:cNvPr id="171" name="Picture 170">
              <a:extLst>
                <a:ext uri="{FF2B5EF4-FFF2-40B4-BE49-F238E27FC236}">
                  <a16:creationId xmlns:a16="http://schemas.microsoft.com/office/drawing/2014/main" id="{2E6D014B-4EC1-437B-88E6-7919E37360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005" y="1345882"/>
              <a:ext cx="914400" cy="129845"/>
            </a:xfrm>
            <a:prstGeom prst="rect">
              <a:avLst/>
            </a:prstGeom>
          </p:spPr>
        </p:pic>
        <p:pic>
          <p:nvPicPr>
            <p:cNvPr id="172" name="Picture 171">
              <a:extLst>
                <a:ext uri="{FF2B5EF4-FFF2-40B4-BE49-F238E27FC236}">
                  <a16:creationId xmlns:a16="http://schemas.microsoft.com/office/drawing/2014/main" id="{9379E89B-C7D7-43DD-B3AD-91E604958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9759" y="868152"/>
              <a:ext cx="436704" cy="485543"/>
            </a:xfrm>
            <a:prstGeom prst="rect">
              <a:avLst/>
            </a:prstGeom>
          </p:spPr>
        </p:pic>
        <p:pic>
          <p:nvPicPr>
            <p:cNvPr id="173" name="Picture 172">
              <a:extLst>
                <a:ext uri="{FF2B5EF4-FFF2-40B4-BE49-F238E27FC236}">
                  <a16:creationId xmlns:a16="http://schemas.microsoft.com/office/drawing/2014/main" id="{BA8761F6-C127-4D94-B64E-41921DFA07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9868" y="1073107"/>
              <a:ext cx="467646" cy="280588"/>
            </a:xfrm>
            <a:prstGeom prst="rect">
              <a:avLst/>
            </a:prstGeom>
          </p:spPr>
        </p:pic>
        <p:pic>
          <p:nvPicPr>
            <p:cNvPr id="174" name="Picture 173">
              <a:extLst>
                <a:ext uri="{FF2B5EF4-FFF2-40B4-BE49-F238E27FC236}">
                  <a16:creationId xmlns:a16="http://schemas.microsoft.com/office/drawing/2014/main" id="{21793D1D-71D8-4FC5-876F-1DECF85B75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0107" y="885516"/>
              <a:ext cx="450814" cy="450814"/>
            </a:xfrm>
            <a:prstGeom prst="rect">
              <a:avLst/>
            </a:prstGeom>
          </p:spPr>
        </p:pic>
        <p:pic>
          <p:nvPicPr>
            <p:cNvPr id="175" name="Picture 174">
              <a:extLst>
                <a:ext uri="{FF2B5EF4-FFF2-40B4-BE49-F238E27FC236}">
                  <a16:creationId xmlns:a16="http://schemas.microsoft.com/office/drawing/2014/main" id="{F0DA3838-43B4-4914-96D8-9D65C9D536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6966" y="895565"/>
              <a:ext cx="553235" cy="315468"/>
            </a:xfrm>
            <a:prstGeom prst="rect">
              <a:avLst/>
            </a:prstGeom>
          </p:spPr>
        </p:pic>
        <p:pic>
          <p:nvPicPr>
            <p:cNvPr id="176" name="Picture 175">
              <a:extLst>
                <a:ext uri="{FF2B5EF4-FFF2-40B4-BE49-F238E27FC236}">
                  <a16:creationId xmlns:a16="http://schemas.microsoft.com/office/drawing/2014/main" id="{9D92D220-3AB9-46BA-A207-CD58853FE7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42789" y="1096173"/>
              <a:ext cx="453380" cy="453380"/>
            </a:xfrm>
            <a:prstGeom prst="rect">
              <a:avLst/>
            </a:prstGeom>
          </p:spPr>
        </p:pic>
        <p:pic>
          <p:nvPicPr>
            <p:cNvPr id="177" name="Picture 2" descr="Cloudera Enterprise Software from HPE | HPE Store India">
              <a:extLst>
                <a:ext uri="{FF2B5EF4-FFF2-40B4-BE49-F238E27FC236}">
                  <a16:creationId xmlns:a16="http://schemas.microsoft.com/office/drawing/2014/main" id="{44546F11-30F5-4147-9E34-6047143DAD2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4322" t="42423" r="24405" b="42305"/>
            <a:stretch/>
          </p:blipFill>
          <p:spPr bwMode="auto">
            <a:xfrm>
              <a:off x="1103893" y="1141549"/>
              <a:ext cx="595682" cy="13307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Vertica - Wikipedia">
              <a:extLst>
                <a:ext uri="{FF2B5EF4-FFF2-40B4-BE49-F238E27FC236}">
                  <a16:creationId xmlns:a16="http://schemas.microsoft.com/office/drawing/2014/main" id="{CAA138AA-A057-444D-AEAB-9889CB7F70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083" t="38288" r="18298" b="38306"/>
            <a:stretch/>
          </p:blipFill>
          <p:spPr bwMode="auto">
            <a:xfrm>
              <a:off x="3410336" y="1267437"/>
              <a:ext cx="733468" cy="19908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ectangle 178">
            <a:extLst>
              <a:ext uri="{FF2B5EF4-FFF2-40B4-BE49-F238E27FC236}">
                <a16:creationId xmlns:a16="http://schemas.microsoft.com/office/drawing/2014/main" id="{75F80E29-EA34-45BC-BEB7-3CC118D96C4C}"/>
              </a:ext>
            </a:extLst>
          </p:cNvPr>
          <p:cNvSpPr/>
          <p:nvPr/>
        </p:nvSpPr>
        <p:spPr>
          <a:xfrm>
            <a:off x="4146880" y="5630512"/>
            <a:ext cx="3271562" cy="7065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Supported Targets</a:t>
            </a:r>
          </a:p>
        </p:txBody>
      </p:sp>
      <p:pic>
        <p:nvPicPr>
          <p:cNvPr id="180" name="Picture 4" descr="Image result for microsoft">
            <a:extLst>
              <a:ext uri="{FF2B5EF4-FFF2-40B4-BE49-F238E27FC236}">
                <a16:creationId xmlns:a16="http://schemas.microsoft.com/office/drawing/2014/main" id="{F26B2056-5AEA-420F-AC65-47C23D810FF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7220" r="11094" b="16232"/>
          <a:stretch/>
        </p:blipFill>
        <p:spPr bwMode="auto">
          <a:xfrm>
            <a:off x="5350726" y="6010735"/>
            <a:ext cx="863869" cy="20274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google cloud">
            <a:extLst>
              <a:ext uri="{FF2B5EF4-FFF2-40B4-BE49-F238E27FC236}">
                <a16:creationId xmlns:a16="http://schemas.microsoft.com/office/drawing/2014/main" id="{B3B52217-95B3-4D1C-BD0D-0828CFC8F7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67761" y="6010735"/>
            <a:ext cx="897514" cy="2932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8" descr="Image result for amazon web services">
            <a:extLst>
              <a:ext uri="{FF2B5EF4-FFF2-40B4-BE49-F238E27FC236}">
                <a16:creationId xmlns:a16="http://schemas.microsoft.com/office/drawing/2014/main" id="{80EE641E-B904-4683-BBCF-2A2F8B00C37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29549" y="5871874"/>
            <a:ext cx="757468" cy="425246"/>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67EE2518-EE3E-41EE-A9FB-5962BE0BE9F5}"/>
              </a:ext>
            </a:extLst>
          </p:cNvPr>
          <p:cNvSpPr/>
          <p:nvPr/>
        </p:nvSpPr>
        <p:spPr>
          <a:xfrm>
            <a:off x="7571608" y="5615740"/>
            <a:ext cx="3271562" cy="7065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Supported Target ETL</a:t>
            </a:r>
          </a:p>
        </p:txBody>
      </p:sp>
      <p:pic>
        <p:nvPicPr>
          <p:cNvPr id="186" name="Picture 4" descr="PySpark debugging — 6 common issues | by Maria Karanasou | Towards ...">
            <a:extLst>
              <a:ext uri="{FF2B5EF4-FFF2-40B4-BE49-F238E27FC236}">
                <a16:creationId xmlns:a16="http://schemas.microsoft.com/office/drawing/2014/main" id="{04109A74-853D-45B1-BDDF-244E920D022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53497" y="5908769"/>
            <a:ext cx="567787" cy="31050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Setup Spark Development Environment – IntelliJ and Scala | | Kaizen">
            <a:extLst>
              <a:ext uri="{FF2B5EF4-FFF2-40B4-BE49-F238E27FC236}">
                <a16:creationId xmlns:a16="http://schemas.microsoft.com/office/drawing/2014/main" id="{0F7E1A86-A738-462A-AF28-0F7DDEC2CE56}"/>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2915" t="26182" r="26175" b="25527"/>
          <a:stretch/>
        </p:blipFill>
        <p:spPr bwMode="auto">
          <a:xfrm>
            <a:off x="9531573" y="5776002"/>
            <a:ext cx="493800" cy="46840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 descr="Image result for snowflake computing logo transparent">
            <a:extLst>
              <a:ext uri="{FF2B5EF4-FFF2-40B4-BE49-F238E27FC236}">
                <a16:creationId xmlns:a16="http://schemas.microsoft.com/office/drawing/2014/main" id="{4E5C37BC-AE24-46DB-A12E-2781DB679A80}"/>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5841545" y="5694749"/>
            <a:ext cx="829436" cy="29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89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10160" y="-2"/>
            <a:ext cx="12202160" cy="410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Landscape Modernization – Infosys Information Grid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3045AB1-40B1-4D01-AE27-6E9290DEF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4EB15DC7-8269-4332-9836-EEC69C074B39}"/>
              </a:ext>
            </a:extLst>
          </p:cNvPr>
          <p:cNvGrpSpPr/>
          <p:nvPr/>
        </p:nvGrpSpPr>
        <p:grpSpPr>
          <a:xfrm>
            <a:off x="420359" y="838254"/>
            <a:ext cx="11341122" cy="4165533"/>
            <a:chOff x="324405" y="988358"/>
            <a:chExt cx="8662034" cy="3045777"/>
          </a:xfrm>
        </p:grpSpPr>
        <p:sp>
          <p:nvSpPr>
            <p:cNvPr id="97" name="Bent-Up Arrow 4">
              <a:extLst>
                <a:ext uri="{FF2B5EF4-FFF2-40B4-BE49-F238E27FC236}">
                  <a16:creationId xmlns:a16="http://schemas.microsoft.com/office/drawing/2014/main" id="{CD4645D4-C33A-4369-BFCF-537907548843}"/>
                </a:ext>
              </a:extLst>
            </p:cNvPr>
            <p:cNvSpPr/>
            <p:nvPr/>
          </p:nvSpPr>
          <p:spPr>
            <a:xfrm rot="5400000">
              <a:off x="3531460" y="1682682"/>
              <a:ext cx="556904" cy="563308"/>
            </a:xfrm>
            <a:prstGeom prst="bentUpArrow">
              <a:avLst>
                <a:gd name="adj1" fmla="val 32840"/>
                <a:gd name="adj2" fmla="val 25000"/>
                <a:gd name="adj3" fmla="val 35780"/>
              </a:avLst>
            </a:prstGeom>
            <a:solidFill>
              <a:srgbClr val="81D1FF"/>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0" name="Freeform 5">
              <a:extLst>
                <a:ext uri="{FF2B5EF4-FFF2-40B4-BE49-F238E27FC236}">
                  <a16:creationId xmlns:a16="http://schemas.microsoft.com/office/drawing/2014/main" id="{D70780FE-C7F4-40C8-BBA9-647AED731C68}"/>
                </a:ext>
              </a:extLst>
            </p:cNvPr>
            <p:cNvSpPr/>
            <p:nvPr/>
          </p:nvSpPr>
          <p:spPr>
            <a:xfrm>
              <a:off x="3395582" y="997293"/>
              <a:ext cx="1216152" cy="653992"/>
            </a:xfrm>
            <a:custGeom>
              <a:avLst/>
              <a:gdLst>
                <a:gd name="connsiteX0" fmla="*/ 0 w 843360"/>
                <a:gd name="connsiteY0" fmla="*/ 98407 h 590324"/>
                <a:gd name="connsiteX1" fmla="*/ 98407 w 843360"/>
                <a:gd name="connsiteY1" fmla="*/ 0 h 590324"/>
                <a:gd name="connsiteX2" fmla="*/ 744953 w 843360"/>
                <a:gd name="connsiteY2" fmla="*/ 0 h 590324"/>
                <a:gd name="connsiteX3" fmla="*/ 843360 w 843360"/>
                <a:gd name="connsiteY3" fmla="*/ 98407 h 590324"/>
                <a:gd name="connsiteX4" fmla="*/ 843360 w 843360"/>
                <a:gd name="connsiteY4" fmla="*/ 491917 h 590324"/>
                <a:gd name="connsiteX5" fmla="*/ 744953 w 843360"/>
                <a:gd name="connsiteY5" fmla="*/ 590324 h 590324"/>
                <a:gd name="connsiteX6" fmla="*/ 98407 w 843360"/>
                <a:gd name="connsiteY6" fmla="*/ 590324 h 590324"/>
                <a:gd name="connsiteX7" fmla="*/ 0 w 843360"/>
                <a:gd name="connsiteY7" fmla="*/ 491917 h 590324"/>
                <a:gd name="connsiteX8" fmla="*/ 0 w 843360"/>
                <a:gd name="connsiteY8" fmla="*/ 98407 h 5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360" h="590324">
                  <a:moveTo>
                    <a:pt x="0" y="98407"/>
                  </a:moveTo>
                  <a:cubicBezTo>
                    <a:pt x="0" y="44058"/>
                    <a:pt x="44058" y="0"/>
                    <a:pt x="98407" y="0"/>
                  </a:cubicBezTo>
                  <a:lnTo>
                    <a:pt x="744953" y="0"/>
                  </a:lnTo>
                  <a:cubicBezTo>
                    <a:pt x="799302" y="0"/>
                    <a:pt x="843360" y="44058"/>
                    <a:pt x="843360" y="98407"/>
                  </a:cubicBezTo>
                  <a:lnTo>
                    <a:pt x="843360" y="491917"/>
                  </a:lnTo>
                  <a:cubicBezTo>
                    <a:pt x="843360" y="546266"/>
                    <a:pt x="799302" y="590324"/>
                    <a:pt x="744953" y="590324"/>
                  </a:cubicBezTo>
                  <a:lnTo>
                    <a:pt x="98407" y="590324"/>
                  </a:lnTo>
                  <a:cubicBezTo>
                    <a:pt x="44058" y="590324"/>
                    <a:pt x="0" y="546266"/>
                    <a:pt x="0" y="491917"/>
                  </a:cubicBezTo>
                  <a:lnTo>
                    <a:pt x="0" y="98407"/>
                  </a:lnTo>
                  <a:close/>
                </a:path>
              </a:pathLst>
            </a:custGeom>
            <a:solidFill>
              <a:srgbClr val="42BAFF"/>
            </a:solidFill>
            <a:ln w="3175"/>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44477" tIns="44477" rIns="44477" bIns="44477" numCol="1" spcCol="1270" anchor="ctr" anchorCtr="0">
              <a:noAutofit/>
            </a:bodyPr>
            <a:lstStyle/>
            <a:p>
              <a:pPr marL="0" marR="0" lvl="0" indent="0" algn="ctr" defTabSz="266693"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Seamless Interface with Extreme Automation</a:t>
              </a:r>
            </a:p>
          </p:txBody>
        </p:sp>
        <p:sp>
          <p:nvSpPr>
            <p:cNvPr id="101" name="Freeform 6">
              <a:extLst>
                <a:ext uri="{FF2B5EF4-FFF2-40B4-BE49-F238E27FC236}">
                  <a16:creationId xmlns:a16="http://schemas.microsoft.com/office/drawing/2014/main" id="{BE2C5482-9623-4E4E-98E1-350EF09C1A11}"/>
                </a:ext>
              </a:extLst>
            </p:cNvPr>
            <p:cNvSpPr/>
            <p:nvPr/>
          </p:nvSpPr>
          <p:spPr>
            <a:xfrm>
              <a:off x="4713926" y="996914"/>
              <a:ext cx="2240280" cy="658368"/>
            </a:xfrm>
            <a:custGeom>
              <a:avLst/>
              <a:gdLst>
                <a:gd name="connsiteX0" fmla="*/ 0 w 2040757"/>
                <a:gd name="connsiteY0" fmla="*/ 0 h 477126"/>
                <a:gd name="connsiteX1" fmla="*/ 2040757 w 2040757"/>
                <a:gd name="connsiteY1" fmla="*/ 0 h 477126"/>
                <a:gd name="connsiteX2" fmla="*/ 2040757 w 2040757"/>
                <a:gd name="connsiteY2" fmla="*/ 477126 h 477126"/>
                <a:gd name="connsiteX3" fmla="*/ 0 w 2040757"/>
                <a:gd name="connsiteY3" fmla="*/ 477126 h 477126"/>
                <a:gd name="connsiteX4" fmla="*/ 0 w 2040757"/>
                <a:gd name="connsiteY4" fmla="*/ 0 h 47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757" h="477126">
                  <a:moveTo>
                    <a:pt x="0" y="0"/>
                  </a:moveTo>
                  <a:lnTo>
                    <a:pt x="2040757" y="0"/>
                  </a:lnTo>
                  <a:lnTo>
                    <a:pt x="2040757" y="477126"/>
                  </a:lnTo>
                  <a:lnTo>
                    <a:pt x="0" y="4771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Intuitive and personified UI</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Metadata driven  Data Flow generation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Extreme Automation with one click server instantiation and CI-CD</a:t>
              </a:r>
            </a:p>
          </p:txBody>
        </p:sp>
        <p:sp>
          <p:nvSpPr>
            <p:cNvPr id="102" name="Freeform 7">
              <a:extLst>
                <a:ext uri="{FF2B5EF4-FFF2-40B4-BE49-F238E27FC236}">
                  <a16:creationId xmlns:a16="http://schemas.microsoft.com/office/drawing/2014/main" id="{8B4BDF1F-B78C-4BF7-B1DB-3E7691A7A051}"/>
                </a:ext>
              </a:extLst>
            </p:cNvPr>
            <p:cNvSpPr/>
            <p:nvPr/>
          </p:nvSpPr>
          <p:spPr>
            <a:xfrm>
              <a:off x="4071236" y="1782885"/>
              <a:ext cx="1216152" cy="653992"/>
            </a:xfrm>
            <a:custGeom>
              <a:avLst/>
              <a:gdLst>
                <a:gd name="connsiteX0" fmla="*/ 0 w 1235311"/>
                <a:gd name="connsiteY0" fmla="*/ 98407 h 590324"/>
                <a:gd name="connsiteX1" fmla="*/ 98407 w 1235311"/>
                <a:gd name="connsiteY1" fmla="*/ 0 h 590324"/>
                <a:gd name="connsiteX2" fmla="*/ 1136904 w 1235311"/>
                <a:gd name="connsiteY2" fmla="*/ 0 h 590324"/>
                <a:gd name="connsiteX3" fmla="*/ 1235311 w 1235311"/>
                <a:gd name="connsiteY3" fmla="*/ 98407 h 590324"/>
                <a:gd name="connsiteX4" fmla="*/ 1235311 w 1235311"/>
                <a:gd name="connsiteY4" fmla="*/ 491917 h 590324"/>
                <a:gd name="connsiteX5" fmla="*/ 1136904 w 1235311"/>
                <a:gd name="connsiteY5" fmla="*/ 590324 h 590324"/>
                <a:gd name="connsiteX6" fmla="*/ 98407 w 1235311"/>
                <a:gd name="connsiteY6" fmla="*/ 590324 h 590324"/>
                <a:gd name="connsiteX7" fmla="*/ 0 w 1235311"/>
                <a:gd name="connsiteY7" fmla="*/ 491917 h 590324"/>
                <a:gd name="connsiteX8" fmla="*/ 0 w 1235311"/>
                <a:gd name="connsiteY8" fmla="*/ 98407 h 5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311" h="590324">
                  <a:moveTo>
                    <a:pt x="0" y="98407"/>
                  </a:moveTo>
                  <a:cubicBezTo>
                    <a:pt x="0" y="44058"/>
                    <a:pt x="44058" y="0"/>
                    <a:pt x="98407" y="0"/>
                  </a:cubicBezTo>
                  <a:lnTo>
                    <a:pt x="1136904" y="0"/>
                  </a:lnTo>
                  <a:cubicBezTo>
                    <a:pt x="1191253" y="0"/>
                    <a:pt x="1235311" y="44058"/>
                    <a:pt x="1235311" y="98407"/>
                  </a:cubicBezTo>
                  <a:lnTo>
                    <a:pt x="1235311" y="491917"/>
                  </a:lnTo>
                  <a:cubicBezTo>
                    <a:pt x="1235311" y="546266"/>
                    <a:pt x="1191253" y="590324"/>
                    <a:pt x="1136904" y="590324"/>
                  </a:cubicBezTo>
                  <a:lnTo>
                    <a:pt x="98407" y="590324"/>
                  </a:lnTo>
                  <a:cubicBezTo>
                    <a:pt x="44058" y="590324"/>
                    <a:pt x="0" y="546266"/>
                    <a:pt x="0" y="491917"/>
                  </a:cubicBezTo>
                  <a:lnTo>
                    <a:pt x="0" y="98407"/>
                  </a:lnTo>
                  <a:close/>
                </a:path>
              </a:pathLst>
            </a:custGeom>
            <a:solidFill>
              <a:srgbClr val="42BAFF"/>
            </a:solidFill>
            <a:ln w="3175"/>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44477" tIns="44477" rIns="44477" bIns="44477" numCol="1" spcCol="1270" anchor="ctr" anchorCtr="0">
              <a:noAutofit/>
            </a:bodyPr>
            <a:lstStyle/>
            <a:p>
              <a:pPr marL="0" marR="0" lvl="0" indent="0" algn="ctr" defTabSz="266693"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Comprehensive Data Foundation Management </a:t>
              </a:r>
            </a:p>
          </p:txBody>
        </p:sp>
        <p:sp>
          <p:nvSpPr>
            <p:cNvPr id="103" name="Freeform 8">
              <a:extLst>
                <a:ext uri="{FF2B5EF4-FFF2-40B4-BE49-F238E27FC236}">
                  <a16:creationId xmlns:a16="http://schemas.microsoft.com/office/drawing/2014/main" id="{0D81EA55-456F-4994-920A-2E90C3587882}"/>
                </a:ext>
              </a:extLst>
            </p:cNvPr>
            <p:cNvSpPr/>
            <p:nvPr/>
          </p:nvSpPr>
          <p:spPr>
            <a:xfrm>
              <a:off x="5395806" y="1783298"/>
              <a:ext cx="2240280" cy="658368"/>
            </a:xfrm>
            <a:custGeom>
              <a:avLst/>
              <a:gdLst>
                <a:gd name="connsiteX0" fmla="*/ 0 w 1906801"/>
                <a:gd name="connsiteY0" fmla="*/ 0 h 477126"/>
                <a:gd name="connsiteX1" fmla="*/ 1906801 w 1906801"/>
                <a:gd name="connsiteY1" fmla="*/ 0 h 477126"/>
                <a:gd name="connsiteX2" fmla="*/ 1906801 w 1906801"/>
                <a:gd name="connsiteY2" fmla="*/ 477126 h 477126"/>
                <a:gd name="connsiteX3" fmla="*/ 0 w 1906801"/>
                <a:gd name="connsiteY3" fmla="*/ 477126 h 477126"/>
                <a:gd name="connsiteX4" fmla="*/ 0 w 1906801"/>
                <a:gd name="connsiteY4" fmla="*/ 0 h 47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801" h="477126">
                  <a:moveTo>
                    <a:pt x="0" y="0"/>
                  </a:moveTo>
                  <a:lnTo>
                    <a:pt x="1906801" y="0"/>
                  </a:lnTo>
                  <a:lnTo>
                    <a:pt x="1906801" y="477126"/>
                  </a:lnTo>
                  <a:lnTo>
                    <a:pt x="0" y="4771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t" anchorCtr="0">
              <a:noAutofit/>
            </a:bodyPr>
            <a:lstStyle/>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Multi point Data Ingestion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Attribution History Maintenance</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Data Lifecycle Management</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Syntax and Semantic Validation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Data Egress </a:t>
              </a:r>
            </a:p>
          </p:txBody>
        </p:sp>
        <p:sp>
          <p:nvSpPr>
            <p:cNvPr id="104" name="Freeform 9">
              <a:extLst>
                <a:ext uri="{FF2B5EF4-FFF2-40B4-BE49-F238E27FC236}">
                  <a16:creationId xmlns:a16="http://schemas.microsoft.com/office/drawing/2014/main" id="{72F08B50-0247-458B-BA6C-69DA55DD2A4A}"/>
                </a:ext>
              </a:extLst>
            </p:cNvPr>
            <p:cNvSpPr/>
            <p:nvPr/>
          </p:nvSpPr>
          <p:spPr>
            <a:xfrm>
              <a:off x="4779520" y="2569683"/>
              <a:ext cx="1216152" cy="653992"/>
            </a:xfrm>
            <a:custGeom>
              <a:avLst/>
              <a:gdLst>
                <a:gd name="connsiteX0" fmla="*/ 0 w 1199182"/>
                <a:gd name="connsiteY0" fmla="*/ 98407 h 590324"/>
                <a:gd name="connsiteX1" fmla="*/ 98407 w 1199182"/>
                <a:gd name="connsiteY1" fmla="*/ 0 h 590324"/>
                <a:gd name="connsiteX2" fmla="*/ 1100775 w 1199182"/>
                <a:gd name="connsiteY2" fmla="*/ 0 h 590324"/>
                <a:gd name="connsiteX3" fmla="*/ 1199182 w 1199182"/>
                <a:gd name="connsiteY3" fmla="*/ 98407 h 590324"/>
                <a:gd name="connsiteX4" fmla="*/ 1199182 w 1199182"/>
                <a:gd name="connsiteY4" fmla="*/ 491917 h 590324"/>
                <a:gd name="connsiteX5" fmla="*/ 1100775 w 1199182"/>
                <a:gd name="connsiteY5" fmla="*/ 590324 h 590324"/>
                <a:gd name="connsiteX6" fmla="*/ 98407 w 1199182"/>
                <a:gd name="connsiteY6" fmla="*/ 590324 h 590324"/>
                <a:gd name="connsiteX7" fmla="*/ 0 w 1199182"/>
                <a:gd name="connsiteY7" fmla="*/ 491917 h 590324"/>
                <a:gd name="connsiteX8" fmla="*/ 0 w 1199182"/>
                <a:gd name="connsiteY8" fmla="*/ 98407 h 5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182" h="590324">
                  <a:moveTo>
                    <a:pt x="0" y="98407"/>
                  </a:moveTo>
                  <a:cubicBezTo>
                    <a:pt x="0" y="44058"/>
                    <a:pt x="44058" y="0"/>
                    <a:pt x="98407" y="0"/>
                  </a:cubicBezTo>
                  <a:lnTo>
                    <a:pt x="1100775" y="0"/>
                  </a:lnTo>
                  <a:cubicBezTo>
                    <a:pt x="1155124" y="0"/>
                    <a:pt x="1199182" y="44058"/>
                    <a:pt x="1199182" y="98407"/>
                  </a:cubicBezTo>
                  <a:lnTo>
                    <a:pt x="1199182" y="491917"/>
                  </a:lnTo>
                  <a:cubicBezTo>
                    <a:pt x="1199182" y="546266"/>
                    <a:pt x="1155124" y="590324"/>
                    <a:pt x="1100775" y="590324"/>
                  </a:cubicBezTo>
                  <a:lnTo>
                    <a:pt x="98407" y="590324"/>
                  </a:lnTo>
                  <a:cubicBezTo>
                    <a:pt x="44058" y="590324"/>
                    <a:pt x="0" y="546266"/>
                    <a:pt x="0" y="491917"/>
                  </a:cubicBezTo>
                  <a:lnTo>
                    <a:pt x="0" y="98407"/>
                  </a:lnTo>
                  <a:close/>
                </a:path>
              </a:pathLst>
            </a:custGeom>
            <a:solidFill>
              <a:srgbClr val="42BAFF"/>
            </a:solidFill>
            <a:ln w="3175"/>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44477" tIns="44477" rIns="44477" bIns="44477" numCol="1" spcCol="1270" anchor="ctr" anchorCtr="0">
              <a:noAutofit/>
            </a:bodyPr>
            <a:lstStyle/>
            <a:p>
              <a:pPr marL="0" marR="0" lvl="0" indent="0" algn="ctr" defTabSz="266693"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Secure Data Foundation</a:t>
              </a:r>
            </a:p>
          </p:txBody>
        </p:sp>
        <p:sp>
          <p:nvSpPr>
            <p:cNvPr id="105" name="Freeform 10">
              <a:extLst>
                <a:ext uri="{FF2B5EF4-FFF2-40B4-BE49-F238E27FC236}">
                  <a16:creationId xmlns:a16="http://schemas.microsoft.com/office/drawing/2014/main" id="{79847A2D-FE08-4CDC-B071-66A65E393415}"/>
                </a:ext>
              </a:extLst>
            </p:cNvPr>
            <p:cNvSpPr/>
            <p:nvPr/>
          </p:nvSpPr>
          <p:spPr>
            <a:xfrm>
              <a:off x="6097748" y="2569682"/>
              <a:ext cx="2240280" cy="658368"/>
            </a:xfrm>
            <a:custGeom>
              <a:avLst/>
              <a:gdLst>
                <a:gd name="connsiteX0" fmla="*/ 0 w 2127164"/>
                <a:gd name="connsiteY0" fmla="*/ 0 h 477126"/>
                <a:gd name="connsiteX1" fmla="*/ 2127164 w 2127164"/>
                <a:gd name="connsiteY1" fmla="*/ 0 h 477126"/>
                <a:gd name="connsiteX2" fmla="*/ 2127164 w 2127164"/>
                <a:gd name="connsiteY2" fmla="*/ 477126 h 477126"/>
                <a:gd name="connsiteX3" fmla="*/ 0 w 2127164"/>
                <a:gd name="connsiteY3" fmla="*/ 477126 h 477126"/>
                <a:gd name="connsiteX4" fmla="*/ 0 w 2127164"/>
                <a:gd name="connsiteY4" fmla="*/ 0 h 477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164" h="477126">
                  <a:moveTo>
                    <a:pt x="0" y="0"/>
                  </a:moveTo>
                  <a:lnTo>
                    <a:pt x="2127164" y="0"/>
                  </a:lnTo>
                  <a:lnTo>
                    <a:pt x="2127164" y="477126"/>
                  </a:lnTo>
                  <a:lnTo>
                    <a:pt x="0" y="4771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t" anchorCtr="0">
              <a:noAutofit/>
            </a:bodyPr>
            <a:lstStyle/>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Integration with Cloud Key Stores </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Encryption of sensitive metadata</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Role based Security</a:t>
              </a:r>
            </a:p>
          </p:txBody>
        </p:sp>
        <p:sp>
          <p:nvSpPr>
            <p:cNvPr id="106" name="Freeform 11">
              <a:extLst>
                <a:ext uri="{FF2B5EF4-FFF2-40B4-BE49-F238E27FC236}">
                  <a16:creationId xmlns:a16="http://schemas.microsoft.com/office/drawing/2014/main" id="{26BC99BD-6EEB-4195-BBBF-32AE97D9B79D}"/>
                </a:ext>
              </a:extLst>
            </p:cNvPr>
            <p:cNvSpPr/>
            <p:nvPr/>
          </p:nvSpPr>
          <p:spPr>
            <a:xfrm>
              <a:off x="5489672" y="3356067"/>
              <a:ext cx="1216152" cy="653992"/>
            </a:xfrm>
            <a:custGeom>
              <a:avLst/>
              <a:gdLst>
                <a:gd name="connsiteX0" fmla="*/ 0 w 1057995"/>
                <a:gd name="connsiteY0" fmla="*/ 98407 h 590324"/>
                <a:gd name="connsiteX1" fmla="*/ 98407 w 1057995"/>
                <a:gd name="connsiteY1" fmla="*/ 0 h 590324"/>
                <a:gd name="connsiteX2" fmla="*/ 959588 w 1057995"/>
                <a:gd name="connsiteY2" fmla="*/ 0 h 590324"/>
                <a:gd name="connsiteX3" fmla="*/ 1057995 w 1057995"/>
                <a:gd name="connsiteY3" fmla="*/ 98407 h 590324"/>
                <a:gd name="connsiteX4" fmla="*/ 1057995 w 1057995"/>
                <a:gd name="connsiteY4" fmla="*/ 491917 h 590324"/>
                <a:gd name="connsiteX5" fmla="*/ 959588 w 1057995"/>
                <a:gd name="connsiteY5" fmla="*/ 590324 h 590324"/>
                <a:gd name="connsiteX6" fmla="*/ 98407 w 1057995"/>
                <a:gd name="connsiteY6" fmla="*/ 590324 h 590324"/>
                <a:gd name="connsiteX7" fmla="*/ 0 w 1057995"/>
                <a:gd name="connsiteY7" fmla="*/ 491917 h 590324"/>
                <a:gd name="connsiteX8" fmla="*/ 0 w 1057995"/>
                <a:gd name="connsiteY8" fmla="*/ 98407 h 5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995" h="590324">
                  <a:moveTo>
                    <a:pt x="0" y="98407"/>
                  </a:moveTo>
                  <a:cubicBezTo>
                    <a:pt x="0" y="44058"/>
                    <a:pt x="44058" y="0"/>
                    <a:pt x="98407" y="0"/>
                  </a:cubicBezTo>
                  <a:lnTo>
                    <a:pt x="959588" y="0"/>
                  </a:lnTo>
                  <a:cubicBezTo>
                    <a:pt x="1013937" y="0"/>
                    <a:pt x="1057995" y="44058"/>
                    <a:pt x="1057995" y="98407"/>
                  </a:cubicBezTo>
                  <a:lnTo>
                    <a:pt x="1057995" y="491917"/>
                  </a:lnTo>
                  <a:cubicBezTo>
                    <a:pt x="1057995" y="546266"/>
                    <a:pt x="1013937" y="590324"/>
                    <a:pt x="959588" y="590324"/>
                  </a:cubicBezTo>
                  <a:lnTo>
                    <a:pt x="98407" y="590324"/>
                  </a:lnTo>
                  <a:cubicBezTo>
                    <a:pt x="44058" y="590324"/>
                    <a:pt x="0" y="546266"/>
                    <a:pt x="0" y="491917"/>
                  </a:cubicBezTo>
                  <a:lnTo>
                    <a:pt x="0" y="98407"/>
                  </a:lnTo>
                  <a:close/>
                </a:path>
              </a:pathLst>
            </a:custGeom>
            <a:solidFill>
              <a:srgbClr val="42BAFF"/>
            </a:solidFill>
            <a:ln w="3175"/>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44477" tIns="44477" rIns="44477" bIns="44477" numCol="1" spcCol="1270" anchor="ctr" anchorCtr="0">
              <a:noAutofit/>
            </a:bodyPr>
            <a:lstStyle/>
            <a:p>
              <a:pPr marL="0" marR="0" lvl="0" indent="0" algn="ctr" defTabSz="266693"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Component Neutral Architecture</a:t>
              </a:r>
            </a:p>
          </p:txBody>
        </p:sp>
        <p:sp>
          <p:nvSpPr>
            <p:cNvPr id="107" name="Freeform 12">
              <a:extLst>
                <a:ext uri="{FF2B5EF4-FFF2-40B4-BE49-F238E27FC236}">
                  <a16:creationId xmlns:a16="http://schemas.microsoft.com/office/drawing/2014/main" id="{91B9D67A-519E-4273-8F33-E93F4CAD647C}"/>
                </a:ext>
              </a:extLst>
            </p:cNvPr>
            <p:cNvSpPr/>
            <p:nvPr/>
          </p:nvSpPr>
          <p:spPr>
            <a:xfrm>
              <a:off x="6777408" y="3356066"/>
              <a:ext cx="2209031" cy="658368"/>
            </a:xfrm>
            <a:custGeom>
              <a:avLst/>
              <a:gdLst>
                <a:gd name="connsiteX0" fmla="*/ 0 w 2336995"/>
                <a:gd name="connsiteY0" fmla="*/ 0 h 652585"/>
                <a:gd name="connsiteX1" fmla="*/ 2336995 w 2336995"/>
                <a:gd name="connsiteY1" fmla="*/ 0 h 652585"/>
                <a:gd name="connsiteX2" fmla="*/ 2336995 w 2336995"/>
                <a:gd name="connsiteY2" fmla="*/ 652585 h 652585"/>
                <a:gd name="connsiteX3" fmla="*/ 0 w 2336995"/>
                <a:gd name="connsiteY3" fmla="*/ 652585 h 652585"/>
                <a:gd name="connsiteX4" fmla="*/ 0 w 2336995"/>
                <a:gd name="connsiteY4" fmla="*/ 0 h 65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95" h="652585">
                  <a:moveTo>
                    <a:pt x="0" y="0"/>
                  </a:moveTo>
                  <a:lnTo>
                    <a:pt x="2336995" y="0"/>
                  </a:lnTo>
                  <a:lnTo>
                    <a:pt x="2336995" y="652585"/>
                  </a:lnTo>
                  <a:lnTo>
                    <a:pt x="0" y="6525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t" anchorCtr="0">
              <a:noAutofit/>
            </a:bodyPr>
            <a:lstStyle/>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Technology Abstraction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Source agnostic Code generation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 Data operators for technology agnostic execution</a:t>
              </a:r>
            </a:p>
            <a:p>
              <a:pPr marL="128582" marR="0" lvl="1" indent="-128582" algn="l" defTabSz="914400" rtl="0" eaLnBrk="1" fontAlgn="auto" latinLnBrk="0" hangingPunct="1">
                <a:lnSpc>
                  <a:spcPct val="90000"/>
                </a:lnSpc>
                <a:spcBef>
                  <a:spcPts val="0"/>
                </a:spcBef>
                <a:spcAft>
                  <a:spcPct val="150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25457"/>
                  </a:solidFill>
                  <a:effectLst/>
                  <a:uLnTx/>
                  <a:uFillTx/>
                  <a:latin typeface="Segoe UI" panose="020B0502040204020203" pitchFamily="34" charset="0"/>
                  <a:ea typeface="+mn-ea"/>
                  <a:cs typeface="Segoe UI" panose="020B0502040204020203" pitchFamily="34" charset="0"/>
                </a:rPr>
                <a:t>Cloud </a:t>
              </a:r>
              <a:r>
                <a:rPr kumimoji="0" lang="en-US" sz="10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native technologies for server less execution</a:t>
              </a:r>
            </a:p>
          </p:txBody>
        </p:sp>
        <p:sp>
          <p:nvSpPr>
            <p:cNvPr id="108" name="Bent-Up Arrow 14">
              <a:extLst>
                <a:ext uri="{FF2B5EF4-FFF2-40B4-BE49-F238E27FC236}">
                  <a16:creationId xmlns:a16="http://schemas.microsoft.com/office/drawing/2014/main" id="{98FAB233-CCBE-4CA0-9D04-E1BC18F5AAB1}"/>
                </a:ext>
              </a:extLst>
            </p:cNvPr>
            <p:cNvSpPr/>
            <p:nvPr/>
          </p:nvSpPr>
          <p:spPr>
            <a:xfrm rot="5400000">
              <a:off x="4219414" y="2471970"/>
              <a:ext cx="556904" cy="563308"/>
            </a:xfrm>
            <a:prstGeom prst="bentUpArrow">
              <a:avLst>
                <a:gd name="adj1" fmla="val 32840"/>
                <a:gd name="adj2" fmla="val 25000"/>
                <a:gd name="adj3" fmla="val 35780"/>
              </a:avLst>
            </a:prstGeom>
            <a:solidFill>
              <a:srgbClr val="81D1FF"/>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9" name="Bent-Up Arrow 15">
              <a:extLst>
                <a:ext uri="{FF2B5EF4-FFF2-40B4-BE49-F238E27FC236}">
                  <a16:creationId xmlns:a16="http://schemas.microsoft.com/office/drawing/2014/main" id="{1839F01A-5562-4292-9E8B-231030CCB5E5}"/>
                </a:ext>
              </a:extLst>
            </p:cNvPr>
            <p:cNvSpPr/>
            <p:nvPr/>
          </p:nvSpPr>
          <p:spPr>
            <a:xfrm rot="5400000">
              <a:off x="4929567" y="3277968"/>
              <a:ext cx="556904" cy="563308"/>
            </a:xfrm>
            <a:prstGeom prst="bentUpArrow">
              <a:avLst>
                <a:gd name="adj1" fmla="val 32840"/>
                <a:gd name="adj2" fmla="val 25000"/>
                <a:gd name="adj3" fmla="val 35780"/>
              </a:avLst>
            </a:prstGeom>
            <a:solidFill>
              <a:srgbClr val="81D1FF"/>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10" name="Group 109">
              <a:extLst>
                <a:ext uri="{FF2B5EF4-FFF2-40B4-BE49-F238E27FC236}">
                  <a16:creationId xmlns:a16="http://schemas.microsoft.com/office/drawing/2014/main" id="{95356E72-3254-4AD4-914D-1A412C9CB1B0}"/>
                </a:ext>
              </a:extLst>
            </p:cNvPr>
            <p:cNvGrpSpPr/>
            <p:nvPr/>
          </p:nvGrpSpPr>
          <p:grpSpPr>
            <a:xfrm>
              <a:off x="324405" y="988358"/>
              <a:ext cx="3057960" cy="3045777"/>
              <a:chOff x="324405" y="631523"/>
              <a:chExt cx="3057960" cy="3206081"/>
            </a:xfrm>
          </p:grpSpPr>
          <p:sp>
            <p:nvSpPr>
              <p:cNvPr id="112" name="Freeform 17">
                <a:extLst>
                  <a:ext uri="{FF2B5EF4-FFF2-40B4-BE49-F238E27FC236}">
                    <a16:creationId xmlns:a16="http://schemas.microsoft.com/office/drawing/2014/main" id="{97F1B6CD-9E7B-4072-8AFA-02CECE7D873C}"/>
                  </a:ext>
                </a:extLst>
              </p:cNvPr>
              <p:cNvSpPr/>
              <p:nvPr/>
            </p:nvSpPr>
            <p:spPr>
              <a:xfrm>
                <a:off x="1195924" y="1665805"/>
                <a:ext cx="1314617" cy="1137197"/>
              </a:xfrm>
              <a:custGeom>
                <a:avLst/>
                <a:gdLst>
                  <a:gd name="connsiteX0" fmla="*/ 0 w 1314617"/>
                  <a:gd name="connsiteY0" fmla="*/ 568599 h 1137197"/>
                  <a:gd name="connsiteX1" fmla="*/ 324897 w 1314617"/>
                  <a:gd name="connsiteY1" fmla="*/ 0 h 1137197"/>
                  <a:gd name="connsiteX2" fmla="*/ 989720 w 1314617"/>
                  <a:gd name="connsiteY2" fmla="*/ 0 h 1137197"/>
                  <a:gd name="connsiteX3" fmla="*/ 1314617 w 1314617"/>
                  <a:gd name="connsiteY3" fmla="*/ 568599 h 1137197"/>
                  <a:gd name="connsiteX4" fmla="*/ 989720 w 1314617"/>
                  <a:gd name="connsiteY4" fmla="*/ 1137197 h 1137197"/>
                  <a:gd name="connsiteX5" fmla="*/ 324897 w 1314617"/>
                  <a:gd name="connsiteY5" fmla="*/ 1137197 h 1137197"/>
                  <a:gd name="connsiteX6" fmla="*/ 0 w 1314617"/>
                  <a:gd name="connsiteY6" fmla="*/ 568599 h 11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617" h="1137197">
                    <a:moveTo>
                      <a:pt x="0" y="568599"/>
                    </a:moveTo>
                    <a:lnTo>
                      <a:pt x="324897" y="0"/>
                    </a:lnTo>
                    <a:lnTo>
                      <a:pt x="989720" y="0"/>
                    </a:lnTo>
                    <a:lnTo>
                      <a:pt x="1314617" y="568599"/>
                    </a:lnTo>
                    <a:lnTo>
                      <a:pt x="989720" y="1137197"/>
                    </a:lnTo>
                    <a:lnTo>
                      <a:pt x="324897" y="1137197"/>
                    </a:lnTo>
                    <a:lnTo>
                      <a:pt x="0" y="568599"/>
                    </a:lnTo>
                    <a:close/>
                  </a:path>
                </a:pathLst>
              </a:custGeom>
              <a:solidFill>
                <a:srgbClr val="52545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280" tIns="199879" rIns="229280" bIns="199879"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Infosys Information  Grid </a:t>
                </a:r>
              </a:p>
            </p:txBody>
          </p:sp>
          <p:sp>
            <p:nvSpPr>
              <p:cNvPr id="113" name="Hexagon 112">
                <a:extLst>
                  <a:ext uri="{FF2B5EF4-FFF2-40B4-BE49-F238E27FC236}">
                    <a16:creationId xmlns:a16="http://schemas.microsoft.com/office/drawing/2014/main" id="{4E53FBDB-3C49-4819-A470-5ECF1ABCD72D}"/>
                  </a:ext>
                </a:extLst>
              </p:cNvPr>
              <p:cNvSpPr/>
              <p:nvPr/>
            </p:nvSpPr>
            <p:spPr>
              <a:xfrm>
                <a:off x="2019127" y="1121732"/>
                <a:ext cx="496001" cy="42737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5" name="Freeform 19">
                <a:extLst>
                  <a:ext uri="{FF2B5EF4-FFF2-40B4-BE49-F238E27FC236}">
                    <a16:creationId xmlns:a16="http://schemas.microsoft.com/office/drawing/2014/main" id="{1380BB82-59D7-4273-AF76-814BF7C8E9DA}"/>
                  </a:ext>
                </a:extLst>
              </p:cNvPr>
              <p:cNvSpPr/>
              <p:nvPr/>
            </p:nvSpPr>
            <p:spPr>
              <a:xfrm>
                <a:off x="1317019" y="631523"/>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Accelerated Time to Market for Data Supply Chain</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Hexagon 115">
                <a:extLst>
                  <a:ext uri="{FF2B5EF4-FFF2-40B4-BE49-F238E27FC236}">
                    <a16:creationId xmlns:a16="http://schemas.microsoft.com/office/drawing/2014/main" id="{C270D804-34AE-4D3A-AA0E-7DA46EDD1263}"/>
                  </a:ext>
                </a:extLst>
              </p:cNvPr>
              <p:cNvSpPr/>
              <p:nvPr/>
            </p:nvSpPr>
            <p:spPr>
              <a:xfrm>
                <a:off x="2597999" y="1920688"/>
                <a:ext cx="496001" cy="42737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7" name="Freeform 21">
                <a:extLst>
                  <a:ext uri="{FF2B5EF4-FFF2-40B4-BE49-F238E27FC236}">
                    <a16:creationId xmlns:a16="http://schemas.microsoft.com/office/drawing/2014/main" id="{AF776FA7-9123-4057-9B95-27BEB119CB65}"/>
                  </a:ext>
                </a:extLst>
              </p:cNvPr>
              <p:cNvSpPr/>
              <p:nvPr/>
            </p:nvSpPr>
            <p:spPr>
              <a:xfrm>
                <a:off x="2305046" y="1204770"/>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Prefabricated Design Templates</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8" name="Hexagon 117">
                <a:extLst>
                  <a:ext uri="{FF2B5EF4-FFF2-40B4-BE49-F238E27FC236}">
                    <a16:creationId xmlns:a16="http://schemas.microsoft.com/office/drawing/2014/main" id="{6BC8454A-1E8A-4D04-B80B-C0A4CAE15722}"/>
                  </a:ext>
                </a:extLst>
              </p:cNvPr>
              <p:cNvSpPr/>
              <p:nvPr/>
            </p:nvSpPr>
            <p:spPr>
              <a:xfrm>
                <a:off x="2195877" y="2822559"/>
                <a:ext cx="496001" cy="42737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0" name="Freeform 23">
                <a:extLst>
                  <a:ext uri="{FF2B5EF4-FFF2-40B4-BE49-F238E27FC236}">
                    <a16:creationId xmlns:a16="http://schemas.microsoft.com/office/drawing/2014/main" id="{15918A03-FED3-4344-A87C-796D2FCC19EC}"/>
                  </a:ext>
                </a:extLst>
              </p:cNvPr>
              <p:cNvSpPr/>
              <p:nvPr/>
            </p:nvSpPr>
            <p:spPr>
              <a:xfrm>
                <a:off x="2305046" y="2331708"/>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Metadata Driven Data Processing Framework</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1" name="Hexagon 120">
                <a:extLst>
                  <a:ext uri="{FF2B5EF4-FFF2-40B4-BE49-F238E27FC236}">
                    <a16:creationId xmlns:a16="http://schemas.microsoft.com/office/drawing/2014/main" id="{5F5D3CB6-5D09-4264-B55D-116C6F16F42E}"/>
                  </a:ext>
                </a:extLst>
              </p:cNvPr>
              <p:cNvSpPr/>
              <p:nvPr/>
            </p:nvSpPr>
            <p:spPr>
              <a:xfrm>
                <a:off x="1198370" y="2916177"/>
                <a:ext cx="496001" cy="42737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3" name="Freeform 25">
                <a:extLst>
                  <a:ext uri="{FF2B5EF4-FFF2-40B4-BE49-F238E27FC236}">
                    <a16:creationId xmlns:a16="http://schemas.microsoft.com/office/drawing/2014/main" id="{C0B06460-AABA-45C2-AB7C-61A0BC83B769}"/>
                  </a:ext>
                </a:extLst>
              </p:cNvPr>
              <p:cNvSpPr/>
              <p:nvPr/>
            </p:nvSpPr>
            <p:spPr>
              <a:xfrm>
                <a:off x="1317019" y="2905596"/>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 Platform Native and Technology Agnostic</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Hexagon 123">
                <a:extLst>
                  <a:ext uri="{FF2B5EF4-FFF2-40B4-BE49-F238E27FC236}">
                    <a16:creationId xmlns:a16="http://schemas.microsoft.com/office/drawing/2014/main" id="{FC6D25BD-E525-4594-B6FE-AAEF65E6B5A9}"/>
                  </a:ext>
                </a:extLst>
              </p:cNvPr>
              <p:cNvSpPr/>
              <p:nvPr/>
            </p:nvSpPr>
            <p:spPr>
              <a:xfrm>
                <a:off x="610019" y="2117542"/>
                <a:ext cx="496001" cy="427370"/>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5" name="Freeform 27">
                <a:extLst>
                  <a:ext uri="{FF2B5EF4-FFF2-40B4-BE49-F238E27FC236}">
                    <a16:creationId xmlns:a16="http://schemas.microsoft.com/office/drawing/2014/main" id="{D978719A-022A-48D9-A9E7-E13885D3825D}"/>
                  </a:ext>
                </a:extLst>
              </p:cNvPr>
              <p:cNvSpPr/>
              <p:nvPr/>
            </p:nvSpPr>
            <p:spPr>
              <a:xfrm>
                <a:off x="324405" y="2332349"/>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3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ML based data engineering services</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Freeform 28">
                <a:extLst>
                  <a:ext uri="{FF2B5EF4-FFF2-40B4-BE49-F238E27FC236}">
                    <a16:creationId xmlns:a16="http://schemas.microsoft.com/office/drawing/2014/main" id="{09178B07-98A2-4E1E-A3A7-47375A52B1F2}"/>
                  </a:ext>
                </a:extLst>
              </p:cNvPr>
              <p:cNvSpPr/>
              <p:nvPr/>
            </p:nvSpPr>
            <p:spPr>
              <a:xfrm>
                <a:off x="324405" y="1203488"/>
                <a:ext cx="1077319" cy="932008"/>
              </a:xfrm>
              <a:custGeom>
                <a:avLst/>
                <a:gdLst>
                  <a:gd name="connsiteX0" fmla="*/ 0 w 1077319"/>
                  <a:gd name="connsiteY0" fmla="*/ 466004 h 932008"/>
                  <a:gd name="connsiteX1" fmla="*/ 266275 w 1077319"/>
                  <a:gd name="connsiteY1" fmla="*/ 0 h 932008"/>
                  <a:gd name="connsiteX2" fmla="*/ 811044 w 1077319"/>
                  <a:gd name="connsiteY2" fmla="*/ 0 h 932008"/>
                  <a:gd name="connsiteX3" fmla="*/ 1077319 w 1077319"/>
                  <a:gd name="connsiteY3" fmla="*/ 466004 h 932008"/>
                  <a:gd name="connsiteX4" fmla="*/ 811044 w 1077319"/>
                  <a:gd name="connsiteY4" fmla="*/ 932008 h 932008"/>
                  <a:gd name="connsiteX5" fmla="*/ 266275 w 1077319"/>
                  <a:gd name="connsiteY5" fmla="*/ 932008 h 932008"/>
                  <a:gd name="connsiteX6" fmla="*/ 0 w 1077319"/>
                  <a:gd name="connsiteY6" fmla="*/ 466004 h 93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19" h="932008">
                    <a:moveTo>
                      <a:pt x="0" y="466004"/>
                    </a:moveTo>
                    <a:lnTo>
                      <a:pt x="266275" y="0"/>
                    </a:lnTo>
                    <a:lnTo>
                      <a:pt x="811044" y="0"/>
                    </a:lnTo>
                    <a:lnTo>
                      <a:pt x="1077319" y="466004"/>
                    </a:lnTo>
                    <a:lnTo>
                      <a:pt x="811044" y="932008"/>
                    </a:lnTo>
                    <a:lnTo>
                      <a:pt x="266275" y="932008"/>
                    </a:lnTo>
                    <a:lnTo>
                      <a:pt x="0" y="466004"/>
                    </a:lnTo>
                    <a:close/>
                  </a:path>
                </a:pathLst>
              </a:custGeom>
              <a:solidFill>
                <a:srgbClr val="007C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965" tIns="165884" rIns="189965" bIns="165884" numCol="1" spcCol="1270" anchor="ctr" anchorCtr="0">
                <a:noAutofit/>
              </a:bodyPr>
              <a:lstStyle/>
              <a:p>
                <a:pPr marL="0" marR="0" lvl="0" indent="0" algn="ctr" defTabSz="400040" rtl="0" eaLnBrk="1" fontAlgn="auto" latinLnBrk="0" hangingPunct="1">
                  <a:lnSpc>
                    <a:spcPct val="90000"/>
                  </a:lnSpc>
                  <a:spcBef>
                    <a:spcPts val="0"/>
                  </a:spcBef>
                  <a:spcAft>
                    <a:spcPct val="350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Vendor Lock in</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28" name="Rectangle 127">
            <a:extLst>
              <a:ext uri="{FF2B5EF4-FFF2-40B4-BE49-F238E27FC236}">
                <a16:creationId xmlns:a16="http://schemas.microsoft.com/office/drawing/2014/main" id="{E5FC239E-FC10-4D19-A862-C6912859D184}"/>
              </a:ext>
            </a:extLst>
          </p:cNvPr>
          <p:cNvSpPr/>
          <p:nvPr/>
        </p:nvSpPr>
        <p:spPr>
          <a:xfrm>
            <a:off x="637905" y="5455240"/>
            <a:ext cx="4985196" cy="10936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Cloud Support</a:t>
            </a:r>
          </a:p>
        </p:txBody>
      </p:sp>
      <p:pic>
        <p:nvPicPr>
          <p:cNvPr id="129" name="Picture 4" descr="Image result for microsoft">
            <a:extLst>
              <a:ext uri="{FF2B5EF4-FFF2-40B4-BE49-F238E27FC236}">
                <a16:creationId xmlns:a16="http://schemas.microsoft.com/office/drawing/2014/main" id="{F26B2056-5AEA-420F-AC65-47C23D810FF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7220" r="11094" b="16232"/>
          <a:stretch/>
        </p:blipFill>
        <p:spPr bwMode="auto">
          <a:xfrm>
            <a:off x="2060833" y="6077784"/>
            <a:ext cx="1041828" cy="24450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6" descr="Image result for google cloud">
            <a:extLst>
              <a:ext uri="{FF2B5EF4-FFF2-40B4-BE49-F238E27FC236}">
                <a16:creationId xmlns:a16="http://schemas.microsoft.com/office/drawing/2014/main" id="{B3B52217-95B3-4D1C-BD0D-0828CFC8F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6498" y="5523442"/>
            <a:ext cx="1090498" cy="35626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amazon web services">
            <a:extLst>
              <a:ext uri="{FF2B5EF4-FFF2-40B4-BE49-F238E27FC236}">
                <a16:creationId xmlns:a16="http://schemas.microsoft.com/office/drawing/2014/main" id="{80EE641E-B904-4683-BBCF-2A2F8B00C3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311" y="5800372"/>
            <a:ext cx="927078" cy="52046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descr="A picture containing icon&#10;&#10;Description automatically generated">
            <a:extLst>
              <a:ext uri="{FF2B5EF4-FFF2-40B4-BE49-F238E27FC236}">
                <a16:creationId xmlns:a16="http://schemas.microsoft.com/office/drawing/2014/main" id="{0E06EA35-5EBA-4F5D-B92B-D139F357F6D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358931" y="5636787"/>
            <a:ext cx="485844" cy="485844"/>
          </a:xfrm>
          <a:prstGeom prst="rect">
            <a:avLst/>
          </a:prstGeom>
        </p:spPr>
      </p:pic>
      <p:pic>
        <p:nvPicPr>
          <p:cNvPr id="133" name="Picture 4" descr="Image result for snowflake computing logo transparent">
            <a:extLst>
              <a:ext uri="{FF2B5EF4-FFF2-40B4-BE49-F238E27FC236}">
                <a16:creationId xmlns:a16="http://schemas.microsoft.com/office/drawing/2014/main" id="{4E5C37BC-AE24-46DB-A12E-2781DB679A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6565" y="5964957"/>
            <a:ext cx="1164569" cy="408675"/>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0C752D39-813E-405C-89A0-384903D006F7}"/>
              </a:ext>
            </a:extLst>
          </p:cNvPr>
          <p:cNvSpPr/>
          <p:nvPr/>
        </p:nvSpPr>
        <p:spPr>
          <a:xfrm>
            <a:off x="5779507" y="5455240"/>
            <a:ext cx="4985196" cy="10936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2BAFF"/>
                </a:solidFill>
                <a:effectLst/>
                <a:uLnTx/>
                <a:uFillTx/>
                <a:latin typeface="Segoe UI" panose="020B0502040204020203" pitchFamily="34" charset="0"/>
                <a:ea typeface="+mn-ea"/>
                <a:cs typeface="Segoe UI" panose="020B0502040204020203" pitchFamily="34" charset="0"/>
              </a:rPr>
              <a:t>ML based features</a:t>
            </a:r>
          </a:p>
        </p:txBody>
      </p:sp>
      <p:sp>
        <p:nvSpPr>
          <p:cNvPr id="135" name="TextBox 134">
            <a:extLst>
              <a:ext uri="{FF2B5EF4-FFF2-40B4-BE49-F238E27FC236}">
                <a16:creationId xmlns:a16="http://schemas.microsoft.com/office/drawing/2014/main" id="{CFF41FB6-C547-406C-9E4E-7A9112DCAA5E}"/>
              </a:ext>
            </a:extLst>
          </p:cNvPr>
          <p:cNvSpPr txBox="1"/>
          <p:nvPr/>
        </p:nvSpPr>
        <p:spPr>
          <a:xfrm>
            <a:off x="6106309" y="5786203"/>
            <a:ext cx="17373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Auto Data Mapper</a:t>
            </a:r>
          </a:p>
        </p:txBody>
      </p:sp>
      <p:sp>
        <p:nvSpPr>
          <p:cNvPr id="136" name="TextBox 135">
            <a:extLst>
              <a:ext uri="{FF2B5EF4-FFF2-40B4-BE49-F238E27FC236}">
                <a16:creationId xmlns:a16="http://schemas.microsoft.com/office/drawing/2014/main" id="{15D30C22-5D92-46E4-A662-C2368E576362}"/>
              </a:ext>
            </a:extLst>
          </p:cNvPr>
          <p:cNvSpPr txBox="1"/>
          <p:nvPr/>
        </p:nvSpPr>
        <p:spPr>
          <a:xfrm>
            <a:off x="8602532" y="5776803"/>
            <a:ext cx="18567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ML based Cleansing</a:t>
            </a:r>
          </a:p>
        </p:txBody>
      </p:sp>
      <p:sp>
        <p:nvSpPr>
          <p:cNvPr id="137" name="TextBox 136">
            <a:extLst>
              <a:ext uri="{FF2B5EF4-FFF2-40B4-BE49-F238E27FC236}">
                <a16:creationId xmlns:a16="http://schemas.microsoft.com/office/drawing/2014/main" id="{EC70EF27-C8CB-4ECA-8ADB-3C7410792E13}"/>
              </a:ext>
            </a:extLst>
          </p:cNvPr>
          <p:cNvSpPr txBox="1"/>
          <p:nvPr/>
        </p:nvSpPr>
        <p:spPr>
          <a:xfrm>
            <a:off x="6040819" y="6145841"/>
            <a:ext cx="19905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DQ rule recommender</a:t>
            </a:r>
          </a:p>
        </p:txBody>
      </p:sp>
      <p:sp>
        <p:nvSpPr>
          <p:cNvPr id="138" name="TextBox 137">
            <a:extLst>
              <a:ext uri="{FF2B5EF4-FFF2-40B4-BE49-F238E27FC236}">
                <a16:creationId xmlns:a16="http://schemas.microsoft.com/office/drawing/2014/main" id="{A86A983D-5A23-414E-B5C8-13004A02E1C4}"/>
              </a:ext>
            </a:extLst>
          </p:cNvPr>
          <p:cNvSpPr txBox="1"/>
          <p:nvPr/>
        </p:nvSpPr>
        <p:spPr>
          <a:xfrm>
            <a:off x="8721914" y="6095578"/>
            <a:ext cx="17373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25457"/>
                </a:solidFill>
                <a:effectLst/>
                <a:uLnTx/>
                <a:uFillTx/>
                <a:latin typeface="Segoe UI" panose="020B0502040204020203" pitchFamily="34" charset="0"/>
                <a:ea typeface="+mn-ea"/>
                <a:cs typeface="Segoe UI" panose="020B0502040204020203" pitchFamily="34" charset="0"/>
              </a:rPr>
              <a:t>Entity Resolution</a:t>
            </a:r>
          </a:p>
        </p:txBody>
      </p:sp>
    </p:spTree>
    <p:extLst>
      <p:ext uri="{BB962C8B-B14F-4D97-AF65-F5344CB8AC3E}">
        <p14:creationId xmlns:p14="http://schemas.microsoft.com/office/powerpoint/2010/main" val="333003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0219" y="197615"/>
            <a:ext cx="11631613" cy="604838"/>
          </a:xfrm>
        </p:spPr>
        <p:txBody>
          <a:bodyPr>
            <a:normAutofit/>
          </a:bodyPr>
          <a:lstStyle/>
          <a:p>
            <a:r>
              <a:rPr lang="en-US" sz="2800" dirty="0">
                <a:solidFill>
                  <a:srgbClr val="000000"/>
                </a:solidFill>
                <a:latin typeface="Arial" panose="020B0604020202020204" pitchFamily="34" charset="0"/>
                <a:cs typeface="Arial" panose="020B0604020202020204" pitchFamily="34" charset="0"/>
              </a:rPr>
              <a:t>Top Modernization Themes</a:t>
            </a:r>
          </a:p>
        </p:txBody>
      </p:sp>
      <p:sp>
        <p:nvSpPr>
          <p:cNvPr id="3" name="Rectangle 2">
            <a:extLst>
              <a:ext uri="{FF2B5EF4-FFF2-40B4-BE49-F238E27FC236}">
                <a16:creationId xmlns:a16="http://schemas.microsoft.com/office/drawing/2014/main" id="{DFE367E7-F484-411E-B97B-886ADF0AC037}"/>
              </a:ext>
            </a:extLst>
          </p:cNvPr>
          <p:cNvSpPr/>
          <p:nvPr/>
        </p:nvSpPr>
        <p:spPr>
          <a:xfrm>
            <a:off x="337504" y="1221977"/>
            <a:ext cx="3534759" cy="858076"/>
          </a:xfrm>
          <a:prstGeom prst="rect">
            <a:avLst/>
          </a:prstGeom>
          <a:solidFill>
            <a:srgbClr val="007CC3"/>
          </a:solidFill>
          <a:ln w="9525"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72" name="Round Same Side Corner Rectangle 107">
            <a:extLst>
              <a:ext uri="{FF2B5EF4-FFF2-40B4-BE49-F238E27FC236}">
                <a16:creationId xmlns:a16="http://schemas.microsoft.com/office/drawing/2014/main" id="{B367EC3C-B9DD-4A8F-B555-BD699325DA2D}"/>
              </a:ext>
            </a:extLst>
          </p:cNvPr>
          <p:cNvSpPr/>
          <p:nvPr/>
        </p:nvSpPr>
        <p:spPr>
          <a:xfrm>
            <a:off x="1313631" y="1381582"/>
            <a:ext cx="2023351" cy="481011"/>
          </a:xfrm>
          <a:prstGeom prst="round2SameRect">
            <a:avLst>
              <a:gd name="adj1" fmla="val 0"/>
              <a:gd name="adj2" fmla="val 0"/>
            </a:avLst>
          </a:prstGeom>
          <a:noFill/>
          <a:ln w="25400" cap="flat" cmpd="sng" algn="ctr">
            <a:noFill/>
            <a:prstDash val="solid"/>
          </a:ln>
          <a:effectLst/>
        </p:spPr>
        <p:txBody>
          <a:bodyPr rtlCol="0" anchor="ctr" anchorCtr="0"/>
          <a:lstStyle/>
          <a:p>
            <a:pPr defTabSz="685611">
              <a:defRPr/>
            </a:pPr>
            <a:r>
              <a:rPr lang="en-US" sz="1466" b="1" dirty="0">
                <a:solidFill>
                  <a:schemeClr val="bg1"/>
                </a:solidFill>
                <a:latin typeface="Arial" panose="020B0604020202020204" pitchFamily="34" charset="0"/>
                <a:cs typeface="Arial" panose="020B0604020202020204" pitchFamily="34" charset="0"/>
              </a:rPr>
              <a:t>MAINFRAME MODERNIZATION</a:t>
            </a:r>
          </a:p>
        </p:txBody>
      </p:sp>
      <p:pic>
        <p:nvPicPr>
          <p:cNvPr id="73" name="Picture 2" descr="http://mplus/sites/default/files/microsite/icondownload/Mainframe-modernization_0.png">
            <a:extLst>
              <a:ext uri="{FF2B5EF4-FFF2-40B4-BE49-F238E27FC236}">
                <a16:creationId xmlns:a16="http://schemas.microsoft.com/office/drawing/2014/main" id="{204DDAA4-28AB-4B0F-B881-2E31EDFFCD26}"/>
              </a:ext>
            </a:extLst>
          </p:cNvPr>
          <p:cNvPicPr>
            <a:picLocks noChangeAspect="1" noChangeArrowheads="1"/>
          </p:cNvPicPr>
          <p:nvPr/>
        </p:nvPicPr>
        <p:blipFill>
          <a:blip r:embed="rId2" cstate="print">
            <a:alphaModFix/>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87675" y="1343482"/>
            <a:ext cx="784906" cy="588217"/>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05AC1A6F-DD85-43A5-BC02-8B708E717736}"/>
              </a:ext>
            </a:extLst>
          </p:cNvPr>
          <p:cNvSpPr/>
          <p:nvPr/>
        </p:nvSpPr>
        <p:spPr>
          <a:xfrm>
            <a:off x="4287227" y="1221976"/>
            <a:ext cx="3534759" cy="858077"/>
          </a:xfrm>
          <a:prstGeom prst="rect">
            <a:avLst/>
          </a:prstGeom>
          <a:solidFill>
            <a:srgbClr val="11439D"/>
          </a:solidFill>
          <a:ln w="9525"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70" name="Round Same Side Corner Rectangle 107">
            <a:extLst>
              <a:ext uri="{FF2B5EF4-FFF2-40B4-BE49-F238E27FC236}">
                <a16:creationId xmlns:a16="http://schemas.microsoft.com/office/drawing/2014/main" id="{DEF266CD-7BD8-4200-B2AE-8DBAE89FAF6A}"/>
              </a:ext>
            </a:extLst>
          </p:cNvPr>
          <p:cNvSpPr/>
          <p:nvPr/>
        </p:nvSpPr>
        <p:spPr>
          <a:xfrm>
            <a:off x="5151658" y="1381582"/>
            <a:ext cx="2143695" cy="571346"/>
          </a:xfrm>
          <a:prstGeom prst="round2SameRect">
            <a:avLst>
              <a:gd name="adj1" fmla="val 0"/>
              <a:gd name="adj2" fmla="val 0"/>
            </a:avLst>
          </a:prstGeom>
          <a:noFill/>
          <a:ln w="25400" cap="flat" cmpd="sng" algn="ctr">
            <a:noFill/>
            <a:prstDash val="solid"/>
          </a:ln>
          <a:effectLst/>
        </p:spPr>
        <p:txBody>
          <a:bodyPr rtlCol="0" anchor="ctr" anchorCtr="0"/>
          <a:lstStyle/>
          <a:p>
            <a:pPr defTabSz="685611">
              <a:defRPr/>
            </a:pPr>
            <a:r>
              <a:rPr lang="en-US" sz="1466" b="1" dirty="0">
                <a:solidFill>
                  <a:schemeClr val="bg1"/>
                </a:solidFill>
                <a:latin typeface="Arial" panose="020B0604020202020204" pitchFamily="34" charset="0"/>
                <a:cs typeface="Arial" panose="020B0604020202020204" pitchFamily="34" charset="0"/>
              </a:rPr>
              <a:t>APP AND INFRA MODERNIZATION</a:t>
            </a:r>
          </a:p>
        </p:txBody>
      </p:sp>
      <p:pic>
        <p:nvPicPr>
          <p:cNvPr id="79" name="Picture 6" descr="http://mplus/sites/default/files/microsite/icondownload/Transformation_0.png">
            <a:extLst>
              <a:ext uri="{FF2B5EF4-FFF2-40B4-BE49-F238E27FC236}">
                <a16:creationId xmlns:a16="http://schemas.microsoft.com/office/drawing/2014/main" id="{BF7CD8FC-3FA4-4519-A6FB-4FE899C17BF5}"/>
              </a:ext>
            </a:extLst>
          </p:cNvPr>
          <p:cNvPicPr>
            <a:picLocks noChangeAspect="1" noChangeArrowheads="1"/>
          </p:cNvPicPr>
          <p:nvPr/>
        </p:nvPicPr>
        <p:blipFill>
          <a:blip r:embed="rId4" cstate="print">
            <a:alphaModFix/>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498110" y="1289695"/>
            <a:ext cx="512162" cy="57134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E59986FB-7FAE-486C-B283-89FC1D9A2228}"/>
              </a:ext>
            </a:extLst>
          </p:cNvPr>
          <p:cNvSpPr/>
          <p:nvPr/>
        </p:nvSpPr>
        <p:spPr>
          <a:xfrm>
            <a:off x="8217870" y="1221971"/>
            <a:ext cx="3534245" cy="858077"/>
          </a:xfrm>
          <a:prstGeom prst="rect">
            <a:avLst/>
          </a:prstGeom>
          <a:solidFill>
            <a:srgbClr val="061838"/>
          </a:solidFill>
          <a:ln w="9525" cap="flat">
            <a:solidFill>
              <a:schemeClr val="bg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84" name="Round Same Side Corner Rectangle 107">
            <a:extLst>
              <a:ext uri="{FF2B5EF4-FFF2-40B4-BE49-F238E27FC236}">
                <a16:creationId xmlns:a16="http://schemas.microsoft.com/office/drawing/2014/main" id="{E228B9B0-8A90-4C3C-B01D-C94C07BE8EFF}"/>
              </a:ext>
            </a:extLst>
          </p:cNvPr>
          <p:cNvSpPr/>
          <p:nvPr/>
        </p:nvSpPr>
        <p:spPr>
          <a:xfrm>
            <a:off x="8972736" y="1381582"/>
            <a:ext cx="2680547" cy="523402"/>
          </a:xfrm>
          <a:prstGeom prst="round2SameRect">
            <a:avLst>
              <a:gd name="adj1" fmla="val 0"/>
              <a:gd name="adj2" fmla="val 0"/>
            </a:avLst>
          </a:prstGeom>
          <a:noFill/>
          <a:ln w="25400" cap="flat" cmpd="sng" algn="ctr">
            <a:noFill/>
            <a:prstDash val="solid"/>
          </a:ln>
          <a:effectLst/>
        </p:spPr>
        <p:txBody>
          <a:bodyPr rtlCol="0" anchor="ctr" anchorCtr="0"/>
          <a:lstStyle/>
          <a:p>
            <a:pPr defTabSz="685611">
              <a:defRPr/>
            </a:pPr>
            <a:r>
              <a:rPr lang="en-US" sz="1466" b="1" dirty="0">
                <a:solidFill>
                  <a:schemeClr val="bg1"/>
                </a:solidFill>
                <a:latin typeface="Arial" panose="020B0604020202020204" pitchFamily="34" charset="0"/>
                <a:cs typeface="Arial" panose="020B0604020202020204" pitchFamily="34" charset="0"/>
              </a:rPr>
              <a:t>DATA LANDSCAPE MODERNIZATION</a:t>
            </a:r>
          </a:p>
        </p:txBody>
      </p:sp>
      <p:pic>
        <p:nvPicPr>
          <p:cNvPr id="85" name="Picture 84" descr="A picture containing looking, computer, computer, shirt&#10;&#10;Description automatically generated">
            <a:extLst>
              <a:ext uri="{FF2B5EF4-FFF2-40B4-BE49-F238E27FC236}">
                <a16:creationId xmlns:a16="http://schemas.microsoft.com/office/drawing/2014/main" id="{D88C9B28-5C08-41B1-B3DF-B339596417E6}"/>
              </a:ext>
            </a:extLst>
          </p:cNvPr>
          <p:cNvPicPr>
            <a:picLocks noChangeAspect="1"/>
          </p:cNvPicPr>
          <p:nvPr/>
        </p:nvPicPr>
        <p:blipFill>
          <a:blip r:embed="rId6" cstate="print">
            <a:alphaModFix/>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370188" y="1289695"/>
            <a:ext cx="596572" cy="662179"/>
          </a:xfrm>
          <a:prstGeom prst="rect">
            <a:avLst/>
          </a:prstGeom>
        </p:spPr>
      </p:pic>
      <p:sp>
        <p:nvSpPr>
          <p:cNvPr id="31" name="Rectangle 30">
            <a:extLst>
              <a:ext uri="{FF2B5EF4-FFF2-40B4-BE49-F238E27FC236}">
                <a16:creationId xmlns:a16="http://schemas.microsoft.com/office/drawing/2014/main" id="{C1C83BBD-4E16-46E8-904D-165D239D2858}"/>
              </a:ext>
            </a:extLst>
          </p:cNvPr>
          <p:cNvSpPr/>
          <p:nvPr/>
        </p:nvSpPr>
        <p:spPr>
          <a:xfrm>
            <a:off x="392086" y="2249159"/>
            <a:ext cx="3534759" cy="2523768"/>
          </a:xfrm>
          <a:prstGeom prst="rect">
            <a:avLst/>
          </a:prstGeom>
          <a:ln>
            <a:noFill/>
          </a:ln>
        </p:spPr>
        <p:txBody>
          <a:bodyPr wrap="square">
            <a:spAutoFit/>
          </a:bodyPr>
          <a:lstStyle/>
          <a:p>
            <a:pPr marL="0" lvl="1" defTabSz="533400">
              <a:spcBef>
                <a:spcPct val="0"/>
              </a:spcBef>
              <a:spcAft>
                <a:spcPts val="1200"/>
              </a:spcAft>
              <a:defRPr/>
            </a:pPr>
            <a:r>
              <a:rPr lang="en-US" dirty="0">
                <a:solidFill>
                  <a:srgbClr val="283138">
                    <a:lumMod val="50000"/>
                  </a:srgbClr>
                </a:solidFill>
              </a:rPr>
              <a:t>Mainframe Rehosting</a:t>
            </a:r>
          </a:p>
          <a:p>
            <a:pPr marL="0" lvl="1" defTabSz="533400">
              <a:spcBef>
                <a:spcPct val="0"/>
              </a:spcBef>
              <a:spcAft>
                <a:spcPts val="1200"/>
              </a:spcAft>
              <a:defRPr/>
            </a:pPr>
            <a:r>
              <a:rPr lang="en-US" dirty="0">
                <a:solidFill>
                  <a:srgbClr val="283138">
                    <a:lumMod val="50000"/>
                  </a:srgbClr>
                </a:solidFill>
              </a:rPr>
              <a:t>Mainframe DevSecOps</a:t>
            </a:r>
          </a:p>
          <a:p>
            <a:pPr marL="0" lvl="1" defTabSz="533400">
              <a:spcBef>
                <a:spcPct val="0"/>
              </a:spcBef>
              <a:spcAft>
                <a:spcPts val="1200"/>
              </a:spcAft>
              <a:defRPr/>
            </a:pPr>
            <a:r>
              <a:rPr lang="en-US" dirty="0">
                <a:solidFill>
                  <a:srgbClr val="283138">
                    <a:lumMod val="50000"/>
                  </a:srgbClr>
                </a:solidFill>
              </a:rPr>
              <a:t>API Enablement</a:t>
            </a:r>
          </a:p>
          <a:p>
            <a:pPr marL="0" lvl="1" defTabSz="533400">
              <a:spcBef>
                <a:spcPct val="0"/>
              </a:spcBef>
              <a:spcAft>
                <a:spcPts val="1200"/>
              </a:spcAft>
              <a:defRPr/>
            </a:pPr>
            <a:r>
              <a:rPr lang="en-US" dirty="0">
                <a:solidFill>
                  <a:srgbClr val="283138">
                    <a:lumMod val="50000"/>
                  </a:srgbClr>
                </a:solidFill>
              </a:rPr>
              <a:t>Mainframe Data Offload</a:t>
            </a:r>
          </a:p>
          <a:p>
            <a:pPr marL="0" lvl="1" defTabSz="533400">
              <a:spcBef>
                <a:spcPct val="0"/>
              </a:spcBef>
              <a:spcAft>
                <a:spcPts val="1200"/>
              </a:spcAft>
              <a:defRPr/>
            </a:pPr>
            <a:r>
              <a:rPr lang="en-US" dirty="0">
                <a:solidFill>
                  <a:srgbClr val="283138">
                    <a:lumMod val="50000"/>
                  </a:srgbClr>
                </a:solidFill>
              </a:rPr>
              <a:t>Mainframe Re-engineering</a:t>
            </a:r>
          </a:p>
          <a:p>
            <a:pPr marL="0" lvl="1" defTabSz="533400">
              <a:spcBef>
                <a:spcPct val="0"/>
              </a:spcBef>
              <a:spcAft>
                <a:spcPts val="1200"/>
              </a:spcAft>
              <a:defRPr/>
            </a:pPr>
            <a:r>
              <a:rPr lang="en-US" dirty="0"/>
              <a:t>App and Infra Decommissioning</a:t>
            </a:r>
          </a:p>
        </p:txBody>
      </p:sp>
      <p:sp>
        <p:nvSpPr>
          <p:cNvPr id="40" name="Rectangle 39">
            <a:extLst>
              <a:ext uri="{FF2B5EF4-FFF2-40B4-BE49-F238E27FC236}">
                <a16:creationId xmlns:a16="http://schemas.microsoft.com/office/drawing/2014/main" id="{6CE02390-D1B6-4127-BF49-0593643AD7AF}"/>
              </a:ext>
            </a:extLst>
          </p:cNvPr>
          <p:cNvSpPr/>
          <p:nvPr/>
        </p:nvSpPr>
        <p:spPr>
          <a:xfrm>
            <a:off x="337503" y="2196641"/>
            <a:ext cx="3534759" cy="3439389"/>
          </a:xfrm>
          <a:prstGeom prst="rect">
            <a:avLst/>
          </a:prstGeom>
          <a:noFill/>
          <a:ln w="952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41" name="Rectangle 40">
            <a:extLst>
              <a:ext uri="{FF2B5EF4-FFF2-40B4-BE49-F238E27FC236}">
                <a16:creationId xmlns:a16="http://schemas.microsoft.com/office/drawing/2014/main" id="{DC281802-803C-4AE1-AE66-EFDBD9C2CF56}"/>
              </a:ext>
            </a:extLst>
          </p:cNvPr>
          <p:cNvSpPr/>
          <p:nvPr/>
        </p:nvSpPr>
        <p:spPr>
          <a:xfrm>
            <a:off x="4287227" y="2196640"/>
            <a:ext cx="3534759" cy="3439389"/>
          </a:xfrm>
          <a:prstGeom prst="rect">
            <a:avLst/>
          </a:prstGeom>
          <a:noFill/>
          <a:ln w="952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42" name="Rectangle 41">
            <a:extLst>
              <a:ext uri="{FF2B5EF4-FFF2-40B4-BE49-F238E27FC236}">
                <a16:creationId xmlns:a16="http://schemas.microsoft.com/office/drawing/2014/main" id="{232AFC58-8B2D-4CEC-AC37-D861EC4BB92D}"/>
              </a:ext>
            </a:extLst>
          </p:cNvPr>
          <p:cNvSpPr/>
          <p:nvPr/>
        </p:nvSpPr>
        <p:spPr>
          <a:xfrm>
            <a:off x="8217587" y="2196640"/>
            <a:ext cx="3534245" cy="3439389"/>
          </a:xfrm>
          <a:prstGeom prst="rect">
            <a:avLst/>
          </a:prstGeom>
          <a:noFill/>
          <a:ln w="952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a:endParaRPr lang="en-US" sz="2666" dirty="0"/>
          </a:p>
        </p:txBody>
      </p:sp>
      <p:sp>
        <p:nvSpPr>
          <p:cNvPr id="43" name="Rectangle 42">
            <a:extLst>
              <a:ext uri="{FF2B5EF4-FFF2-40B4-BE49-F238E27FC236}">
                <a16:creationId xmlns:a16="http://schemas.microsoft.com/office/drawing/2014/main" id="{F0054ECF-1BAE-4358-9EA5-43DAC66C3337}"/>
              </a:ext>
            </a:extLst>
          </p:cNvPr>
          <p:cNvSpPr/>
          <p:nvPr/>
        </p:nvSpPr>
        <p:spPr>
          <a:xfrm>
            <a:off x="4377460" y="2252745"/>
            <a:ext cx="3558595" cy="3077766"/>
          </a:xfrm>
          <a:prstGeom prst="rect">
            <a:avLst/>
          </a:prstGeom>
          <a:ln>
            <a:noFill/>
          </a:ln>
        </p:spPr>
        <p:txBody>
          <a:bodyPr wrap="square">
            <a:spAutoFit/>
          </a:bodyPr>
          <a:lstStyle/>
          <a:p>
            <a:pPr marL="0" lvl="1" defTabSz="533400">
              <a:spcBef>
                <a:spcPct val="0"/>
              </a:spcBef>
              <a:spcAft>
                <a:spcPts val="1200"/>
              </a:spcAft>
              <a:defRPr/>
            </a:pPr>
            <a:r>
              <a:rPr lang="en-US" dirty="0">
                <a:solidFill>
                  <a:srgbClr val="283138">
                    <a:lumMod val="50000"/>
                  </a:srgbClr>
                </a:solidFill>
              </a:rPr>
              <a:t>Lift and shift apps to cloud</a:t>
            </a:r>
          </a:p>
          <a:p>
            <a:pPr marL="0" lvl="1" defTabSz="533400">
              <a:spcBef>
                <a:spcPct val="0"/>
              </a:spcBef>
              <a:spcAft>
                <a:spcPts val="1200"/>
              </a:spcAft>
              <a:defRPr/>
            </a:pPr>
            <a:r>
              <a:rPr lang="en-US" dirty="0">
                <a:solidFill>
                  <a:srgbClr val="283138">
                    <a:lumMod val="50000"/>
                  </a:srgbClr>
                </a:solidFill>
              </a:rPr>
              <a:t>Technology &amp; platform upgrades</a:t>
            </a:r>
          </a:p>
          <a:p>
            <a:pPr marL="0" lvl="1" defTabSz="533400">
              <a:spcBef>
                <a:spcPct val="0"/>
              </a:spcBef>
              <a:spcAft>
                <a:spcPts val="1200"/>
              </a:spcAft>
              <a:defRPr/>
            </a:pPr>
            <a:r>
              <a:rPr lang="en-US" dirty="0">
                <a:solidFill>
                  <a:prstClr val="black">
                    <a:hueOff val="0"/>
                    <a:satOff val="0"/>
                    <a:lumOff val="0"/>
                    <a:alphaOff val="0"/>
                  </a:prstClr>
                </a:solidFill>
              </a:rPr>
              <a:t>App migration to containers</a:t>
            </a:r>
          </a:p>
          <a:p>
            <a:pPr marL="0" lvl="1" defTabSz="533400">
              <a:spcBef>
                <a:spcPct val="0"/>
              </a:spcBef>
              <a:spcAft>
                <a:spcPts val="1200"/>
              </a:spcAft>
              <a:defRPr/>
            </a:pPr>
            <a:r>
              <a:rPr lang="en-US" dirty="0">
                <a:solidFill>
                  <a:srgbClr val="283138">
                    <a:lumMod val="50000"/>
                  </a:srgbClr>
                </a:solidFill>
              </a:rPr>
              <a:t>Monolith to microservices transformation</a:t>
            </a:r>
          </a:p>
          <a:p>
            <a:pPr marL="0" lvl="1" defTabSz="533400">
              <a:spcBef>
                <a:spcPct val="0"/>
              </a:spcBef>
              <a:spcAft>
                <a:spcPts val="1200"/>
              </a:spcAft>
              <a:defRPr/>
            </a:pPr>
            <a:r>
              <a:rPr lang="en-US" dirty="0">
                <a:solidFill>
                  <a:prstClr val="black">
                    <a:hueOff val="0"/>
                    <a:satOff val="0"/>
                    <a:lumOff val="0"/>
                    <a:alphaOff val="0"/>
                  </a:prstClr>
                </a:solidFill>
              </a:rPr>
              <a:t>Legacy database to NoSQL or OSS RDBMS  migration</a:t>
            </a:r>
          </a:p>
          <a:p>
            <a:pPr marL="0" lvl="1" defTabSz="533400">
              <a:spcBef>
                <a:spcPct val="0"/>
              </a:spcBef>
              <a:spcAft>
                <a:spcPts val="1200"/>
              </a:spcAft>
              <a:defRPr/>
            </a:pPr>
            <a:r>
              <a:rPr lang="en-US" dirty="0"/>
              <a:t>App and Infra Decommissioning</a:t>
            </a:r>
          </a:p>
        </p:txBody>
      </p:sp>
      <p:sp>
        <p:nvSpPr>
          <p:cNvPr id="44" name="Rectangle 43">
            <a:extLst>
              <a:ext uri="{FF2B5EF4-FFF2-40B4-BE49-F238E27FC236}">
                <a16:creationId xmlns:a16="http://schemas.microsoft.com/office/drawing/2014/main" id="{113FA6C3-83EF-47D1-8191-D955DD4B613B}"/>
              </a:ext>
            </a:extLst>
          </p:cNvPr>
          <p:cNvSpPr/>
          <p:nvPr/>
        </p:nvSpPr>
        <p:spPr>
          <a:xfrm>
            <a:off x="8296438" y="2249159"/>
            <a:ext cx="3356402" cy="3077766"/>
          </a:xfrm>
          <a:prstGeom prst="rect">
            <a:avLst/>
          </a:prstGeom>
          <a:ln>
            <a:noFill/>
          </a:ln>
        </p:spPr>
        <p:txBody>
          <a:bodyPr wrap="square">
            <a:spAutoFit/>
          </a:bodyPr>
          <a:lstStyle/>
          <a:p>
            <a:pPr marL="0" lvl="1" defTabSz="533400">
              <a:spcBef>
                <a:spcPct val="0"/>
              </a:spcBef>
              <a:spcAft>
                <a:spcPts val="1200"/>
              </a:spcAft>
              <a:defRPr/>
            </a:pPr>
            <a:r>
              <a:rPr lang="en-US" dirty="0">
                <a:solidFill>
                  <a:srgbClr val="283138">
                    <a:lumMod val="50000"/>
                  </a:srgbClr>
                </a:solidFill>
              </a:rPr>
              <a:t>Appliance to Cloud DW Migration</a:t>
            </a:r>
          </a:p>
          <a:p>
            <a:pPr marL="0" lvl="1" defTabSz="533400">
              <a:spcBef>
                <a:spcPct val="0"/>
              </a:spcBef>
              <a:spcAft>
                <a:spcPts val="1200"/>
              </a:spcAft>
              <a:defRPr/>
            </a:pPr>
            <a:r>
              <a:rPr lang="en-US" dirty="0">
                <a:solidFill>
                  <a:srgbClr val="283138">
                    <a:lumMod val="50000"/>
                  </a:srgbClr>
                </a:solidFill>
              </a:rPr>
              <a:t>ETL tools/SQL to Open Source / Cloud Native ETL</a:t>
            </a:r>
          </a:p>
          <a:p>
            <a:pPr marL="0" lvl="1" defTabSz="533400">
              <a:spcBef>
                <a:spcPct val="0"/>
              </a:spcBef>
              <a:spcAft>
                <a:spcPts val="1200"/>
              </a:spcAft>
              <a:defRPr/>
            </a:pPr>
            <a:r>
              <a:rPr lang="en-US" dirty="0">
                <a:solidFill>
                  <a:srgbClr val="283138">
                    <a:lumMod val="50000"/>
                  </a:srgbClr>
                </a:solidFill>
              </a:rPr>
              <a:t>Serverless ETL adoption</a:t>
            </a:r>
          </a:p>
          <a:p>
            <a:pPr marL="0" lvl="1" defTabSz="533400">
              <a:spcBef>
                <a:spcPct val="0"/>
              </a:spcBef>
              <a:spcAft>
                <a:spcPts val="1200"/>
              </a:spcAft>
              <a:defRPr/>
            </a:pPr>
            <a:r>
              <a:rPr lang="en-US" dirty="0">
                <a:solidFill>
                  <a:srgbClr val="283138">
                    <a:lumMod val="50000"/>
                  </a:srgbClr>
                </a:solidFill>
              </a:rPr>
              <a:t>Hybrid Data Pipelines</a:t>
            </a:r>
          </a:p>
          <a:p>
            <a:pPr marL="0" lvl="1" defTabSz="533400">
              <a:spcBef>
                <a:spcPct val="0"/>
              </a:spcBef>
              <a:spcAft>
                <a:spcPts val="1200"/>
              </a:spcAft>
              <a:defRPr/>
            </a:pPr>
            <a:r>
              <a:rPr lang="en-US" dirty="0">
                <a:solidFill>
                  <a:srgbClr val="283138">
                    <a:lumMod val="50000"/>
                  </a:srgbClr>
                </a:solidFill>
              </a:rPr>
              <a:t>Hadoop Data Lake to Cloud Migration</a:t>
            </a:r>
          </a:p>
          <a:p>
            <a:pPr marL="0" lvl="1" defTabSz="533400" hangingPunct="1">
              <a:spcBef>
                <a:spcPct val="0"/>
              </a:spcBef>
              <a:spcAft>
                <a:spcPts val="1200"/>
              </a:spcAft>
              <a:defRPr/>
            </a:pPr>
            <a:endParaRPr lang="en-US" kern="1200" dirty="0">
              <a:solidFill>
                <a:prstClr val="black">
                  <a:hueOff val="0"/>
                  <a:satOff val="0"/>
                  <a:lumOff val="0"/>
                  <a:alphaOff val="0"/>
                </a:prstClr>
              </a:solidFill>
            </a:endParaRPr>
          </a:p>
        </p:txBody>
      </p:sp>
      <p:sp>
        <p:nvSpPr>
          <p:cNvPr id="4" name="Slide Number Placeholder 3">
            <a:extLst>
              <a:ext uri="{FF2B5EF4-FFF2-40B4-BE49-F238E27FC236}">
                <a16:creationId xmlns:a16="http://schemas.microsoft.com/office/drawing/2014/main" id="{39544FBF-85F2-4E76-A9C3-4E9FE26B07E1}"/>
              </a:ext>
            </a:extLst>
          </p:cNvPr>
          <p:cNvSpPr>
            <a:spLocks noGrp="1"/>
          </p:cNvSpPr>
          <p:nvPr>
            <p:ph type="sldNum" sz="quarter" idx="12"/>
          </p:nvPr>
        </p:nvSpPr>
        <p:spPr/>
        <p:txBody>
          <a:bodyPr/>
          <a:lstStyle/>
          <a:p>
            <a:fld id="{910603E9-62B6-4E5D-B9E4-D3B69751664A}" type="slidenum">
              <a:rPr lang="en-US" smtClean="0"/>
              <a:pPr/>
              <a:t>5</a:t>
            </a:fld>
            <a:endParaRPr lang="en-US" dirty="0"/>
          </a:p>
        </p:txBody>
      </p:sp>
    </p:spTree>
    <p:extLst>
      <p:ext uri="{BB962C8B-B14F-4D97-AF65-F5344CB8AC3E}">
        <p14:creationId xmlns:p14="http://schemas.microsoft.com/office/powerpoint/2010/main" val="2808884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10160" y="-2"/>
            <a:ext cx="12202160" cy="4100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Landscape Modernization – Infosys Data Operations Workbench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3045AB1-40B1-4D01-AE27-6E9290DEF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10603E9-62B6-4E5D-B9E4-D3B69751664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E65C3BE2-0424-4ACE-B04C-1F5A9D1D9895}"/>
              </a:ext>
            </a:extLst>
          </p:cNvPr>
          <p:cNvGrpSpPr/>
          <p:nvPr/>
        </p:nvGrpSpPr>
        <p:grpSpPr>
          <a:xfrm>
            <a:off x="243839" y="771304"/>
            <a:ext cx="11704322" cy="5444471"/>
            <a:chOff x="243838" y="771304"/>
            <a:chExt cx="11704322" cy="5444471"/>
          </a:xfrm>
        </p:grpSpPr>
        <p:grpSp>
          <p:nvGrpSpPr>
            <p:cNvPr id="97" name="Group 96">
              <a:extLst>
                <a:ext uri="{FF2B5EF4-FFF2-40B4-BE49-F238E27FC236}">
                  <a16:creationId xmlns:a16="http://schemas.microsoft.com/office/drawing/2014/main" id="{0AF1975D-FD50-4142-B8FB-94A0AB87B452}"/>
                </a:ext>
              </a:extLst>
            </p:cNvPr>
            <p:cNvGrpSpPr/>
            <p:nvPr/>
          </p:nvGrpSpPr>
          <p:grpSpPr>
            <a:xfrm>
              <a:off x="243840" y="771304"/>
              <a:ext cx="8445588" cy="4488663"/>
              <a:chOff x="50701" y="696011"/>
              <a:chExt cx="8445588" cy="4488663"/>
            </a:xfrm>
          </p:grpSpPr>
          <p:grpSp>
            <p:nvGrpSpPr>
              <p:cNvPr id="121" name="Group 120">
                <a:extLst>
                  <a:ext uri="{FF2B5EF4-FFF2-40B4-BE49-F238E27FC236}">
                    <a16:creationId xmlns:a16="http://schemas.microsoft.com/office/drawing/2014/main" id="{AEB46628-638A-400D-A4B3-364901BEFDFA}"/>
                  </a:ext>
                </a:extLst>
              </p:cNvPr>
              <p:cNvGrpSpPr/>
              <p:nvPr/>
            </p:nvGrpSpPr>
            <p:grpSpPr>
              <a:xfrm>
                <a:off x="50701" y="696011"/>
                <a:ext cx="2743201" cy="1843668"/>
                <a:chOff x="2388342" y="585659"/>
                <a:chExt cx="2005127" cy="1312071"/>
              </a:xfrm>
            </p:grpSpPr>
            <p:sp>
              <p:nvSpPr>
                <p:cNvPr id="134" name="Rectangle 133">
                  <a:extLst>
                    <a:ext uri="{FF2B5EF4-FFF2-40B4-BE49-F238E27FC236}">
                      <a16:creationId xmlns:a16="http://schemas.microsoft.com/office/drawing/2014/main" id="{A4D86DD9-28EB-44A0-AFD1-7C20C1769659}"/>
                    </a:ext>
                  </a:extLst>
                </p:cNvPr>
                <p:cNvSpPr/>
                <p:nvPr/>
              </p:nvSpPr>
              <p:spPr bwMode="auto">
                <a:xfrm>
                  <a:off x="2388342" y="856538"/>
                  <a:ext cx="2005127" cy="1041192"/>
                </a:xfrm>
                <a:prstGeom prst="rect">
                  <a:avLst/>
                </a:prstGeom>
                <a:solidFill>
                  <a:schemeClr val="bg1"/>
                </a:solidFill>
                <a:ln w="3175" cap="flat" cmpd="sng" algn="ctr">
                  <a:solidFill>
                    <a:srgbClr val="42BAFF"/>
                  </a:solidFill>
                  <a:prstDash val="solid"/>
                </a:ln>
                <a:effectLst/>
              </p:spPr>
              <p:txBody>
                <a:bodyPr wrap="square" lIns="91440" tIns="45720" rIns="91440" bIns="45720" rtlCol="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LOB and Application level operational and usage metrics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Helps usage-based pricing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Cost optimization recommendations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Identify unused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Charge back analysis for data usage</a:t>
                  </a:r>
                  <a:endParaRPr kumimoji="0" lang="en-US" sz="1050" b="1"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35" name="Rectangle 134">
                  <a:extLst>
                    <a:ext uri="{FF2B5EF4-FFF2-40B4-BE49-F238E27FC236}">
                      <a16:creationId xmlns:a16="http://schemas.microsoft.com/office/drawing/2014/main" id="{B9EDA5E9-F914-4572-99B7-8BFB8EB8C3D2}"/>
                    </a:ext>
                  </a:extLst>
                </p:cNvPr>
                <p:cNvSpPr/>
                <p:nvPr/>
              </p:nvSpPr>
              <p:spPr>
                <a:xfrm>
                  <a:off x="2388342" y="585659"/>
                  <a:ext cx="2005126" cy="260298"/>
                </a:xfrm>
                <a:prstGeom prst="rect">
                  <a:avLst/>
                </a:prstGeom>
                <a:solidFill>
                  <a:srgbClr val="42BAFF"/>
                </a:solidFill>
                <a:ln w="3175">
                  <a:solidFill>
                    <a:srgbClr val="42BAFF"/>
                  </a:solidFill>
                  <a:miter lim="800000"/>
                </a:ln>
              </p:spPr>
              <p:txBody>
                <a:bodyPr wrap="square"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1 - Data Diagnostics</a:t>
                  </a:r>
                  <a:endParaRPr kumimoji="0" lang="en-GB"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23" name="Content Placeholder 2">
                <a:extLst>
                  <a:ext uri="{FF2B5EF4-FFF2-40B4-BE49-F238E27FC236}">
                    <a16:creationId xmlns:a16="http://schemas.microsoft.com/office/drawing/2014/main" id="{5B83F9F9-BCC8-41B9-86A3-74C987F09B7D}"/>
                  </a:ext>
                </a:extLst>
              </p:cNvPr>
              <p:cNvSpPr txBox="1">
                <a:spLocks/>
              </p:cNvSpPr>
              <p:nvPr/>
            </p:nvSpPr>
            <p:spPr>
              <a:xfrm>
                <a:off x="3431539" y="708818"/>
                <a:ext cx="2335195" cy="138499"/>
              </a:xfrm>
              <a:prstGeom prst="rect">
                <a:avLst/>
              </a:prstGeom>
            </p:spPr>
            <p:txBody>
              <a:bodyPr wrap="square" lIns="0" tIns="0" rIns="0" bIns="0">
                <a:spAutoFit/>
              </a:bodyPr>
              <a:lstStyle>
                <a:lvl1pPr marL="231775" indent="-231775" algn="l" defTabSz="914400" rtl="0" eaLnBrk="1" latinLnBrk="0" hangingPunct="1">
                  <a:lnSpc>
                    <a:spcPct val="110000"/>
                  </a:lnSpc>
                  <a:spcBef>
                    <a:spcPts val="600"/>
                  </a:spcBef>
                  <a:spcAft>
                    <a:spcPts val="6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57200" indent="-225425" algn="l" defTabSz="914400" rtl="0" eaLnBrk="1" latinLnBrk="0" hangingPunct="1">
                  <a:lnSpc>
                    <a:spcPct val="110000"/>
                  </a:lnSpc>
                  <a:spcBef>
                    <a:spcPts val="60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688975" indent="-231775" algn="l" defTabSz="914400" rtl="0" eaLnBrk="1" latinLnBrk="0" hangingPunct="1">
                  <a:lnSpc>
                    <a:spcPct val="110000"/>
                  </a:lnSpc>
                  <a:spcBef>
                    <a:spcPts val="600"/>
                  </a:spcBef>
                  <a:spcAft>
                    <a:spcPts val="6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914400"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4pPr>
                <a:lvl5pPr marL="1087438"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600"/>
                  </a:spcAft>
                  <a:buClr>
                    <a:srgbClr val="4472C4"/>
                  </a:buClr>
                  <a:buSzTx/>
                  <a:buFont typeface="Arial" pitchFamily="34" charset="0"/>
                  <a:buNone/>
                  <a:tabLst/>
                  <a:defRPr/>
                </a:pPr>
                <a:endParaRPr kumimoji="0" lang="en-GB"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4" name="Group 123">
                <a:extLst>
                  <a:ext uri="{FF2B5EF4-FFF2-40B4-BE49-F238E27FC236}">
                    <a16:creationId xmlns:a16="http://schemas.microsoft.com/office/drawing/2014/main" id="{AD0CFC3D-6DD1-4630-A6E3-A79EFC8035C3}"/>
                  </a:ext>
                </a:extLst>
              </p:cNvPr>
              <p:cNvGrpSpPr/>
              <p:nvPr/>
            </p:nvGrpSpPr>
            <p:grpSpPr>
              <a:xfrm>
                <a:off x="2901895" y="696011"/>
                <a:ext cx="2743199" cy="1843667"/>
                <a:chOff x="4456072" y="585659"/>
                <a:chExt cx="2005126" cy="1312071"/>
              </a:xfrm>
            </p:grpSpPr>
            <p:sp>
              <p:nvSpPr>
                <p:cNvPr id="132" name="Rectangle 131">
                  <a:extLst>
                    <a:ext uri="{FF2B5EF4-FFF2-40B4-BE49-F238E27FC236}">
                      <a16:creationId xmlns:a16="http://schemas.microsoft.com/office/drawing/2014/main" id="{C299BA96-B75D-44A3-BB78-BD66A5BC8100}"/>
                    </a:ext>
                  </a:extLst>
                </p:cNvPr>
                <p:cNvSpPr/>
                <p:nvPr/>
              </p:nvSpPr>
              <p:spPr>
                <a:xfrm>
                  <a:off x="4456072" y="585659"/>
                  <a:ext cx="2005126" cy="260298"/>
                </a:xfrm>
                <a:prstGeom prst="rect">
                  <a:avLst/>
                </a:prstGeom>
                <a:solidFill>
                  <a:srgbClr val="42BAFF"/>
                </a:solidFill>
                <a:ln w="3175">
                  <a:solidFill>
                    <a:srgbClr val="42BAFF"/>
                  </a:solidFill>
                  <a:miter lim="800000"/>
                </a:ln>
              </p:spPr>
              <p:txBody>
                <a:bodyPr wrap="square"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2 – Integrated Monitoring</a:t>
                  </a:r>
                </a:p>
              </p:txBody>
            </p:sp>
            <p:sp>
              <p:nvSpPr>
                <p:cNvPr id="133" name="TextBox 132">
                  <a:extLst>
                    <a:ext uri="{FF2B5EF4-FFF2-40B4-BE49-F238E27FC236}">
                      <a16:creationId xmlns:a16="http://schemas.microsoft.com/office/drawing/2014/main" id="{BE062404-4761-4ABE-9F17-BFB0F33D8FAD}"/>
                    </a:ext>
                  </a:extLst>
                </p:cNvPr>
                <p:cNvSpPr txBox="1"/>
                <p:nvPr/>
              </p:nvSpPr>
              <p:spPr>
                <a:xfrm>
                  <a:off x="4456072" y="856538"/>
                  <a:ext cx="2005125" cy="1041192"/>
                </a:xfrm>
                <a:prstGeom prst="rect">
                  <a:avLst/>
                </a:prstGeom>
                <a:noFill/>
                <a:ln w="3175">
                  <a:solidFill>
                    <a:srgbClr val="42BAFF"/>
                  </a:solidFill>
                </a:ln>
              </p:spPr>
              <p:txBody>
                <a:bodyPr wrap="square" lIns="91440" tIns="45720" rIns="91440" bIns="4572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Monitor end to end data ingestion pipeline across all ETLs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Integrated Metadata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Core platform health monitoring across on prem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Core Applications health and service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Single console view</a:t>
                  </a:r>
                </a:p>
              </p:txBody>
            </p:sp>
          </p:grpSp>
          <p:sp>
            <p:nvSpPr>
              <p:cNvPr id="125" name="Content Placeholder 2">
                <a:extLst>
                  <a:ext uri="{FF2B5EF4-FFF2-40B4-BE49-F238E27FC236}">
                    <a16:creationId xmlns:a16="http://schemas.microsoft.com/office/drawing/2014/main" id="{DCF36FEE-7CEF-452B-A4B2-25E9522D4315}"/>
                  </a:ext>
                </a:extLst>
              </p:cNvPr>
              <p:cNvSpPr txBox="1">
                <a:spLocks/>
              </p:cNvSpPr>
              <p:nvPr/>
            </p:nvSpPr>
            <p:spPr>
              <a:xfrm>
                <a:off x="5753089" y="1076638"/>
                <a:ext cx="2743200" cy="1463040"/>
              </a:xfrm>
              <a:prstGeom prst="rect">
                <a:avLst/>
              </a:prstGeom>
              <a:ln w="3175">
                <a:solidFill>
                  <a:srgbClr val="42BAFF"/>
                </a:solidFill>
              </a:ln>
            </p:spPr>
            <p:txBody>
              <a:bodyPr vert="horz" wrap="square" lIns="91440" tIns="45720" rIns="91440" bIns="45720" rtlCol="0">
                <a:noAutofit/>
              </a:bodyPr>
              <a:lstStyle>
                <a:lvl1pPr marL="231775" indent="-231775" algn="l" defTabSz="914400" rtl="0" eaLnBrk="1" latinLnBrk="0" hangingPunct="1">
                  <a:lnSpc>
                    <a:spcPct val="110000"/>
                  </a:lnSpc>
                  <a:spcBef>
                    <a:spcPts val="600"/>
                  </a:spcBef>
                  <a:spcAft>
                    <a:spcPts val="6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57200" indent="-225425" algn="l" defTabSz="914400" rtl="0" eaLnBrk="1" latinLnBrk="0" hangingPunct="1">
                  <a:lnSpc>
                    <a:spcPct val="110000"/>
                  </a:lnSpc>
                  <a:spcBef>
                    <a:spcPts val="60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688975" indent="-231775" algn="l" defTabSz="914400" rtl="0" eaLnBrk="1" latinLnBrk="0" hangingPunct="1">
                  <a:lnSpc>
                    <a:spcPct val="110000"/>
                  </a:lnSpc>
                  <a:spcBef>
                    <a:spcPts val="600"/>
                  </a:spcBef>
                  <a:spcAft>
                    <a:spcPts val="6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914400"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4pPr>
                <a:lvl5pPr marL="1087438"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Preventive alerts for all platforms across on prem and cloud</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Trend analysis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SLA Violation Alerts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Integration to Data Quality reports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Anomaly detection</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Self Healing</a:t>
                </a:r>
              </a:p>
            </p:txBody>
          </p:sp>
          <p:sp>
            <p:nvSpPr>
              <p:cNvPr id="126" name="Rectangle 125">
                <a:extLst>
                  <a:ext uri="{FF2B5EF4-FFF2-40B4-BE49-F238E27FC236}">
                    <a16:creationId xmlns:a16="http://schemas.microsoft.com/office/drawing/2014/main" id="{AFC0D877-0D1E-4F8A-9278-265F5581379F}"/>
                  </a:ext>
                </a:extLst>
              </p:cNvPr>
              <p:cNvSpPr/>
              <p:nvPr/>
            </p:nvSpPr>
            <p:spPr>
              <a:xfrm>
                <a:off x="5753089" y="696011"/>
                <a:ext cx="2743200" cy="365760"/>
              </a:xfrm>
              <a:prstGeom prst="rect">
                <a:avLst/>
              </a:prstGeom>
              <a:solidFill>
                <a:srgbClr val="42BAFF"/>
              </a:solidFill>
              <a:ln w="3175">
                <a:solidFill>
                  <a:srgbClr val="42BAFF"/>
                </a:solidFill>
                <a:miter lim="800000"/>
              </a:ln>
            </p:spPr>
            <p:txBody>
              <a:bodyPr wrap="square"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3 – Preventive Maintenance</a:t>
                </a:r>
              </a:p>
            </p:txBody>
          </p:sp>
          <p:sp>
            <p:nvSpPr>
              <p:cNvPr id="128" name="Content Placeholder 2">
                <a:extLst>
                  <a:ext uri="{FF2B5EF4-FFF2-40B4-BE49-F238E27FC236}">
                    <a16:creationId xmlns:a16="http://schemas.microsoft.com/office/drawing/2014/main" id="{6C2F7D31-E900-4E04-98D4-AEACD75E3093}"/>
                  </a:ext>
                </a:extLst>
              </p:cNvPr>
              <p:cNvSpPr txBox="1">
                <a:spLocks/>
              </p:cNvSpPr>
              <p:nvPr/>
            </p:nvSpPr>
            <p:spPr>
              <a:xfrm>
                <a:off x="50701" y="3721634"/>
                <a:ext cx="2743200" cy="1463040"/>
              </a:xfrm>
              <a:prstGeom prst="rect">
                <a:avLst/>
              </a:prstGeom>
              <a:ln w="3175">
                <a:solidFill>
                  <a:srgbClr val="42BAFF"/>
                </a:solidFill>
              </a:ln>
            </p:spPr>
            <p:txBody>
              <a:bodyPr vert="horz" wrap="square" lIns="91440" tIns="45720" rIns="91440" bIns="45720" rtlCol="0">
                <a:noAutofit/>
              </a:bodyPr>
              <a:lstStyle>
                <a:lvl1pPr marL="231775" indent="-231775" algn="l" defTabSz="914400" rtl="0" eaLnBrk="1" latinLnBrk="0" hangingPunct="1">
                  <a:lnSpc>
                    <a:spcPct val="110000"/>
                  </a:lnSpc>
                  <a:spcBef>
                    <a:spcPts val="600"/>
                  </a:spcBef>
                  <a:spcAft>
                    <a:spcPts val="6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57200" indent="-225425" algn="l" defTabSz="914400" rtl="0" eaLnBrk="1" latinLnBrk="0" hangingPunct="1">
                  <a:lnSpc>
                    <a:spcPct val="110000"/>
                  </a:lnSpc>
                  <a:spcBef>
                    <a:spcPts val="60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688975" indent="-231775" algn="l" defTabSz="914400" rtl="0" eaLnBrk="1" latinLnBrk="0" hangingPunct="1">
                  <a:lnSpc>
                    <a:spcPct val="110000"/>
                  </a:lnSpc>
                  <a:spcBef>
                    <a:spcPts val="600"/>
                  </a:spcBef>
                  <a:spcAft>
                    <a:spcPts val="6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914400"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4pPr>
                <a:lvl5pPr marL="1087438"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Integration to remedy /service now</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Ticket generation in case of issues or slowness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Ticket status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Ticket Analytics</a:t>
                </a:r>
              </a:p>
            </p:txBody>
          </p:sp>
          <p:sp>
            <p:nvSpPr>
              <p:cNvPr id="129" name="Rectangle 128">
                <a:extLst>
                  <a:ext uri="{FF2B5EF4-FFF2-40B4-BE49-F238E27FC236}">
                    <a16:creationId xmlns:a16="http://schemas.microsoft.com/office/drawing/2014/main" id="{39195890-C362-44B1-B390-DC2AD221F102}"/>
                  </a:ext>
                </a:extLst>
              </p:cNvPr>
              <p:cNvSpPr/>
              <p:nvPr/>
            </p:nvSpPr>
            <p:spPr>
              <a:xfrm>
                <a:off x="50701" y="3341007"/>
                <a:ext cx="2743200" cy="365760"/>
              </a:xfrm>
              <a:prstGeom prst="rect">
                <a:avLst/>
              </a:prstGeom>
              <a:solidFill>
                <a:srgbClr val="42BAFF"/>
              </a:solidFill>
              <a:ln w="3175">
                <a:solidFill>
                  <a:srgbClr val="42BAFF"/>
                </a:solidFill>
                <a:miter lim="800000"/>
              </a:ln>
            </p:spPr>
            <p:txBody>
              <a:bodyPr wrap="square"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4 – Ticket Lifecycle View</a:t>
                </a:r>
              </a:p>
            </p:txBody>
          </p:sp>
          <p:sp>
            <p:nvSpPr>
              <p:cNvPr id="130" name="Content Placeholder 2">
                <a:extLst>
                  <a:ext uri="{FF2B5EF4-FFF2-40B4-BE49-F238E27FC236}">
                    <a16:creationId xmlns:a16="http://schemas.microsoft.com/office/drawing/2014/main" id="{00AE07D4-A3A7-43CC-A6AE-AE6E7F06B156}"/>
                  </a:ext>
                </a:extLst>
              </p:cNvPr>
              <p:cNvSpPr txBox="1">
                <a:spLocks/>
              </p:cNvSpPr>
              <p:nvPr/>
            </p:nvSpPr>
            <p:spPr>
              <a:xfrm>
                <a:off x="2901893" y="3721634"/>
                <a:ext cx="2743200" cy="1463040"/>
              </a:xfrm>
              <a:prstGeom prst="rect">
                <a:avLst/>
              </a:prstGeom>
              <a:ln w="3175">
                <a:solidFill>
                  <a:srgbClr val="42BAFF"/>
                </a:solidFill>
              </a:ln>
            </p:spPr>
            <p:txBody>
              <a:bodyPr vert="horz" wrap="square" lIns="91440" tIns="45720" rIns="91440" bIns="45720" rtlCol="0">
                <a:noAutofit/>
              </a:bodyPr>
              <a:lstStyle>
                <a:lvl1pPr marL="231775" indent="-231775" algn="l" defTabSz="914400" rtl="0" eaLnBrk="1" latinLnBrk="0" hangingPunct="1">
                  <a:lnSpc>
                    <a:spcPct val="110000"/>
                  </a:lnSpc>
                  <a:spcBef>
                    <a:spcPts val="600"/>
                  </a:spcBef>
                  <a:spcAft>
                    <a:spcPts val="6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57200" indent="-225425" algn="l" defTabSz="914400" rtl="0" eaLnBrk="1" latinLnBrk="0" hangingPunct="1">
                  <a:lnSpc>
                    <a:spcPct val="110000"/>
                  </a:lnSpc>
                  <a:spcBef>
                    <a:spcPts val="60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688975" indent="-231775" algn="l" defTabSz="914400" rtl="0" eaLnBrk="1" latinLnBrk="0" hangingPunct="1">
                  <a:lnSpc>
                    <a:spcPct val="110000"/>
                  </a:lnSpc>
                  <a:spcBef>
                    <a:spcPts val="600"/>
                  </a:spcBef>
                  <a:spcAft>
                    <a:spcPts val="6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914400"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4pPr>
                <a:lvl5pPr marL="1087438" indent="-173038" algn="l" defTabSz="914400" rtl="0" eaLnBrk="1" latinLnBrk="0" hangingPunct="1">
                  <a:lnSpc>
                    <a:spcPct val="110000"/>
                  </a:lnSpc>
                  <a:spcBef>
                    <a:spcPts val="600"/>
                  </a:spcBef>
                  <a:spcAft>
                    <a:spcPts val="600"/>
                  </a:spcAft>
                  <a:buClr>
                    <a:schemeClr val="accent1"/>
                  </a:buClr>
                  <a:buFont typeface="Arial" pitchFamily="34" charset="0"/>
                  <a:buChar char="»"/>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Data and resource usage reports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Platform Availability reports and Analysis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Persona based Reports</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Capacity forecasting</a:t>
                </a:r>
              </a:p>
              <a:p>
                <a:pPr marL="171450" marR="0" lvl="0" indent="-171450" algn="l" defTabSz="457200" rtl="0" eaLnBrk="1" fontAlgn="auto" latinLnBrk="0" hangingPunct="0">
                  <a:lnSpc>
                    <a:spcPct val="100000"/>
                  </a:lnSpc>
                  <a:spcBef>
                    <a:spcPts val="0"/>
                  </a:spcBef>
                  <a:spcAft>
                    <a:spcPts val="0"/>
                  </a:spcAft>
                  <a:buClrTx/>
                  <a:buSzTx/>
                  <a:buFont typeface="Arial" pitchFamily="34" charset="0"/>
                  <a:buChar char="•"/>
                  <a:tabLst/>
                  <a:defRPr/>
                </a:pPr>
                <a:r>
                  <a:rPr kumimoji="0" lang="en-US" sz="105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Service delivery reports</a:t>
                </a:r>
              </a:p>
            </p:txBody>
          </p:sp>
          <p:sp>
            <p:nvSpPr>
              <p:cNvPr id="131" name="Rectangle 130">
                <a:extLst>
                  <a:ext uri="{FF2B5EF4-FFF2-40B4-BE49-F238E27FC236}">
                    <a16:creationId xmlns:a16="http://schemas.microsoft.com/office/drawing/2014/main" id="{BA5D56F3-997F-41A8-8014-E7C0BE44F456}"/>
                  </a:ext>
                </a:extLst>
              </p:cNvPr>
              <p:cNvSpPr/>
              <p:nvPr/>
            </p:nvSpPr>
            <p:spPr>
              <a:xfrm>
                <a:off x="2901893" y="3341007"/>
                <a:ext cx="2743200" cy="365760"/>
              </a:xfrm>
              <a:prstGeom prst="rect">
                <a:avLst/>
              </a:prstGeom>
              <a:solidFill>
                <a:srgbClr val="42BAFF"/>
              </a:solidFill>
              <a:ln w="3175">
                <a:solidFill>
                  <a:srgbClr val="42BAFF"/>
                </a:solidFill>
                <a:miter lim="800000"/>
              </a:ln>
            </p:spPr>
            <p:txBody>
              <a:bodyPr wrap="square" lIns="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Module 5 – Reporting and Analytics</a:t>
                </a:r>
              </a:p>
            </p:txBody>
          </p:sp>
        </p:grpSp>
        <p:sp>
          <p:nvSpPr>
            <p:cNvPr id="100" name="Rectangle 99">
              <a:extLst>
                <a:ext uri="{FF2B5EF4-FFF2-40B4-BE49-F238E27FC236}">
                  <a16:creationId xmlns:a16="http://schemas.microsoft.com/office/drawing/2014/main" id="{3A0EDE56-2F54-417F-9DF0-6FA4988D2B73}"/>
                </a:ext>
              </a:extLst>
            </p:cNvPr>
            <p:cNvSpPr/>
            <p:nvPr/>
          </p:nvSpPr>
          <p:spPr>
            <a:xfrm>
              <a:off x="8957849" y="771304"/>
              <a:ext cx="2990311" cy="3693319"/>
            </a:xfrm>
            <a:prstGeom prst="rect">
              <a:avLst/>
            </a:prstGeom>
            <a:solidFill>
              <a:srgbClr val="C0E8FF"/>
            </a:solidFill>
          </p:spPr>
          <p:txBody>
            <a:bodyPr wrap="square" tIns="91440" bIns="91440">
              <a:spAutoFit/>
            </a:bodyPr>
            <a:lstStyle/>
            <a:p>
              <a:pPr marL="0" marR="0" lvl="0" indent="0" algn="ctr" defTabSz="75435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Outcomes</a:t>
              </a:r>
            </a:p>
            <a:p>
              <a:pPr marL="0" marR="0" lvl="0" indent="0" algn="l" defTabSz="75435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Unified operations view for all platforms (On-Prem &amp; Cloud)</a:t>
              </a: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Holistic view of Data Pipeline</a:t>
              </a: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Cluster Usage Optimization</a:t>
              </a: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Self healing and Ticket elimination</a:t>
              </a: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End to End Data Usage Diagnostics</a:t>
              </a: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75435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Automation, Reduction in Manual work</a:t>
              </a:r>
              <a:endParaRPr kumimoji="0" lang="en-US" sz="1400" b="0" i="0" u="none" strike="noStrike" kern="1200" cap="none" spc="44"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101" name="Group 100">
              <a:extLst>
                <a:ext uri="{FF2B5EF4-FFF2-40B4-BE49-F238E27FC236}">
                  <a16:creationId xmlns:a16="http://schemas.microsoft.com/office/drawing/2014/main" id="{139DA1D1-ADEA-4C70-89A0-F9CCCE2F6D76}"/>
                </a:ext>
              </a:extLst>
            </p:cNvPr>
            <p:cNvGrpSpPr/>
            <p:nvPr/>
          </p:nvGrpSpPr>
          <p:grpSpPr>
            <a:xfrm>
              <a:off x="243840" y="5367794"/>
              <a:ext cx="11704320" cy="847981"/>
              <a:chOff x="243840" y="5033965"/>
              <a:chExt cx="11704320" cy="847981"/>
            </a:xfrm>
          </p:grpSpPr>
          <p:sp>
            <p:nvSpPr>
              <p:cNvPr id="105" name="Rectangle 104">
                <a:extLst>
                  <a:ext uri="{FF2B5EF4-FFF2-40B4-BE49-F238E27FC236}">
                    <a16:creationId xmlns:a16="http://schemas.microsoft.com/office/drawing/2014/main" id="{326EC532-C592-4B2E-9D49-89F5512922D8}"/>
                  </a:ext>
                </a:extLst>
              </p:cNvPr>
              <p:cNvSpPr/>
              <p:nvPr/>
            </p:nvSpPr>
            <p:spPr>
              <a:xfrm>
                <a:off x="243840" y="5033965"/>
                <a:ext cx="11704320" cy="847981"/>
              </a:xfrm>
              <a:prstGeom prst="rect">
                <a:avLst/>
              </a:prstGeom>
              <a:solidFill>
                <a:srgbClr val="C0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79F719EC-5E00-460A-B94E-C7993D9656EB}"/>
                  </a:ext>
                </a:extLst>
              </p:cNvPr>
              <p:cNvSpPr/>
              <p:nvPr/>
            </p:nvSpPr>
            <p:spPr>
              <a:xfrm>
                <a:off x="340360"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Teradata</a:t>
                </a:r>
              </a:p>
            </p:txBody>
          </p:sp>
          <p:sp>
            <p:nvSpPr>
              <p:cNvPr id="107" name="Rectangle 106">
                <a:extLst>
                  <a:ext uri="{FF2B5EF4-FFF2-40B4-BE49-F238E27FC236}">
                    <a16:creationId xmlns:a16="http://schemas.microsoft.com/office/drawing/2014/main" id="{43ECB5A1-070A-489C-BC12-6D50C483FF8C}"/>
                  </a:ext>
                </a:extLst>
              </p:cNvPr>
              <p:cNvSpPr/>
              <p:nvPr/>
            </p:nvSpPr>
            <p:spPr>
              <a:xfrm>
                <a:off x="2276250"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Informatica</a:t>
                </a:r>
              </a:p>
            </p:txBody>
          </p:sp>
          <p:sp>
            <p:nvSpPr>
              <p:cNvPr id="108" name="Rectangle 107">
                <a:extLst>
                  <a:ext uri="{FF2B5EF4-FFF2-40B4-BE49-F238E27FC236}">
                    <a16:creationId xmlns:a16="http://schemas.microsoft.com/office/drawing/2014/main" id="{5FE23FF6-0876-460C-8C24-7533C02BB8D8}"/>
                  </a:ext>
                </a:extLst>
              </p:cNvPr>
              <p:cNvSpPr/>
              <p:nvPr/>
            </p:nvSpPr>
            <p:spPr>
              <a:xfrm>
                <a:off x="4212140"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Hadoop</a:t>
                </a:r>
              </a:p>
            </p:txBody>
          </p:sp>
          <p:sp>
            <p:nvSpPr>
              <p:cNvPr id="109" name="Rectangle 108">
                <a:extLst>
                  <a:ext uri="{FF2B5EF4-FFF2-40B4-BE49-F238E27FC236}">
                    <a16:creationId xmlns:a16="http://schemas.microsoft.com/office/drawing/2014/main" id="{EFD99ED0-C5B0-4F4B-90A8-31306BEEAC9E}"/>
                  </a:ext>
                </a:extLst>
              </p:cNvPr>
              <p:cNvSpPr/>
              <p:nvPr/>
            </p:nvSpPr>
            <p:spPr>
              <a:xfrm>
                <a:off x="6148030"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Spark</a:t>
                </a:r>
              </a:p>
            </p:txBody>
          </p:sp>
          <p:sp>
            <p:nvSpPr>
              <p:cNvPr id="110" name="Rectangle 109">
                <a:extLst>
                  <a:ext uri="{FF2B5EF4-FFF2-40B4-BE49-F238E27FC236}">
                    <a16:creationId xmlns:a16="http://schemas.microsoft.com/office/drawing/2014/main" id="{3D6DFC7E-E1E6-452B-8D90-982607B84347}"/>
                  </a:ext>
                </a:extLst>
              </p:cNvPr>
              <p:cNvSpPr/>
              <p:nvPr/>
            </p:nvSpPr>
            <p:spPr>
              <a:xfrm>
                <a:off x="8083920"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HBase</a:t>
                </a:r>
              </a:p>
            </p:txBody>
          </p:sp>
          <p:sp>
            <p:nvSpPr>
              <p:cNvPr id="112" name="Rectangle 111">
                <a:extLst>
                  <a:ext uri="{FF2B5EF4-FFF2-40B4-BE49-F238E27FC236}">
                    <a16:creationId xmlns:a16="http://schemas.microsoft.com/office/drawing/2014/main" id="{A0D45E7F-3BF4-486E-BD0E-CAFD00A0F684}"/>
                  </a:ext>
                </a:extLst>
              </p:cNvPr>
              <p:cNvSpPr/>
              <p:nvPr/>
            </p:nvSpPr>
            <p:spPr>
              <a:xfrm>
                <a:off x="10019812" y="5142859"/>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BI Tools</a:t>
                </a:r>
              </a:p>
            </p:txBody>
          </p:sp>
          <p:sp>
            <p:nvSpPr>
              <p:cNvPr id="113" name="Rectangle 112">
                <a:extLst>
                  <a:ext uri="{FF2B5EF4-FFF2-40B4-BE49-F238E27FC236}">
                    <a16:creationId xmlns:a16="http://schemas.microsoft.com/office/drawing/2014/main" id="{8C9C3EB1-63CE-4FC7-B625-D3E0109631C2}"/>
                  </a:ext>
                </a:extLst>
              </p:cNvPr>
              <p:cNvSpPr/>
              <p:nvPr/>
            </p:nvSpPr>
            <p:spPr>
              <a:xfrm>
                <a:off x="340360"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a:t>
                </a:r>
              </a:p>
            </p:txBody>
          </p:sp>
          <p:sp>
            <p:nvSpPr>
              <p:cNvPr id="115" name="Rectangle 114">
                <a:extLst>
                  <a:ext uri="{FF2B5EF4-FFF2-40B4-BE49-F238E27FC236}">
                    <a16:creationId xmlns:a16="http://schemas.microsoft.com/office/drawing/2014/main" id="{3C044A85-4225-4806-BAAB-9E46967268F4}"/>
                  </a:ext>
                </a:extLst>
              </p:cNvPr>
              <p:cNvSpPr/>
              <p:nvPr/>
            </p:nvSpPr>
            <p:spPr>
              <a:xfrm>
                <a:off x="2276250"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AWS</a:t>
                </a:r>
              </a:p>
            </p:txBody>
          </p:sp>
          <p:sp>
            <p:nvSpPr>
              <p:cNvPr id="116" name="Rectangle 115">
                <a:extLst>
                  <a:ext uri="{FF2B5EF4-FFF2-40B4-BE49-F238E27FC236}">
                    <a16:creationId xmlns:a16="http://schemas.microsoft.com/office/drawing/2014/main" id="{08DDA370-08BE-4DA6-A4F7-9EB7C595A98A}"/>
                  </a:ext>
                </a:extLst>
              </p:cNvPr>
              <p:cNvSpPr/>
              <p:nvPr/>
            </p:nvSpPr>
            <p:spPr>
              <a:xfrm>
                <a:off x="4212140"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GCP</a:t>
                </a:r>
              </a:p>
            </p:txBody>
          </p:sp>
          <p:sp>
            <p:nvSpPr>
              <p:cNvPr id="117" name="Rectangle 116">
                <a:extLst>
                  <a:ext uri="{FF2B5EF4-FFF2-40B4-BE49-F238E27FC236}">
                    <a16:creationId xmlns:a16="http://schemas.microsoft.com/office/drawing/2014/main" id="{D0BC358F-C8E7-4A87-B356-FC37023075B6}"/>
                  </a:ext>
                </a:extLst>
              </p:cNvPr>
              <p:cNvSpPr/>
              <p:nvPr/>
            </p:nvSpPr>
            <p:spPr>
              <a:xfrm>
                <a:off x="6148030"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Server Health</a:t>
                </a:r>
              </a:p>
            </p:txBody>
          </p:sp>
          <p:sp>
            <p:nvSpPr>
              <p:cNvPr id="118" name="Rectangle 117">
                <a:extLst>
                  <a:ext uri="{FF2B5EF4-FFF2-40B4-BE49-F238E27FC236}">
                    <a16:creationId xmlns:a16="http://schemas.microsoft.com/office/drawing/2014/main" id="{B2B5F277-88BB-4E9F-B79B-8177CD724D30}"/>
                  </a:ext>
                </a:extLst>
              </p:cNvPr>
              <p:cNvSpPr/>
              <p:nvPr/>
            </p:nvSpPr>
            <p:spPr>
              <a:xfrm>
                <a:off x="8083920"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Talend</a:t>
                </a:r>
              </a:p>
            </p:txBody>
          </p:sp>
          <p:sp>
            <p:nvSpPr>
              <p:cNvPr id="120" name="Rectangle 119">
                <a:extLst>
                  <a:ext uri="{FF2B5EF4-FFF2-40B4-BE49-F238E27FC236}">
                    <a16:creationId xmlns:a16="http://schemas.microsoft.com/office/drawing/2014/main" id="{7375C395-52A1-4EBE-9554-270A515A97A2}"/>
                  </a:ext>
                </a:extLst>
              </p:cNvPr>
              <p:cNvSpPr/>
              <p:nvPr/>
            </p:nvSpPr>
            <p:spPr>
              <a:xfrm>
                <a:off x="10019812" y="5509028"/>
                <a:ext cx="1828800" cy="274320"/>
              </a:xfrm>
              <a:prstGeom prst="rect">
                <a:avLst/>
              </a:prstGeom>
              <a:solidFill>
                <a:schemeClr val="bg1"/>
              </a:solidFill>
              <a:ln w="3175">
                <a:solidFill>
                  <a:srgbClr val="42BAFF"/>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ELK/Splunk</a:t>
                </a:r>
              </a:p>
            </p:txBody>
          </p:sp>
        </p:grpSp>
        <p:grpSp>
          <p:nvGrpSpPr>
            <p:cNvPr id="102" name="Group 101">
              <a:extLst>
                <a:ext uri="{FF2B5EF4-FFF2-40B4-BE49-F238E27FC236}">
                  <a16:creationId xmlns:a16="http://schemas.microsoft.com/office/drawing/2014/main" id="{F1AA5B6D-C204-455E-9DAC-6D159964361F}"/>
                </a:ext>
              </a:extLst>
            </p:cNvPr>
            <p:cNvGrpSpPr/>
            <p:nvPr/>
          </p:nvGrpSpPr>
          <p:grpSpPr>
            <a:xfrm>
              <a:off x="243838" y="2684085"/>
              <a:ext cx="8445588" cy="635882"/>
              <a:chOff x="243838" y="2785685"/>
              <a:chExt cx="8445588" cy="635882"/>
            </a:xfrm>
          </p:grpSpPr>
          <p:sp>
            <p:nvSpPr>
              <p:cNvPr id="103" name="Arrow: Right 2">
                <a:extLst>
                  <a:ext uri="{FF2B5EF4-FFF2-40B4-BE49-F238E27FC236}">
                    <a16:creationId xmlns:a16="http://schemas.microsoft.com/office/drawing/2014/main" id="{49CAF03F-885B-4820-AF3B-05F945B2CB01}"/>
                  </a:ext>
                </a:extLst>
              </p:cNvPr>
              <p:cNvSpPr/>
              <p:nvPr/>
            </p:nvSpPr>
            <p:spPr>
              <a:xfrm>
                <a:off x="243838" y="2785685"/>
                <a:ext cx="8445588" cy="635882"/>
              </a:xfrm>
              <a:prstGeom prst="rightArrow">
                <a:avLst>
                  <a:gd name="adj1" fmla="val 48480"/>
                  <a:gd name="adj2" fmla="val 47274"/>
                </a:avLst>
              </a:prstGeom>
              <a:solidFill>
                <a:srgbClr val="525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Infosys Data Operations Center (DOC)</a:t>
                </a:r>
              </a:p>
            </p:txBody>
          </p:sp>
          <p:sp>
            <p:nvSpPr>
              <p:cNvPr id="104" name="Rectangle 103">
                <a:extLst>
                  <a:ext uri="{FF2B5EF4-FFF2-40B4-BE49-F238E27FC236}">
                    <a16:creationId xmlns:a16="http://schemas.microsoft.com/office/drawing/2014/main" id="{018956CE-F9DA-435C-B5EE-BA4ECF08D1AA}"/>
                  </a:ext>
                </a:extLst>
              </p:cNvPr>
              <p:cNvSpPr/>
              <p:nvPr/>
            </p:nvSpPr>
            <p:spPr>
              <a:xfrm>
                <a:off x="1590234" y="3239218"/>
                <a:ext cx="5549596" cy="1384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Disparate data technologies with varied governance levels needs an integrated solution to address the problems</a:t>
                </a:r>
                <a:endParaRPr kumimoji="0" lang="en-US" sz="900" b="0" i="1"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1426219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8882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 name="Group 3"/>
          <p:cNvGrpSpPr/>
          <p:nvPr/>
        </p:nvGrpSpPr>
        <p:grpSpPr>
          <a:xfrm>
            <a:off x="5354258" y="4229973"/>
            <a:ext cx="1480309" cy="283032"/>
            <a:chOff x="7368836" y="758748"/>
            <a:chExt cx="1257595" cy="240450"/>
          </a:xfrm>
        </p:grpSpPr>
        <p:pic>
          <p:nvPicPr>
            <p:cNvPr id="29" name="Picture 2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368836" y="758748"/>
              <a:ext cx="240450" cy="240450"/>
            </a:xfrm>
            <a:prstGeom prst="rect">
              <a:avLst/>
            </a:prstGeom>
          </p:spPr>
        </p:pic>
        <p:pic>
          <p:nvPicPr>
            <p:cNvPr id="30" name="Picture 2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07884" y="758748"/>
              <a:ext cx="240450" cy="240450"/>
            </a:xfrm>
            <a:prstGeom prst="rect">
              <a:avLst/>
            </a:prstGeom>
          </p:spPr>
        </p:pic>
        <p:pic>
          <p:nvPicPr>
            <p:cNvPr id="31" name="Picture 3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046932" y="758748"/>
              <a:ext cx="240450" cy="240450"/>
            </a:xfrm>
            <a:prstGeom prst="rect">
              <a:avLst/>
            </a:prstGeom>
          </p:spPr>
        </p:pic>
        <p:pic>
          <p:nvPicPr>
            <p:cNvPr id="32" name="Picture 31"/>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385981" y="758748"/>
              <a:ext cx="240450" cy="240450"/>
            </a:xfrm>
            <a:prstGeom prst="rect">
              <a:avLst/>
            </a:prstGeom>
          </p:spPr>
        </p:pic>
      </p:grpSp>
      <p:sp>
        <p:nvSpPr>
          <p:cNvPr id="33" name="TextBox 32"/>
          <p:cNvSpPr txBox="1"/>
          <p:nvPr/>
        </p:nvSpPr>
        <p:spPr>
          <a:xfrm>
            <a:off x="5082989" y="3200971"/>
            <a:ext cx="2005663" cy="410433"/>
          </a:xfrm>
          <a:prstGeom prst="rect">
            <a:avLst/>
          </a:prstGeom>
          <a:noFill/>
        </p:spPr>
        <p:txBody>
          <a:bodyPr wrap="square" lIns="0" tIns="0" rIns="0" bIns="0" rtlCol="0">
            <a:spAutoFit/>
          </a:bodyPr>
          <a:lstStyle/>
          <a:p>
            <a:r>
              <a:rPr lang="en-US" sz="2667" dirty="0">
                <a:solidFill>
                  <a:schemeClr val="bg1"/>
                </a:solidFill>
                <a:latin typeface="Arial" panose="020B0604020202020204" pitchFamily="34" charset="0"/>
                <a:cs typeface="Arial" panose="020B0604020202020204" pitchFamily="34" charset="0"/>
              </a:rPr>
              <a:t>THANK YOU</a:t>
            </a:r>
          </a:p>
        </p:txBody>
      </p:sp>
      <p:sp>
        <p:nvSpPr>
          <p:cNvPr id="38" name="object 20"/>
          <p:cNvSpPr/>
          <p:nvPr userDrawn="1"/>
        </p:nvSpPr>
        <p:spPr>
          <a:xfrm>
            <a:off x="2077386"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39" name="object 21"/>
          <p:cNvSpPr/>
          <p:nvPr userDrawn="1"/>
        </p:nvSpPr>
        <p:spPr>
          <a:xfrm>
            <a:off x="138329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40" name="object 22"/>
          <p:cNvSpPr/>
          <p:nvPr userDrawn="1"/>
        </p:nvSpPr>
        <p:spPr>
          <a:xfrm>
            <a:off x="689198"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41" name="object 23"/>
          <p:cNvSpPr/>
          <p:nvPr userDrawn="1"/>
        </p:nvSpPr>
        <p:spPr>
          <a:xfrm>
            <a:off x="-4896"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baseline="-25000"/>
          </a:p>
        </p:txBody>
      </p:sp>
      <p:sp>
        <p:nvSpPr>
          <p:cNvPr id="42" name="object 24"/>
          <p:cNvSpPr/>
          <p:nvPr userDrawn="1"/>
        </p:nvSpPr>
        <p:spPr>
          <a:xfrm>
            <a:off x="12054787"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43" name="object 25"/>
          <p:cNvSpPr/>
          <p:nvPr userDrawn="1"/>
        </p:nvSpPr>
        <p:spPr>
          <a:xfrm>
            <a:off x="11360693"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baseline="-25000"/>
          </a:p>
        </p:txBody>
      </p:sp>
      <p:sp>
        <p:nvSpPr>
          <p:cNvPr id="44" name="object 26"/>
          <p:cNvSpPr/>
          <p:nvPr userDrawn="1"/>
        </p:nvSpPr>
        <p:spPr>
          <a:xfrm>
            <a:off x="10666599" y="2832016"/>
            <a:ext cx="138935" cy="1153909"/>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baseline="-25000"/>
          </a:p>
        </p:txBody>
      </p:sp>
      <p:sp>
        <p:nvSpPr>
          <p:cNvPr id="45" name="object 27"/>
          <p:cNvSpPr/>
          <p:nvPr userDrawn="1"/>
        </p:nvSpPr>
        <p:spPr>
          <a:xfrm>
            <a:off x="997247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46" name="object 24"/>
          <p:cNvSpPr/>
          <p:nvPr userDrawn="1"/>
        </p:nvSpPr>
        <p:spPr>
          <a:xfrm>
            <a:off x="9278362"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baseline="-25000"/>
          </a:p>
        </p:txBody>
      </p:sp>
      <p:sp>
        <p:nvSpPr>
          <p:cNvPr id="53" name="object 9"/>
          <p:cNvSpPr/>
          <p:nvPr userDrawn="1"/>
        </p:nvSpPr>
        <p:spPr>
          <a:xfrm>
            <a:off x="275434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baseline="-25000"/>
          </a:p>
        </p:txBody>
      </p:sp>
      <p:sp>
        <p:nvSpPr>
          <p:cNvPr id="54" name="Text Placeholder 2"/>
          <p:cNvSpPr txBox="1">
            <a:spLocks/>
          </p:cNvSpPr>
          <p:nvPr userDrawn="1"/>
        </p:nvSpPr>
        <p:spPr>
          <a:xfrm>
            <a:off x="2914845" y="5131640"/>
            <a:ext cx="6502452" cy="895405"/>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933" b="0" dirty="0"/>
              <a:t>© 2020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57" name="Picture 56"/>
          <p:cNvPicPr>
            <a:picLocks noChangeAspect="1"/>
          </p:cNvPicPr>
          <p:nvPr/>
        </p:nvPicPr>
        <p:blipFill>
          <a:blip r:embed="rId6"/>
          <a:stretch>
            <a:fillRect/>
          </a:stretch>
        </p:blipFill>
        <p:spPr>
          <a:xfrm>
            <a:off x="10928640" y="6071136"/>
            <a:ext cx="975360" cy="498865"/>
          </a:xfrm>
          <a:prstGeom prst="rect">
            <a:avLst/>
          </a:prstGeom>
        </p:spPr>
      </p:pic>
      <p:sp>
        <p:nvSpPr>
          <p:cNvPr id="3" name="Slide Number Placeholder 2">
            <a:extLst>
              <a:ext uri="{FF2B5EF4-FFF2-40B4-BE49-F238E27FC236}">
                <a16:creationId xmlns:a16="http://schemas.microsoft.com/office/drawing/2014/main" id="{79FE2FCB-5EA7-44A4-BCDC-0832ECB670EB}"/>
              </a:ext>
            </a:extLst>
          </p:cNvPr>
          <p:cNvSpPr>
            <a:spLocks noGrp="1"/>
          </p:cNvSpPr>
          <p:nvPr>
            <p:ph type="sldNum" sz="quarter" idx="12"/>
          </p:nvPr>
        </p:nvSpPr>
        <p:spPr/>
        <p:txBody>
          <a:bodyPr/>
          <a:lstStyle/>
          <a:p>
            <a:fld id="{910603E9-62B6-4E5D-B9E4-D3B69751664A}" type="slidenum">
              <a:rPr lang="en-US" smtClean="0"/>
              <a:t>51</a:t>
            </a:fld>
            <a:endParaRPr lang="en-US" dirty="0"/>
          </a:p>
        </p:txBody>
      </p:sp>
    </p:spTree>
    <p:extLst>
      <p:ext uri="{BB962C8B-B14F-4D97-AF65-F5344CB8AC3E}">
        <p14:creationId xmlns:p14="http://schemas.microsoft.com/office/powerpoint/2010/main" val="36574827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8A32C25-06F2-4050-AEE2-A360803F2DC1}"/>
              </a:ext>
            </a:extLst>
          </p:cNvPr>
          <p:cNvCxnSpPr>
            <a:cxnSpLocks/>
          </p:cNvCxnSpPr>
          <p:nvPr/>
        </p:nvCxnSpPr>
        <p:spPr>
          <a:xfrm flipH="1">
            <a:off x="6834296" y="2371140"/>
            <a:ext cx="5242560"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C836190E-E6BE-44E6-AC83-6032B38E7FB4}"/>
              </a:ext>
            </a:extLst>
          </p:cNvPr>
          <p:cNvCxnSpPr>
            <a:cxnSpLocks/>
          </p:cNvCxnSpPr>
          <p:nvPr/>
        </p:nvCxnSpPr>
        <p:spPr>
          <a:xfrm flipH="1">
            <a:off x="2753" y="3977860"/>
            <a:ext cx="4145280"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777B309E-8A07-48FA-821A-C1DE0EBDBCEF}"/>
              </a:ext>
            </a:extLst>
          </p:cNvPr>
          <p:cNvSpPr>
            <a:spLocks noGrp="1"/>
          </p:cNvSpPr>
          <p:nvPr>
            <p:ph type="title" idx="4294967295"/>
          </p:nvPr>
        </p:nvSpPr>
        <p:spPr>
          <a:xfrm>
            <a:off x="54125" y="101758"/>
            <a:ext cx="12110559" cy="604838"/>
          </a:xfrm>
        </p:spPr>
        <p:txBody>
          <a:bodyPr anchor="t">
            <a:noAutofit/>
          </a:bodyPr>
          <a:lstStyle/>
          <a:p>
            <a:pPr defTabSz="1625275"/>
            <a:r>
              <a:rPr lang="en-US" sz="2800" dirty="0">
                <a:solidFill>
                  <a:srgbClr val="000000"/>
                </a:solidFill>
                <a:latin typeface="Arial" panose="020B0604020202020204" pitchFamily="34" charset="0"/>
                <a:cs typeface="Arial" panose="020B0604020202020204" pitchFamily="34" charset="0"/>
              </a:rPr>
              <a:t>We are observing these key patterns under the three modernization themes across our top 200 clients</a:t>
            </a:r>
          </a:p>
        </p:txBody>
      </p:sp>
      <p:grpSp>
        <p:nvGrpSpPr>
          <p:cNvPr id="3" name="Group 2">
            <a:extLst>
              <a:ext uri="{FF2B5EF4-FFF2-40B4-BE49-F238E27FC236}">
                <a16:creationId xmlns:a16="http://schemas.microsoft.com/office/drawing/2014/main" id="{8EADA3ED-AFDC-4DFD-B563-D81900E57BB9}"/>
              </a:ext>
            </a:extLst>
          </p:cNvPr>
          <p:cNvGrpSpPr/>
          <p:nvPr/>
        </p:nvGrpSpPr>
        <p:grpSpPr>
          <a:xfrm>
            <a:off x="4189251" y="1802881"/>
            <a:ext cx="3751523" cy="4040567"/>
            <a:chOff x="4836003" y="945328"/>
            <a:chExt cx="3876243" cy="4063999"/>
          </a:xfrm>
        </p:grpSpPr>
        <p:sp>
          <p:nvSpPr>
            <p:cNvPr id="4" name="Hexagon 3">
              <a:extLst>
                <a:ext uri="{FF2B5EF4-FFF2-40B4-BE49-F238E27FC236}">
                  <a16:creationId xmlns:a16="http://schemas.microsoft.com/office/drawing/2014/main" id="{B26A497C-2EA2-4135-9CCD-D67F88878589}"/>
                </a:ext>
              </a:extLst>
            </p:cNvPr>
            <p:cNvSpPr/>
            <p:nvPr/>
          </p:nvSpPr>
          <p:spPr>
            <a:xfrm>
              <a:off x="5731801" y="1709768"/>
              <a:ext cx="628726" cy="541732"/>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5" name="Freeform 4">
              <a:extLst>
                <a:ext uri="{FF2B5EF4-FFF2-40B4-BE49-F238E27FC236}">
                  <a16:creationId xmlns:a16="http://schemas.microsoft.com/office/drawing/2014/main" id="{8451BE6D-18C4-440C-B6E7-8D0BF693AE10}"/>
                </a:ext>
              </a:extLst>
            </p:cNvPr>
            <p:cNvSpPr/>
            <p:nvPr/>
          </p:nvSpPr>
          <p:spPr>
            <a:xfrm>
              <a:off x="5495905" y="2368137"/>
              <a:ext cx="2591127" cy="1441499"/>
            </a:xfrm>
            <a:custGeom>
              <a:avLst/>
              <a:gdLst>
                <a:gd name="connsiteX0" fmla="*/ 0 w 1666396"/>
                <a:gd name="connsiteY0" fmla="*/ 720750 h 1441500"/>
                <a:gd name="connsiteX1" fmla="*/ 411837 w 1666396"/>
                <a:gd name="connsiteY1" fmla="*/ 0 h 1441500"/>
                <a:gd name="connsiteX2" fmla="*/ 1254559 w 1666396"/>
                <a:gd name="connsiteY2" fmla="*/ 0 h 1441500"/>
                <a:gd name="connsiteX3" fmla="*/ 1666396 w 1666396"/>
                <a:gd name="connsiteY3" fmla="*/ 720750 h 1441500"/>
                <a:gd name="connsiteX4" fmla="*/ 1254559 w 1666396"/>
                <a:gd name="connsiteY4" fmla="*/ 1441500 h 1441500"/>
                <a:gd name="connsiteX5" fmla="*/ 411837 w 1666396"/>
                <a:gd name="connsiteY5" fmla="*/ 1441500 h 1441500"/>
                <a:gd name="connsiteX6" fmla="*/ 0 w 1666396"/>
                <a:gd name="connsiteY6" fmla="*/ 720750 h 14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396" h="1441500">
                  <a:moveTo>
                    <a:pt x="0" y="720750"/>
                  </a:moveTo>
                  <a:lnTo>
                    <a:pt x="411837" y="0"/>
                  </a:lnTo>
                  <a:lnTo>
                    <a:pt x="1254559" y="0"/>
                  </a:lnTo>
                  <a:lnTo>
                    <a:pt x="1666396" y="720750"/>
                  </a:lnTo>
                  <a:lnTo>
                    <a:pt x="1254559" y="1441500"/>
                  </a:lnTo>
                  <a:lnTo>
                    <a:pt x="411837" y="1441500"/>
                  </a:lnTo>
                  <a:lnTo>
                    <a:pt x="0" y="720750"/>
                  </a:lnTo>
                  <a:close/>
                </a:path>
              </a:pathLst>
            </a:custGeom>
            <a:solidFill>
              <a:schemeClr val="bg1"/>
            </a:solidFill>
            <a:ln w="19050">
              <a:solidFill>
                <a:schemeClr val="bg1"/>
              </a:solidFill>
            </a:ln>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395287" tIns="345596" rIns="395287" bIns="345596" numCol="1" spcCol="1270" anchor="ctr" anchorCtr="0">
              <a:noAutofit/>
            </a:bodyPr>
            <a:lstStyle/>
            <a:p>
              <a:pPr algn="ctr" defTabSz="948243">
                <a:lnSpc>
                  <a:spcPct val="90000"/>
                </a:lnSpc>
                <a:spcBef>
                  <a:spcPct val="0"/>
                </a:spcBef>
                <a:spcAft>
                  <a:spcPct val="35000"/>
                </a:spcAft>
              </a:pPr>
              <a:r>
                <a:rPr lang="en-US" sz="1600" b="1" dirty="0">
                  <a:solidFill>
                    <a:schemeClr val="tx1"/>
                  </a:solidFill>
                  <a:latin typeface="Arial" panose="020B0604020202020204" pitchFamily="34" charset="0"/>
                  <a:cs typeface="Arial" panose="020B0604020202020204" pitchFamily="34" charset="0"/>
                </a:rPr>
                <a:t>MODERNIZATION PATTERNS</a:t>
              </a:r>
            </a:p>
          </p:txBody>
        </p:sp>
        <p:sp>
          <p:nvSpPr>
            <p:cNvPr id="6" name="Hexagon 5">
              <a:extLst>
                <a:ext uri="{FF2B5EF4-FFF2-40B4-BE49-F238E27FC236}">
                  <a16:creationId xmlns:a16="http://schemas.microsoft.com/office/drawing/2014/main" id="{EC9B63A9-A907-45D3-BBA8-82AE62230674}"/>
                </a:ext>
              </a:extLst>
            </p:cNvPr>
            <p:cNvSpPr/>
            <p:nvPr/>
          </p:nvSpPr>
          <p:spPr>
            <a:xfrm>
              <a:off x="6984217" y="1566713"/>
              <a:ext cx="628726" cy="541731"/>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7" name="Freeform 6">
              <a:extLst>
                <a:ext uri="{FF2B5EF4-FFF2-40B4-BE49-F238E27FC236}">
                  <a16:creationId xmlns:a16="http://schemas.microsoft.com/office/drawing/2014/main" id="{BB20833D-2F7F-4D5E-B6EB-A4A1561C8A66}"/>
                </a:ext>
              </a:extLst>
            </p:cNvPr>
            <p:cNvSpPr/>
            <p:nvPr/>
          </p:nvSpPr>
          <p:spPr>
            <a:xfrm>
              <a:off x="6094231" y="945328"/>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3576E9"/>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DATABASE AND TECHNOLOGY MIGRATION</a:t>
              </a:r>
            </a:p>
          </p:txBody>
        </p:sp>
        <p:sp>
          <p:nvSpPr>
            <p:cNvPr id="8" name="Hexagon 7">
              <a:extLst>
                <a:ext uri="{FF2B5EF4-FFF2-40B4-BE49-F238E27FC236}">
                  <a16:creationId xmlns:a16="http://schemas.microsoft.com/office/drawing/2014/main" id="{DFBEE268-1719-41AC-A1B2-DB61FDED78B7}"/>
                </a:ext>
              </a:extLst>
            </p:cNvPr>
            <p:cNvSpPr/>
            <p:nvPr/>
          </p:nvSpPr>
          <p:spPr>
            <a:xfrm>
              <a:off x="7717990" y="2579462"/>
              <a:ext cx="628726" cy="541731"/>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9" name="Freeform 8">
              <a:extLst>
                <a:ext uri="{FF2B5EF4-FFF2-40B4-BE49-F238E27FC236}">
                  <a16:creationId xmlns:a16="http://schemas.microsoft.com/office/drawing/2014/main" id="{4BB16396-337A-4C3E-8433-9A994AE10878}"/>
                </a:ext>
              </a:extLst>
            </p:cNvPr>
            <p:cNvSpPr/>
            <p:nvPr/>
          </p:nvSpPr>
          <p:spPr>
            <a:xfrm>
              <a:off x="7346646" y="1671971"/>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11439D"/>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CLOUD MIGRATION</a:t>
              </a:r>
            </a:p>
          </p:txBody>
        </p:sp>
        <p:sp>
          <p:nvSpPr>
            <p:cNvPr id="10" name="Hexagon 9">
              <a:extLst>
                <a:ext uri="{FF2B5EF4-FFF2-40B4-BE49-F238E27FC236}">
                  <a16:creationId xmlns:a16="http://schemas.microsoft.com/office/drawing/2014/main" id="{01006E2E-6B33-4EF3-8290-C8E9FF6EB427}"/>
                </a:ext>
              </a:extLst>
            </p:cNvPr>
            <p:cNvSpPr/>
            <p:nvPr/>
          </p:nvSpPr>
          <p:spPr>
            <a:xfrm>
              <a:off x="7208264" y="3722665"/>
              <a:ext cx="628726" cy="541731"/>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1" name="Freeform 10">
              <a:extLst>
                <a:ext uri="{FF2B5EF4-FFF2-40B4-BE49-F238E27FC236}">
                  <a16:creationId xmlns:a16="http://schemas.microsoft.com/office/drawing/2014/main" id="{65F9AC5D-5296-4AF2-933B-76629B4FFA79}"/>
                </a:ext>
              </a:extLst>
            </p:cNvPr>
            <p:cNvSpPr/>
            <p:nvPr/>
          </p:nvSpPr>
          <p:spPr>
            <a:xfrm>
              <a:off x="7346646" y="3100467"/>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061838"/>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API FIRST &amp;</a:t>
              </a:r>
            </a:p>
            <a:p>
              <a:pPr algn="ctr"/>
              <a:r>
                <a:rPr lang="en-US" sz="933" dirty="0">
                  <a:solidFill>
                    <a:schemeClr val="bg1"/>
                  </a:solidFill>
                  <a:latin typeface="Arial" panose="020B0604020202020204" pitchFamily="34" charset="0"/>
                  <a:cs typeface="Arial" panose="020B0604020202020204" pitchFamily="34" charset="0"/>
                </a:rPr>
                <a:t>HYBRID CLOUD INTEGRATION</a:t>
              </a:r>
            </a:p>
          </p:txBody>
        </p:sp>
        <p:sp>
          <p:nvSpPr>
            <p:cNvPr id="12" name="Hexagon 11">
              <a:extLst>
                <a:ext uri="{FF2B5EF4-FFF2-40B4-BE49-F238E27FC236}">
                  <a16:creationId xmlns:a16="http://schemas.microsoft.com/office/drawing/2014/main" id="{3BCE6225-37FE-449A-B639-2CAD946CCD3F}"/>
                </a:ext>
              </a:extLst>
            </p:cNvPr>
            <p:cNvSpPr/>
            <p:nvPr/>
          </p:nvSpPr>
          <p:spPr>
            <a:xfrm>
              <a:off x="5943833" y="3841334"/>
              <a:ext cx="628726" cy="541731"/>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3" name="Freeform 12">
              <a:extLst>
                <a:ext uri="{FF2B5EF4-FFF2-40B4-BE49-F238E27FC236}">
                  <a16:creationId xmlns:a16="http://schemas.microsoft.com/office/drawing/2014/main" id="{A1096686-1F05-4826-8514-093A984BA890}"/>
                </a:ext>
              </a:extLst>
            </p:cNvPr>
            <p:cNvSpPr/>
            <p:nvPr/>
          </p:nvSpPr>
          <p:spPr>
            <a:xfrm>
              <a:off x="6094231" y="3827923"/>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42BAFF"/>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EXPERIENCE &amp;</a:t>
              </a:r>
            </a:p>
            <a:p>
              <a:pPr algn="ctr"/>
              <a:r>
                <a:rPr lang="en-US" sz="933" dirty="0">
                  <a:solidFill>
                    <a:schemeClr val="bg1"/>
                  </a:solidFill>
                  <a:latin typeface="Arial" panose="020B0604020202020204" pitchFamily="34" charset="0"/>
                  <a:cs typeface="Arial" panose="020B0604020202020204" pitchFamily="34" charset="0"/>
                </a:rPr>
                <a:t>APP</a:t>
              </a:r>
            </a:p>
            <a:p>
              <a:pPr algn="ctr"/>
              <a:r>
                <a:rPr lang="en-US" sz="933" dirty="0">
                  <a:solidFill>
                    <a:schemeClr val="bg1"/>
                  </a:solidFill>
                  <a:latin typeface="Arial" panose="020B0604020202020204" pitchFamily="34" charset="0"/>
                  <a:cs typeface="Arial" panose="020B0604020202020204" pitchFamily="34" charset="0"/>
                </a:rPr>
                <a:t>MODERNIZATION</a:t>
              </a:r>
            </a:p>
          </p:txBody>
        </p:sp>
        <p:sp>
          <p:nvSpPr>
            <p:cNvPr id="14" name="Hexagon 13">
              <a:extLst>
                <a:ext uri="{FF2B5EF4-FFF2-40B4-BE49-F238E27FC236}">
                  <a16:creationId xmlns:a16="http://schemas.microsoft.com/office/drawing/2014/main" id="{64A58413-A509-4E8B-AA3B-AE360DE6683F}"/>
                </a:ext>
              </a:extLst>
            </p:cNvPr>
            <p:cNvSpPr/>
            <p:nvPr/>
          </p:nvSpPr>
          <p:spPr>
            <a:xfrm>
              <a:off x="5198044" y="2828992"/>
              <a:ext cx="628726" cy="541731"/>
            </a:xfrm>
            <a:prstGeom prst="hexagon">
              <a:avLst>
                <a:gd name="adj" fmla="val 28900"/>
                <a:gd name="vf" fmla="val 115470"/>
              </a:avLst>
            </a:prstGeom>
            <a:solidFill>
              <a:schemeClr val="bg1">
                <a:lumMod val="85000"/>
              </a:schemeClr>
            </a:solidFill>
            <a:effectLst/>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5" name="Freeform 14">
              <a:extLst>
                <a:ext uri="{FF2B5EF4-FFF2-40B4-BE49-F238E27FC236}">
                  <a16:creationId xmlns:a16="http://schemas.microsoft.com/office/drawing/2014/main" id="{8EC6552C-8F2E-41F5-B5D4-F5F9D99FDC6F}"/>
                </a:ext>
              </a:extLst>
            </p:cNvPr>
            <p:cNvSpPr/>
            <p:nvPr/>
          </p:nvSpPr>
          <p:spPr>
            <a:xfrm>
              <a:off x="4836003" y="3101280"/>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11439D"/>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DATA LANDSCAPE MODERNIZATION</a:t>
              </a:r>
            </a:p>
          </p:txBody>
        </p:sp>
        <p:sp>
          <p:nvSpPr>
            <p:cNvPr id="16" name="Freeform 15">
              <a:extLst>
                <a:ext uri="{FF2B5EF4-FFF2-40B4-BE49-F238E27FC236}">
                  <a16:creationId xmlns:a16="http://schemas.microsoft.com/office/drawing/2014/main" id="{5D844937-972E-4A13-9DEC-47BC5C144B3A}"/>
                </a:ext>
              </a:extLst>
            </p:cNvPr>
            <p:cNvSpPr/>
            <p:nvPr/>
          </p:nvSpPr>
          <p:spPr>
            <a:xfrm>
              <a:off x="4836003" y="1670345"/>
              <a:ext cx="1365600" cy="118140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rgbClr val="007CC3"/>
            </a:solidFill>
            <a:ln w="190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60" tIns="60959" rIns="60960" bIns="60959" numCol="1" spcCol="38100" rtlCol="0" anchor="ctr">
              <a:noAutofit/>
            </a:bodyPr>
            <a:lstStyle/>
            <a:p>
              <a:pPr algn="ctr"/>
              <a:r>
                <a:rPr lang="en-US" sz="933" dirty="0">
                  <a:solidFill>
                    <a:schemeClr val="bg1"/>
                  </a:solidFill>
                  <a:latin typeface="Arial" panose="020B0604020202020204" pitchFamily="34" charset="0"/>
                  <a:cs typeface="Arial" panose="020B0604020202020204" pitchFamily="34" charset="0"/>
                </a:rPr>
                <a:t>MAINFRAME MODERNIZATION</a:t>
              </a:r>
            </a:p>
          </p:txBody>
        </p:sp>
      </p:grpSp>
      <p:graphicFrame>
        <p:nvGraphicFramePr>
          <p:cNvPr id="17" name="Table 16">
            <a:extLst>
              <a:ext uri="{FF2B5EF4-FFF2-40B4-BE49-F238E27FC236}">
                <a16:creationId xmlns:a16="http://schemas.microsoft.com/office/drawing/2014/main" id="{8FF332BD-0F14-4C71-909A-ABB38AAFD49E}"/>
              </a:ext>
            </a:extLst>
          </p:cNvPr>
          <p:cNvGraphicFramePr>
            <a:graphicFrameLocks noGrp="1"/>
          </p:cNvGraphicFramePr>
          <p:nvPr>
            <p:extLst>
              <p:ext uri="{D42A27DB-BD31-4B8C-83A1-F6EECF244321}">
                <p14:modId xmlns:p14="http://schemas.microsoft.com/office/powerpoint/2010/main" val="1815302723"/>
              </p:ext>
            </p:extLst>
          </p:nvPr>
        </p:nvGraphicFramePr>
        <p:xfrm>
          <a:off x="413640" y="2826735"/>
          <a:ext cx="3716312" cy="807369"/>
        </p:xfrm>
        <a:graphic>
          <a:graphicData uri="http://schemas.openxmlformats.org/drawingml/2006/table">
            <a:tbl>
              <a:tblPr firstRow="1" firstCol="1" bandRow="1">
                <a:tableStyleId>{5940675A-B579-460E-94D1-54222C63F5DA}</a:tableStyleId>
              </a:tblPr>
              <a:tblGrid>
                <a:gridCol w="3716312">
                  <a:extLst>
                    <a:ext uri="{9D8B030D-6E8A-4147-A177-3AD203B41FA5}">
                      <a16:colId xmlns:a16="http://schemas.microsoft.com/office/drawing/2014/main" val="2609716639"/>
                    </a:ext>
                  </a:extLst>
                </a:gridCol>
              </a:tblGrid>
              <a:tr h="203116">
                <a:tc>
                  <a:txBody>
                    <a:bodyPr/>
                    <a:lstStyle/>
                    <a:p>
                      <a:pPr marL="171450" marR="0" indent="-171450" algn="l">
                        <a:spcBef>
                          <a:spcPts val="0"/>
                        </a:spcBef>
                        <a:spcAft>
                          <a:spcPts val="0"/>
                        </a:spcAft>
                        <a:buFont typeface="Arial" panose="020B0604020202020204" pitchFamily="34" charset="0"/>
                        <a:buChar char="•"/>
                      </a:pPr>
                      <a:r>
                        <a:rPr lang="en-US" sz="1200" dirty="0">
                          <a:effectLst/>
                          <a:latin typeface="Arial" panose="020B0604020202020204" pitchFamily="34" charset="0"/>
                          <a:cs typeface="Arial" panose="020B0604020202020204" pitchFamily="34" charset="0"/>
                        </a:rPr>
                        <a:t>Rehosting mainframe to Microfocus</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7696218"/>
                  </a:ext>
                </a:extLst>
              </a:tr>
              <a:tr h="203116">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effectLst/>
                          <a:latin typeface="Arial" panose="020B0604020202020204" pitchFamily="34" charset="0"/>
                          <a:cs typeface="Arial" panose="020B0604020202020204" pitchFamily="34" charset="0"/>
                        </a:rPr>
                        <a:t>Rules Externalization, API-fication, DevSecOps</a:t>
                      </a:r>
                      <a:endParaRPr lang="en-US" sz="13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591429"/>
                  </a:ext>
                </a:extLst>
              </a:tr>
              <a:tr h="122665">
                <a:tc>
                  <a:txBody>
                    <a:bodyPr/>
                    <a:lstStyle/>
                    <a:p>
                      <a:pPr marL="171450" marR="0" indent="-171450" algn="l">
                        <a:spcBef>
                          <a:spcPts val="0"/>
                        </a:spcBef>
                        <a:spcAft>
                          <a:spcPts val="0"/>
                        </a:spcAft>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Real-time data offload from legacy</a:t>
                      </a: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2342790"/>
                  </a:ext>
                </a:extLst>
              </a:tr>
              <a:tr h="218257">
                <a:tc>
                  <a:txBody>
                    <a:bodyPr/>
                    <a:lstStyle/>
                    <a:p>
                      <a:pPr marL="171450" marR="0" indent="-171450" algn="l">
                        <a:spcBef>
                          <a:spcPts val="0"/>
                        </a:spcBef>
                        <a:spcAft>
                          <a:spcPts val="0"/>
                        </a:spcAft>
                        <a:buFont typeface="Arial" panose="020B0604020202020204" pitchFamily="34" charset="0"/>
                        <a:buChar char="•"/>
                      </a:pP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6518316"/>
                  </a:ext>
                </a:extLst>
              </a:tr>
            </a:tbl>
          </a:graphicData>
        </a:graphic>
      </p:graphicFrame>
      <p:cxnSp>
        <p:nvCxnSpPr>
          <p:cNvPr id="19" name="Straight Connector 18">
            <a:extLst>
              <a:ext uri="{FF2B5EF4-FFF2-40B4-BE49-F238E27FC236}">
                <a16:creationId xmlns:a16="http://schemas.microsoft.com/office/drawing/2014/main" id="{18285C42-2469-4834-B97E-C34C17979DA6}"/>
              </a:ext>
            </a:extLst>
          </p:cNvPr>
          <p:cNvCxnSpPr>
            <a:cxnSpLocks/>
          </p:cNvCxnSpPr>
          <p:nvPr/>
        </p:nvCxnSpPr>
        <p:spPr>
          <a:xfrm flipH="1">
            <a:off x="118814" y="2367535"/>
            <a:ext cx="5212080"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AF5DE53-EEEC-43AC-BE9D-5D414BC19D23}"/>
              </a:ext>
            </a:extLst>
          </p:cNvPr>
          <p:cNvCxnSpPr>
            <a:cxnSpLocks/>
          </p:cNvCxnSpPr>
          <p:nvPr/>
        </p:nvCxnSpPr>
        <p:spPr>
          <a:xfrm flipH="1">
            <a:off x="7775564" y="3967809"/>
            <a:ext cx="4389120"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graphicFrame>
        <p:nvGraphicFramePr>
          <p:cNvPr id="26" name="Table 25">
            <a:extLst>
              <a:ext uri="{FF2B5EF4-FFF2-40B4-BE49-F238E27FC236}">
                <a16:creationId xmlns:a16="http://schemas.microsoft.com/office/drawing/2014/main" id="{C6EC3965-EDDB-4747-AF63-2F9DB6937965}"/>
              </a:ext>
            </a:extLst>
          </p:cNvPr>
          <p:cNvGraphicFramePr>
            <a:graphicFrameLocks noGrp="1"/>
          </p:cNvGraphicFramePr>
          <p:nvPr>
            <p:extLst>
              <p:ext uri="{D42A27DB-BD31-4B8C-83A1-F6EECF244321}">
                <p14:modId xmlns:p14="http://schemas.microsoft.com/office/powerpoint/2010/main" val="3844730636"/>
              </p:ext>
            </p:extLst>
          </p:nvPr>
        </p:nvGraphicFramePr>
        <p:xfrm>
          <a:off x="8009550" y="4521931"/>
          <a:ext cx="4130199" cy="574569"/>
        </p:xfrm>
        <a:graphic>
          <a:graphicData uri="http://schemas.openxmlformats.org/drawingml/2006/table">
            <a:tbl>
              <a:tblPr firstRow="1" firstCol="1" bandRow="1">
                <a:tableStyleId>{5940675A-B579-460E-94D1-54222C63F5DA}</a:tableStyleId>
              </a:tblPr>
              <a:tblGrid>
                <a:gridCol w="4130199">
                  <a:extLst>
                    <a:ext uri="{9D8B030D-6E8A-4147-A177-3AD203B41FA5}">
                      <a16:colId xmlns:a16="http://schemas.microsoft.com/office/drawing/2014/main" val="2609716639"/>
                    </a:ext>
                  </a:extLst>
                </a:gridCol>
              </a:tblGrid>
              <a:tr h="191523">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Polyglot and event-driven microservices</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9369985"/>
                  </a:ext>
                </a:extLst>
              </a:tr>
              <a:tr h="191523">
                <a:tc>
                  <a:txBody>
                    <a:bodyPr/>
                    <a:lstStyle/>
                    <a:p>
                      <a:pPr marL="171450" marR="0" indent="-171450" algn="l">
                        <a:spcBef>
                          <a:spcPts val="0"/>
                        </a:spcBef>
                        <a:spcAft>
                          <a:spcPts val="0"/>
                        </a:spcAft>
                        <a:buFont typeface="Arial" panose="020B0604020202020204" pitchFamily="34" charset="0"/>
                        <a:buChar char="•"/>
                      </a:pPr>
                      <a:r>
                        <a:rPr lang="en-US" sz="1200" b="0" i="0" u="none" strike="noStrike" cap="none" spc="0" baseline="0" dirty="0">
                          <a:ln>
                            <a:noFill/>
                          </a:ln>
                          <a:solidFill>
                            <a:srgbClr val="000000"/>
                          </a:solidFill>
                          <a:effectLst/>
                          <a:uFillTx/>
                          <a:latin typeface="Arial" panose="020B0604020202020204" pitchFamily="34" charset="0"/>
                          <a:ea typeface="Calibri" panose="020F0502020204030204" pitchFamily="34" charset="0"/>
                          <a:cs typeface="Arial" panose="020B0604020202020204" pitchFamily="34" charset="0"/>
                          <a:sym typeface="Calibri"/>
                        </a:rPr>
                        <a:t>Serverless-based B2B API integration </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7696218"/>
                  </a:ext>
                </a:extLst>
              </a:tr>
              <a:tr h="191523">
                <a:tc>
                  <a:txBody>
                    <a:bodyPr/>
                    <a:lstStyle/>
                    <a:p>
                      <a:pPr marL="171450" marR="0" indent="-171450" algn="l">
                        <a:spcBef>
                          <a:spcPts val="0"/>
                        </a:spcBef>
                        <a:spcAft>
                          <a:spcPts val="0"/>
                        </a:spcAft>
                        <a:buFont typeface="Arial" panose="020B0604020202020204" pitchFamily="34" charset="0"/>
                        <a:buChar char="•"/>
                      </a:pPr>
                      <a:r>
                        <a:rPr lang="en-US" sz="1200" b="0" i="0" u="none" strike="noStrike" cap="none" spc="0" baseline="0" dirty="0">
                          <a:ln>
                            <a:noFill/>
                          </a:ln>
                          <a:solidFill>
                            <a:srgbClr val="000000"/>
                          </a:solidFill>
                          <a:effectLst/>
                          <a:uFillTx/>
                          <a:latin typeface="Arial" panose="020B0604020202020204" pitchFamily="34" charset="0"/>
                          <a:ea typeface="Calibri" panose="020F0502020204030204" pitchFamily="34" charset="0"/>
                          <a:cs typeface="Arial" panose="020B0604020202020204" pitchFamily="34" charset="0"/>
                          <a:sym typeface="Calibri"/>
                        </a:rPr>
                        <a:t>Multi-hybrid cloud orchestration &amp; integration platforms </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9154031"/>
                  </a:ext>
                </a:extLst>
              </a:tr>
            </a:tbl>
          </a:graphicData>
        </a:graphic>
      </p:graphicFrame>
      <p:graphicFrame>
        <p:nvGraphicFramePr>
          <p:cNvPr id="27" name="Table 26">
            <a:extLst>
              <a:ext uri="{FF2B5EF4-FFF2-40B4-BE49-F238E27FC236}">
                <a16:creationId xmlns:a16="http://schemas.microsoft.com/office/drawing/2014/main" id="{E38FF662-AFEB-4644-97A6-114106100557}"/>
              </a:ext>
            </a:extLst>
          </p:cNvPr>
          <p:cNvGraphicFramePr>
            <a:graphicFrameLocks noGrp="1"/>
          </p:cNvGraphicFramePr>
          <p:nvPr>
            <p:extLst>
              <p:ext uri="{D42A27DB-BD31-4B8C-83A1-F6EECF244321}">
                <p14:modId xmlns:p14="http://schemas.microsoft.com/office/powerpoint/2010/main" val="3691754545"/>
              </p:ext>
            </p:extLst>
          </p:nvPr>
        </p:nvGraphicFramePr>
        <p:xfrm>
          <a:off x="4249459" y="5982673"/>
          <a:ext cx="3860283" cy="749384"/>
        </p:xfrm>
        <a:graphic>
          <a:graphicData uri="http://schemas.openxmlformats.org/drawingml/2006/table">
            <a:tbl>
              <a:tblPr firstRow="1" firstCol="1" bandRow="1">
                <a:tableStyleId>{5940675A-B579-460E-94D1-54222C63F5DA}</a:tableStyleId>
              </a:tblPr>
              <a:tblGrid>
                <a:gridCol w="3860283">
                  <a:extLst>
                    <a:ext uri="{9D8B030D-6E8A-4147-A177-3AD203B41FA5}">
                      <a16:colId xmlns:a16="http://schemas.microsoft.com/office/drawing/2014/main" val="2609716639"/>
                    </a:ext>
                  </a:extLst>
                </a:gridCol>
              </a:tblGrid>
              <a:tr h="191812">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Mobile First and Consumer grade experience </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9369985"/>
                  </a:ext>
                </a:extLst>
              </a:tr>
              <a:tr h="191812">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Adopt real-time business processes </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591429"/>
                  </a:ext>
                </a:extLst>
              </a:tr>
              <a:tr h="191812">
                <a:tc>
                  <a:txBody>
                    <a:bodyPr/>
                    <a:lstStyle/>
                    <a:p>
                      <a:pPr marL="171450" marR="0" indent="-171450" algn="l">
                        <a:spcBef>
                          <a:spcPts val="0"/>
                        </a:spcBef>
                        <a:spcAft>
                          <a:spcPts val="0"/>
                        </a:spcAft>
                        <a:buFont typeface="Arial" panose="020B0604020202020204" pitchFamily="34" charset="0"/>
                        <a:buChar char="•"/>
                      </a:pPr>
                      <a:r>
                        <a:rPr lang="en-US" sz="1200"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Inclusion of speed layer in application design for better customer experience</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7818436"/>
                  </a:ext>
                </a:extLst>
              </a:tr>
            </a:tbl>
          </a:graphicData>
        </a:graphic>
      </p:graphicFrame>
      <p:pic>
        <p:nvPicPr>
          <p:cNvPr id="35" name="Picture 2" descr="Image result for allstate logo">
            <a:extLst>
              <a:ext uri="{FF2B5EF4-FFF2-40B4-BE49-F238E27FC236}">
                <a16:creationId xmlns:a16="http://schemas.microsoft.com/office/drawing/2014/main" id="{B7B9AA81-2A78-4E80-A4B2-DB41FDD94E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544" y="6026822"/>
            <a:ext cx="851820" cy="221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Microsoft Customer Story-Pioneering insurance model automatically ...">
            <a:extLst>
              <a:ext uri="{FF2B5EF4-FFF2-40B4-BE49-F238E27FC236}">
                <a16:creationId xmlns:a16="http://schemas.microsoft.com/office/drawing/2014/main" id="{B9AA15CE-3924-4C28-9A3E-9F053EAA4E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8572" y="6405717"/>
            <a:ext cx="901179" cy="2209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Table 36">
            <a:extLst>
              <a:ext uri="{FF2B5EF4-FFF2-40B4-BE49-F238E27FC236}">
                <a16:creationId xmlns:a16="http://schemas.microsoft.com/office/drawing/2014/main" id="{DE07B0BE-7C8E-4CD7-AB64-37F08154FC7A}"/>
              </a:ext>
            </a:extLst>
          </p:cNvPr>
          <p:cNvGraphicFramePr>
            <a:graphicFrameLocks noGrp="1"/>
          </p:cNvGraphicFramePr>
          <p:nvPr/>
        </p:nvGraphicFramePr>
        <p:xfrm>
          <a:off x="8024060" y="2835542"/>
          <a:ext cx="3350283" cy="600237"/>
        </p:xfrm>
        <a:graphic>
          <a:graphicData uri="http://schemas.openxmlformats.org/drawingml/2006/table">
            <a:tbl>
              <a:tblPr firstRow="1" firstCol="1" bandRow="1">
                <a:tableStyleId>{5940675A-B579-460E-94D1-54222C63F5DA}</a:tableStyleId>
              </a:tblPr>
              <a:tblGrid>
                <a:gridCol w="3350283">
                  <a:extLst>
                    <a:ext uri="{9D8B030D-6E8A-4147-A177-3AD203B41FA5}">
                      <a16:colId xmlns:a16="http://schemas.microsoft.com/office/drawing/2014/main" val="2609716639"/>
                    </a:ext>
                  </a:extLst>
                </a:gridCol>
              </a:tblGrid>
              <a:tr h="200079">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Rehost/remediate from on-premise to cloud </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9369985"/>
                  </a:ext>
                </a:extLst>
              </a:tr>
              <a:tr h="200079">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Re-platform to cloud</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9523977"/>
                  </a:ext>
                </a:extLst>
              </a:tr>
              <a:tr h="200079">
                <a:tc>
                  <a:txBody>
                    <a:bodyPr/>
                    <a:lstStyle/>
                    <a:p>
                      <a:pPr marL="171450" marR="0" indent="-171450" algn="l">
                        <a:spcBef>
                          <a:spcPts val="0"/>
                        </a:spcBef>
                        <a:spcAft>
                          <a:spcPts val="0"/>
                        </a:spcAft>
                        <a:buFont typeface="Arial" panose="020B0604020202020204" pitchFamily="34" charset="0"/>
                        <a:buChar char="•"/>
                      </a:pPr>
                      <a:r>
                        <a:rPr lang="en-US"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Containerize existing workloads to cloud</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591429"/>
                  </a:ext>
                </a:extLst>
              </a:tr>
            </a:tbl>
          </a:graphicData>
        </a:graphic>
      </p:graphicFrame>
      <p:pic>
        <p:nvPicPr>
          <p:cNvPr id="53" name="Picture 76">
            <a:extLst>
              <a:ext uri="{FF2B5EF4-FFF2-40B4-BE49-F238E27FC236}">
                <a16:creationId xmlns:a16="http://schemas.microsoft.com/office/drawing/2014/main" id="{B3FD84FB-009E-486E-B9EE-13A87500AB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8370" y="3610178"/>
            <a:ext cx="783741" cy="25838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E.on logo">
            <a:extLst>
              <a:ext uri="{FF2B5EF4-FFF2-40B4-BE49-F238E27FC236}">
                <a16:creationId xmlns:a16="http://schemas.microsoft.com/office/drawing/2014/main" id="{E77BFF7D-73E2-4255-9C49-D91613B157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63384" y="4222310"/>
            <a:ext cx="489781" cy="14285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Download UBS vector logo (.EPS + .AI) free - Seeklogo.net">
            <a:extLst>
              <a:ext uri="{FF2B5EF4-FFF2-40B4-BE49-F238E27FC236}">
                <a16:creationId xmlns:a16="http://schemas.microsoft.com/office/drawing/2014/main" id="{1785B362-4468-4F5C-AA2B-B985447C78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62002" y="2220570"/>
            <a:ext cx="705407" cy="705407"/>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ACD4B037-DEFC-4F22-900F-2AC81C34E612}"/>
              </a:ext>
            </a:extLst>
          </p:cNvPr>
          <p:cNvGrpSpPr/>
          <p:nvPr/>
        </p:nvGrpSpPr>
        <p:grpSpPr>
          <a:xfrm>
            <a:off x="9077567" y="2491194"/>
            <a:ext cx="696468" cy="181527"/>
            <a:chOff x="3432019" y="2503645"/>
            <a:chExt cx="1094546" cy="274320"/>
          </a:xfrm>
          <a:blipFill>
            <a:blip r:embed="rId8"/>
            <a:stretch>
              <a:fillRect/>
            </a:stretch>
          </a:blipFill>
        </p:grpSpPr>
        <p:sp>
          <p:nvSpPr>
            <p:cNvPr id="82" name="Rectangle 81">
              <a:extLst>
                <a:ext uri="{FF2B5EF4-FFF2-40B4-BE49-F238E27FC236}">
                  <a16:creationId xmlns:a16="http://schemas.microsoft.com/office/drawing/2014/main" id="{CEEA75AB-D02A-49D0-891A-63ABC5297F40}"/>
                </a:ext>
              </a:extLst>
            </p:cNvPr>
            <p:cNvSpPr/>
            <p:nvPr/>
          </p:nvSpPr>
          <p:spPr>
            <a:xfrm>
              <a:off x="3432019"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445BF959-3A7A-482E-ADD1-DB96E26517A9}"/>
                </a:ext>
              </a:extLst>
            </p:cNvPr>
            <p:cNvSpPr/>
            <p:nvPr/>
          </p:nvSpPr>
          <p:spPr>
            <a:xfrm>
              <a:off x="3977925"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grpSp>
      <p:pic>
        <p:nvPicPr>
          <p:cNvPr id="84" name="Picture 8" descr="Vanguard Personal Advisor Services Review (2020)">
            <a:extLst>
              <a:ext uri="{FF2B5EF4-FFF2-40B4-BE49-F238E27FC236}">
                <a16:creationId xmlns:a16="http://schemas.microsoft.com/office/drawing/2014/main" id="{438D7133-AED7-4316-B9AA-D23BEBBD26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5436" y="4014262"/>
            <a:ext cx="919353" cy="51494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Download UBS vector logo (.EPS + .AI) free - Seeklogo.net">
            <a:extLst>
              <a:ext uri="{FF2B5EF4-FFF2-40B4-BE49-F238E27FC236}">
                <a16:creationId xmlns:a16="http://schemas.microsoft.com/office/drawing/2014/main" id="{414BB43F-7AF0-4904-9656-CD916BF1AB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9742" y="5792959"/>
            <a:ext cx="723215" cy="723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Branding Source: New logo: AMP">
            <a:extLst>
              <a:ext uri="{FF2B5EF4-FFF2-40B4-BE49-F238E27FC236}">
                <a16:creationId xmlns:a16="http://schemas.microsoft.com/office/drawing/2014/main" id="{69AD1B0D-02D7-4618-AE7F-CE537EE525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9649" y="2416031"/>
            <a:ext cx="666148" cy="2891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DFB00ED-7E87-49E2-8313-35904F96CD4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4595" y="2503483"/>
            <a:ext cx="856015" cy="1875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arley-Davidson - Wikipedia">
            <a:extLst>
              <a:ext uri="{FF2B5EF4-FFF2-40B4-BE49-F238E27FC236}">
                <a16:creationId xmlns:a16="http://schemas.microsoft.com/office/drawing/2014/main" id="{A599A80B-5E94-40CA-81A0-2B466944439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1451" y="2443852"/>
            <a:ext cx="417972" cy="3270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2">
            <a:extLst>
              <a:ext uri="{FF2B5EF4-FFF2-40B4-BE49-F238E27FC236}">
                <a16:creationId xmlns:a16="http://schemas.microsoft.com/office/drawing/2014/main" id="{402F197A-FF2A-4338-A1B0-B5BB0B988B6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80915" y="4148747"/>
            <a:ext cx="436575" cy="27659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a:extLst>
              <a:ext uri="{FF2B5EF4-FFF2-40B4-BE49-F238E27FC236}">
                <a16:creationId xmlns:a16="http://schemas.microsoft.com/office/drawing/2014/main" id="{1BE545F2-F059-4928-A45C-7040ADBB96F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3072" b="35328"/>
          <a:stretch/>
        </p:blipFill>
        <p:spPr bwMode="auto">
          <a:xfrm>
            <a:off x="8395958" y="3587176"/>
            <a:ext cx="811196" cy="25633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LOGO-LexisNexis-500wide-FLAT2 - AALL Annual Meeting &amp; Conference">
            <a:extLst>
              <a:ext uri="{FF2B5EF4-FFF2-40B4-BE49-F238E27FC236}">
                <a16:creationId xmlns:a16="http://schemas.microsoft.com/office/drawing/2014/main" id="{769E177F-F5AA-4067-A8BA-0C56EC01A3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9418" y="3593225"/>
            <a:ext cx="836975" cy="24439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6" descr="Kmart - Wikipedia">
            <a:extLst>
              <a:ext uri="{FF2B5EF4-FFF2-40B4-BE49-F238E27FC236}">
                <a16:creationId xmlns:a16="http://schemas.microsoft.com/office/drawing/2014/main" id="{B886233D-E57F-495E-9A82-1141BAE3D8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89639" y="3576811"/>
            <a:ext cx="285351" cy="28535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Kmart - Wikipedia">
            <a:extLst>
              <a:ext uri="{FF2B5EF4-FFF2-40B4-BE49-F238E27FC236}">
                <a16:creationId xmlns:a16="http://schemas.microsoft.com/office/drawing/2014/main" id="{25912F13-C3E5-4203-B734-A41CF814B36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3475" y="6018304"/>
            <a:ext cx="285351" cy="28535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8" descr="Job Application for Senior Full-Stack Engineer at AB InBev">
            <a:extLst>
              <a:ext uri="{FF2B5EF4-FFF2-40B4-BE49-F238E27FC236}">
                <a16:creationId xmlns:a16="http://schemas.microsoft.com/office/drawing/2014/main" id="{FD6A7DA0-23B8-4649-930C-604D4F93E16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80686" y="5954757"/>
            <a:ext cx="601921" cy="39961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Image result for rbslogo">
            <a:extLst>
              <a:ext uri="{FF2B5EF4-FFF2-40B4-BE49-F238E27FC236}">
                <a16:creationId xmlns:a16="http://schemas.microsoft.com/office/drawing/2014/main" id="{431958B9-F78B-4406-940E-C5C30D9F366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63815" y="3635224"/>
            <a:ext cx="477125" cy="16888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a:extLst>
              <a:ext uri="{FF2B5EF4-FFF2-40B4-BE49-F238E27FC236}">
                <a16:creationId xmlns:a16="http://schemas.microsoft.com/office/drawing/2014/main" id="{24DA1FC4-A976-4A67-BDD3-A6449D1338A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269837" y="6387516"/>
            <a:ext cx="807171" cy="21216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27DF7591-64C7-44FF-9B7F-01A5EB82F6AA}"/>
              </a:ext>
            </a:extLst>
          </p:cNvPr>
          <p:cNvPicPr>
            <a:picLocks noChangeAspect="1"/>
          </p:cNvPicPr>
          <p:nvPr/>
        </p:nvPicPr>
        <p:blipFill>
          <a:blip r:embed="rId20"/>
          <a:stretch>
            <a:fillRect/>
          </a:stretch>
        </p:blipFill>
        <p:spPr>
          <a:xfrm>
            <a:off x="1945373" y="3625713"/>
            <a:ext cx="618251" cy="300707"/>
          </a:xfrm>
          <a:prstGeom prst="rect">
            <a:avLst/>
          </a:prstGeom>
        </p:spPr>
      </p:pic>
      <p:cxnSp>
        <p:nvCxnSpPr>
          <p:cNvPr id="73" name="Straight Connector 72">
            <a:extLst>
              <a:ext uri="{FF2B5EF4-FFF2-40B4-BE49-F238E27FC236}">
                <a16:creationId xmlns:a16="http://schemas.microsoft.com/office/drawing/2014/main" id="{BBB0DFB7-CA4C-4EE8-A078-CFAD99E70AF8}"/>
              </a:ext>
            </a:extLst>
          </p:cNvPr>
          <p:cNvCxnSpPr>
            <a:cxnSpLocks/>
          </p:cNvCxnSpPr>
          <p:nvPr/>
        </p:nvCxnSpPr>
        <p:spPr>
          <a:xfrm flipH="1">
            <a:off x="18796" y="5838949"/>
            <a:ext cx="5517368"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FF3BD8B1-B62F-409C-958E-F356C635A912}"/>
              </a:ext>
            </a:extLst>
          </p:cNvPr>
          <p:cNvCxnSpPr>
            <a:cxnSpLocks/>
          </p:cNvCxnSpPr>
          <p:nvPr/>
        </p:nvCxnSpPr>
        <p:spPr>
          <a:xfrm flipH="1">
            <a:off x="6575668" y="5811157"/>
            <a:ext cx="5517368" cy="1616"/>
          </a:xfrm>
          <a:prstGeom prst="line">
            <a:avLst/>
          </a:prstGeom>
          <a:noFill/>
          <a:ln w="9525" cap="flat">
            <a:solidFill>
              <a:schemeClr val="tx1">
                <a:lumMod val="50000"/>
                <a:lumOff val="50000"/>
              </a:schemeClr>
            </a:solidFill>
            <a:prstDash val="sysDot"/>
            <a:round/>
          </a:ln>
          <a:effectLst/>
          <a:sp3d/>
        </p:spPr>
        <p:style>
          <a:lnRef idx="0">
            <a:scrgbClr r="0" g="0" b="0"/>
          </a:lnRef>
          <a:fillRef idx="0">
            <a:scrgbClr r="0" g="0" b="0"/>
          </a:fillRef>
          <a:effectRef idx="0">
            <a:scrgbClr r="0" g="0" b="0"/>
          </a:effectRef>
          <a:fontRef idx="none"/>
        </p:style>
      </p:cxnSp>
      <p:pic>
        <p:nvPicPr>
          <p:cNvPr id="75" name="Picture 83">
            <a:extLst>
              <a:ext uri="{FF2B5EF4-FFF2-40B4-BE49-F238E27FC236}">
                <a16:creationId xmlns:a16="http://schemas.microsoft.com/office/drawing/2014/main" id="{CAA963D4-B467-48E9-AA2C-1846567A70FC}"/>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023807" y="2447839"/>
            <a:ext cx="868547" cy="2646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11C04947-49BB-448A-A1C5-8422C626521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19426" y="2428713"/>
            <a:ext cx="743183" cy="26192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BD6EA9B-7FD3-41C9-9252-09CF6C7F1F4B}"/>
              </a:ext>
            </a:extLst>
          </p:cNvPr>
          <p:cNvGrpSpPr/>
          <p:nvPr/>
        </p:nvGrpSpPr>
        <p:grpSpPr>
          <a:xfrm>
            <a:off x="1993448" y="1242318"/>
            <a:ext cx="995124" cy="241524"/>
            <a:chOff x="3432019" y="2779870"/>
            <a:chExt cx="1094546" cy="274320"/>
          </a:xfrm>
          <a:blipFill>
            <a:blip r:embed="rId23"/>
            <a:stretch>
              <a:fillRect/>
            </a:stretch>
          </a:blipFill>
        </p:grpSpPr>
        <p:sp>
          <p:nvSpPr>
            <p:cNvPr id="80" name="Rectangle 79">
              <a:extLst>
                <a:ext uri="{FF2B5EF4-FFF2-40B4-BE49-F238E27FC236}">
                  <a16:creationId xmlns:a16="http://schemas.microsoft.com/office/drawing/2014/main" id="{7CF3FB7B-7691-4BF2-8D28-D49789ED8B11}"/>
                </a:ext>
              </a:extLst>
            </p:cNvPr>
            <p:cNvSpPr/>
            <p:nvPr/>
          </p:nvSpPr>
          <p:spPr>
            <a:xfrm>
              <a:off x="3432019" y="2779870"/>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14E3455-9512-4FF9-BD56-4444604D63BD}"/>
                </a:ext>
              </a:extLst>
            </p:cNvPr>
            <p:cNvSpPr/>
            <p:nvPr/>
          </p:nvSpPr>
          <p:spPr>
            <a:xfrm>
              <a:off x="3977925" y="2779870"/>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grpSp>
      <p:graphicFrame>
        <p:nvGraphicFramePr>
          <p:cNvPr id="89" name="Table 88">
            <a:extLst>
              <a:ext uri="{FF2B5EF4-FFF2-40B4-BE49-F238E27FC236}">
                <a16:creationId xmlns:a16="http://schemas.microsoft.com/office/drawing/2014/main" id="{FF121465-078D-4541-91B0-A67E7530EEB9}"/>
              </a:ext>
            </a:extLst>
          </p:cNvPr>
          <p:cNvGraphicFramePr>
            <a:graphicFrameLocks noGrp="1"/>
          </p:cNvGraphicFramePr>
          <p:nvPr>
            <p:extLst>
              <p:ext uri="{D42A27DB-BD31-4B8C-83A1-F6EECF244321}">
                <p14:modId xmlns:p14="http://schemas.microsoft.com/office/powerpoint/2010/main" val="2379748130"/>
              </p:ext>
            </p:extLst>
          </p:nvPr>
        </p:nvGraphicFramePr>
        <p:xfrm>
          <a:off x="3775933" y="1138838"/>
          <a:ext cx="5524449" cy="640080"/>
        </p:xfrm>
        <a:graphic>
          <a:graphicData uri="http://schemas.openxmlformats.org/drawingml/2006/table">
            <a:tbl>
              <a:tblPr firstRow="1" firstCol="1" bandRow="1">
                <a:tableStyleId>{5940675A-B579-460E-94D1-54222C63F5DA}</a:tableStyleId>
              </a:tblPr>
              <a:tblGrid>
                <a:gridCol w="5524449">
                  <a:extLst>
                    <a:ext uri="{9D8B030D-6E8A-4147-A177-3AD203B41FA5}">
                      <a16:colId xmlns:a16="http://schemas.microsoft.com/office/drawing/2014/main" val="2609716639"/>
                    </a:ext>
                  </a:extLst>
                </a:gridCol>
              </a:tblGrid>
              <a:tr h="145762">
                <a:tc>
                  <a:txBody>
                    <a:bodyPr/>
                    <a:lstStyle/>
                    <a:p>
                      <a:pPr marL="171450" marR="0" indent="-171450" algn="l">
                        <a:spcBef>
                          <a:spcPts val="0"/>
                        </a:spcBef>
                        <a:spcAft>
                          <a:spcPts val="0"/>
                        </a:spcAft>
                        <a:buFont typeface="Arial" panose="020B0604020202020204" pitchFamily="34" charset="0"/>
                        <a:buChar char="•"/>
                      </a:pPr>
                      <a:r>
                        <a:rPr lang="en-US" sz="1400" kern="1200" dirty="0">
                          <a:solidFill>
                            <a:schemeClr val="tx1"/>
                          </a:solidFill>
                          <a:latin typeface="+mn-lt"/>
                          <a:ea typeface="+mn-ea"/>
                          <a:cs typeface="+mn-cs"/>
                        </a:rPr>
                        <a:t>Oracle, DB2 &amp; SQL Server to Open-Source DB (PostgreSQL, Mongo DB)</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9369985"/>
                  </a:ext>
                </a:extLst>
              </a:tr>
              <a:tr h="185669">
                <a:tc>
                  <a:txBody>
                    <a:bodyPr/>
                    <a:lstStyle/>
                    <a:p>
                      <a:pPr marL="171450" marR="0" indent="-171450" algn="l">
                        <a:spcBef>
                          <a:spcPts val="0"/>
                        </a:spcBef>
                        <a:spcAft>
                          <a:spcPts val="0"/>
                        </a:spcAft>
                        <a:buFont typeface="Arial" panose="020B0604020202020204" pitchFamily="34" charset="0"/>
                        <a:buChar char="•"/>
                      </a:pPr>
                      <a:r>
                        <a:rPr lang="en-US" sz="1400" kern="1200" dirty="0">
                          <a:solidFill>
                            <a:schemeClr val="tx1"/>
                          </a:solidFill>
                          <a:latin typeface="+mn-lt"/>
                          <a:ea typeface="+mn-ea"/>
                          <a:cs typeface="+mn-cs"/>
                        </a:rPr>
                        <a:t>Application server upgrades </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758148"/>
                  </a:ext>
                </a:extLst>
              </a:tr>
              <a:tr h="145762">
                <a:tc>
                  <a:txBody>
                    <a:bodyPr/>
                    <a:lstStyle/>
                    <a:p>
                      <a:pPr marL="171450" marR="0" indent="-171450" algn="l">
                        <a:spcBef>
                          <a:spcPts val="0"/>
                        </a:spcBef>
                        <a:spcAft>
                          <a:spcPts val="0"/>
                        </a:spcAft>
                        <a:buFont typeface="Arial" panose="020B0604020202020204" pitchFamily="34" charset="0"/>
                        <a:buChar char="•"/>
                      </a:pPr>
                      <a:r>
                        <a:rPr lang="en-US" sz="1400" kern="1200" dirty="0">
                          <a:solidFill>
                            <a:schemeClr val="tx1"/>
                          </a:solidFill>
                          <a:latin typeface="+mn-lt"/>
                          <a:ea typeface="+mn-ea"/>
                          <a:cs typeface="+mn-cs"/>
                        </a:rPr>
                        <a:t>Framework / language migration and upgrades </a:t>
                      </a:r>
                    </a:p>
                  </a:txBody>
                  <a:tcPr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2342790"/>
                  </a:ext>
                </a:extLst>
              </a:tr>
            </a:tbl>
          </a:graphicData>
        </a:graphic>
      </p:graphicFrame>
      <p:sp>
        <p:nvSpPr>
          <p:cNvPr id="90" name="Rectangle 89">
            <a:extLst>
              <a:ext uri="{FF2B5EF4-FFF2-40B4-BE49-F238E27FC236}">
                <a16:creationId xmlns:a16="http://schemas.microsoft.com/office/drawing/2014/main" id="{C5889E47-89E7-4EAF-8770-69AE835B8CEB}"/>
              </a:ext>
            </a:extLst>
          </p:cNvPr>
          <p:cNvSpPr/>
          <p:nvPr/>
        </p:nvSpPr>
        <p:spPr>
          <a:xfrm>
            <a:off x="2357348" y="1465337"/>
            <a:ext cx="391761" cy="354543"/>
          </a:xfrm>
          <a:prstGeom prst="rect">
            <a:avLst/>
          </a:prstGeom>
          <a:blipFill>
            <a:blip r:embed="rId24"/>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pic>
        <p:nvPicPr>
          <p:cNvPr id="93" name="Picture 92">
            <a:extLst>
              <a:ext uri="{FF2B5EF4-FFF2-40B4-BE49-F238E27FC236}">
                <a16:creationId xmlns:a16="http://schemas.microsoft.com/office/drawing/2014/main" id="{BD00249D-5965-4677-9071-947C4FE781BD}"/>
              </a:ext>
            </a:extLst>
          </p:cNvPr>
          <p:cNvPicPr>
            <a:picLocks noChangeAspect="1"/>
          </p:cNvPicPr>
          <p:nvPr/>
        </p:nvPicPr>
        <p:blipFill>
          <a:blip r:embed="rId25"/>
          <a:stretch>
            <a:fillRect/>
          </a:stretch>
        </p:blipFill>
        <p:spPr>
          <a:xfrm>
            <a:off x="9196944" y="1147341"/>
            <a:ext cx="454007" cy="263781"/>
          </a:xfrm>
          <a:prstGeom prst="rect">
            <a:avLst/>
          </a:prstGeom>
        </p:spPr>
      </p:pic>
      <p:pic>
        <p:nvPicPr>
          <p:cNvPr id="94" name="Picture 93">
            <a:extLst>
              <a:ext uri="{FF2B5EF4-FFF2-40B4-BE49-F238E27FC236}">
                <a16:creationId xmlns:a16="http://schemas.microsoft.com/office/drawing/2014/main" id="{A1FB4A17-B4F4-4942-B3F5-43428B3934C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36703" y="1511038"/>
            <a:ext cx="565453" cy="281111"/>
          </a:xfrm>
          <a:prstGeom prst="rect">
            <a:avLst/>
          </a:prstGeom>
        </p:spPr>
      </p:pic>
      <p:pic>
        <p:nvPicPr>
          <p:cNvPr id="95" name="Picture 8" descr="Image result for citizens logo">
            <a:extLst>
              <a:ext uri="{FF2B5EF4-FFF2-40B4-BE49-F238E27FC236}">
                <a16:creationId xmlns:a16="http://schemas.microsoft.com/office/drawing/2014/main" id="{694D978F-191E-4BDD-B519-77405EAC6C3C}"/>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21752" b="23005"/>
          <a:stretch/>
        </p:blipFill>
        <p:spPr bwMode="auto">
          <a:xfrm>
            <a:off x="9700911" y="1163215"/>
            <a:ext cx="1064308" cy="28929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2" descr="AG Insurance Logo Vector (.AI) Free Download">
            <a:extLst>
              <a:ext uri="{FF2B5EF4-FFF2-40B4-BE49-F238E27FC236}">
                <a16:creationId xmlns:a16="http://schemas.microsoft.com/office/drawing/2014/main" id="{98D104FA-726F-4B02-B54C-78B34B2C9E1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092296" y="1269245"/>
            <a:ext cx="368857" cy="20902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Allianz – Logos Download">
            <a:extLst>
              <a:ext uri="{FF2B5EF4-FFF2-40B4-BE49-F238E27FC236}">
                <a16:creationId xmlns:a16="http://schemas.microsoft.com/office/drawing/2014/main" id="{6ADC4A21-FEBE-4044-874D-B6B43E4E16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212376" y="1585202"/>
            <a:ext cx="779008" cy="20092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4" descr="PricewaterhouseCoopers - Wikipedia">
            <a:extLst>
              <a:ext uri="{FF2B5EF4-FFF2-40B4-BE49-F238E27FC236}">
                <a16:creationId xmlns:a16="http://schemas.microsoft.com/office/drawing/2014/main" id="{28D9D9A6-C2F4-4591-9121-1D4259724AF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123990" y="1460612"/>
            <a:ext cx="416945" cy="316519"/>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6D3FDB9-1AB5-478A-8A58-EFD54F4DB9D2}"/>
              </a:ext>
            </a:extLst>
          </p:cNvPr>
          <p:cNvGrpSpPr/>
          <p:nvPr/>
        </p:nvGrpSpPr>
        <p:grpSpPr>
          <a:xfrm>
            <a:off x="2871195" y="1950150"/>
            <a:ext cx="696468" cy="181527"/>
            <a:chOff x="3432019" y="2503645"/>
            <a:chExt cx="1094546" cy="274320"/>
          </a:xfrm>
          <a:blipFill>
            <a:blip r:embed="rId8"/>
            <a:stretch>
              <a:fillRect/>
            </a:stretch>
          </a:blipFill>
        </p:grpSpPr>
        <p:sp>
          <p:nvSpPr>
            <p:cNvPr id="92" name="Rectangle 91">
              <a:extLst>
                <a:ext uri="{FF2B5EF4-FFF2-40B4-BE49-F238E27FC236}">
                  <a16:creationId xmlns:a16="http://schemas.microsoft.com/office/drawing/2014/main" id="{993AE189-DD70-4FAB-9365-06BAA5354831}"/>
                </a:ext>
              </a:extLst>
            </p:cNvPr>
            <p:cNvSpPr/>
            <p:nvPr/>
          </p:nvSpPr>
          <p:spPr>
            <a:xfrm>
              <a:off x="3432019"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2FD33A58-5DAC-494B-BDA1-CB80941B872C}"/>
                </a:ext>
              </a:extLst>
            </p:cNvPr>
            <p:cNvSpPr/>
            <p:nvPr/>
          </p:nvSpPr>
          <p:spPr>
            <a:xfrm>
              <a:off x="3977925"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grpSp>
      <p:pic>
        <p:nvPicPr>
          <p:cNvPr id="100" name="Picture 12" descr="Depository Trust &amp; Clearing Corporation DTCC Logo Vector (.AI ...">
            <a:extLst>
              <a:ext uri="{FF2B5EF4-FFF2-40B4-BE49-F238E27FC236}">
                <a16:creationId xmlns:a16="http://schemas.microsoft.com/office/drawing/2014/main" id="{4C8A1F87-2F4C-4884-A319-8D42E40BAE6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528992" y="1540362"/>
            <a:ext cx="706731" cy="202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 name="Table 101">
            <a:extLst>
              <a:ext uri="{FF2B5EF4-FFF2-40B4-BE49-F238E27FC236}">
                <a16:creationId xmlns:a16="http://schemas.microsoft.com/office/drawing/2014/main" id="{CB489732-0A6F-4DE7-86AD-C1BF2A2236E5}"/>
              </a:ext>
            </a:extLst>
          </p:cNvPr>
          <p:cNvGraphicFramePr>
            <a:graphicFrameLocks noGrp="1"/>
          </p:cNvGraphicFramePr>
          <p:nvPr>
            <p:extLst>
              <p:ext uri="{D42A27DB-BD31-4B8C-83A1-F6EECF244321}">
                <p14:modId xmlns:p14="http://schemas.microsoft.com/office/powerpoint/2010/main" val="3049861407"/>
              </p:ext>
            </p:extLst>
          </p:nvPr>
        </p:nvGraphicFramePr>
        <p:xfrm>
          <a:off x="448792" y="4674966"/>
          <a:ext cx="3716312" cy="807369"/>
        </p:xfrm>
        <a:graphic>
          <a:graphicData uri="http://schemas.openxmlformats.org/drawingml/2006/table">
            <a:tbl>
              <a:tblPr firstRow="1" firstCol="1" bandRow="1">
                <a:tableStyleId>{5940675A-B579-460E-94D1-54222C63F5DA}</a:tableStyleId>
              </a:tblPr>
              <a:tblGrid>
                <a:gridCol w="3716312">
                  <a:extLst>
                    <a:ext uri="{9D8B030D-6E8A-4147-A177-3AD203B41FA5}">
                      <a16:colId xmlns:a16="http://schemas.microsoft.com/office/drawing/2014/main" val="2609716639"/>
                    </a:ext>
                  </a:extLst>
                </a:gridCol>
              </a:tblGrid>
              <a:tr h="203116">
                <a:tc>
                  <a:txBody>
                    <a:bodyPr/>
                    <a:lstStyle/>
                    <a:p>
                      <a:pPr marL="171450" marR="0" indent="-171450" algn="l">
                        <a:spcBef>
                          <a:spcPts val="0"/>
                        </a:spcBef>
                        <a:spcAft>
                          <a:spcPts val="0"/>
                        </a:spcAft>
                        <a:buFont typeface="Arial" panose="020B0604020202020204" pitchFamily="34" charset="0"/>
                        <a:buChar char="•"/>
                      </a:pPr>
                      <a:r>
                        <a:rPr lang="en-US" sz="1200" dirty="0">
                          <a:effectLst/>
                          <a:latin typeface="Arial" panose="020B0604020202020204" pitchFamily="34" charset="0"/>
                          <a:cs typeface="Arial" panose="020B0604020202020204" pitchFamily="34" charset="0"/>
                        </a:rPr>
                        <a:t>Appliance to Snowflake</a:t>
                      </a:r>
                      <a:r>
                        <a:rPr lang="en-US" sz="1200" baseline="0" dirty="0">
                          <a:effectLst/>
                          <a:latin typeface="Arial" panose="020B0604020202020204" pitchFamily="34" charset="0"/>
                          <a:cs typeface="Arial" panose="020B0604020202020204" pitchFamily="34" charset="0"/>
                        </a:rPr>
                        <a:t> migration</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7696218"/>
                  </a:ext>
                </a:extLst>
              </a:tr>
              <a:tr h="203116">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effectLst/>
                          <a:latin typeface="Arial" panose="020B0604020202020204" pitchFamily="34" charset="0"/>
                          <a:cs typeface="Arial" panose="020B0604020202020204" pitchFamily="34" charset="0"/>
                        </a:rPr>
                        <a:t>Open source/Cloud</a:t>
                      </a:r>
                      <a:r>
                        <a:rPr lang="en-US" sz="1200" baseline="0" dirty="0">
                          <a:solidFill>
                            <a:schemeClr val="tx1"/>
                          </a:solidFill>
                          <a:effectLst/>
                          <a:latin typeface="Arial" panose="020B0604020202020204" pitchFamily="34" charset="0"/>
                          <a:cs typeface="Arial" panose="020B0604020202020204" pitchFamily="34" charset="0"/>
                        </a:rPr>
                        <a:t> Native ETL migration</a:t>
                      </a:r>
                      <a:endParaRPr lang="en-US" sz="13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591429"/>
                  </a:ext>
                </a:extLst>
              </a:tr>
              <a:tr h="122665">
                <a:tc>
                  <a:txBody>
                    <a:bodyPr/>
                    <a:lstStyle/>
                    <a:p>
                      <a:pPr marL="171450" marR="0" indent="-171450" algn="l">
                        <a:spcBef>
                          <a:spcPts val="0"/>
                        </a:spcBef>
                        <a:spcAft>
                          <a:spcPts val="0"/>
                        </a:spcAft>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DW migration to data lake</a:t>
                      </a: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2342790"/>
                  </a:ext>
                </a:extLst>
              </a:tr>
              <a:tr h="218257">
                <a:tc>
                  <a:txBody>
                    <a:bodyPr/>
                    <a:lstStyle/>
                    <a:p>
                      <a:pPr marL="171450" marR="0" indent="-171450" algn="l">
                        <a:spcBef>
                          <a:spcPts val="0"/>
                        </a:spcBef>
                        <a:spcAft>
                          <a:spcPts val="0"/>
                        </a:spcAft>
                        <a:buFont typeface="Arial" panose="020B0604020202020204" pitchFamily="34" charset="0"/>
                        <a:buChar char="•"/>
                      </a:pP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5420" marR="6542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6518316"/>
                  </a:ext>
                </a:extLst>
              </a:tr>
            </a:tbl>
          </a:graphicData>
        </a:graphic>
      </p:graphicFrame>
      <p:pic>
        <p:nvPicPr>
          <p:cNvPr id="103" name="Picture 2" descr="File:Lululemon Athletica logo.svg - Wikipedia">
            <a:extLst>
              <a:ext uri="{FF2B5EF4-FFF2-40B4-BE49-F238E27FC236}">
                <a16:creationId xmlns:a16="http://schemas.microsoft.com/office/drawing/2014/main" id="{0E617984-D7B1-48F2-A7EB-FC4C467FE5B5}"/>
              </a:ext>
            </a:extLst>
          </p:cNvPr>
          <p:cNvPicPr>
            <a:picLocks noChangeAspect="1" noChangeArrowheads="1"/>
          </p:cNvPicPr>
          <p:nvPr/>
        </p:nvPicPr>
        <p:blipFill>
          <a:blip r:embed="rId32" cstate="hqprint">
            <a:extLst>
              <a:ext uri="{28A0092B-C50C-407E-A947-70E740481C1C}">
                <a14:useLocalDpi xmlns:a14="http://schemas.microsoft.com/office/drawing/2010/main" val="0"/>
              </a:ext>
            </a:extLst>
          </a:blip>
          <a:srcRect/>
          <a:stretch>
            <a:fillRect/>
          </a:stretch>
        </p:blipFill>
        <p:spPr bwMode="auto">
          <a:xfrm>
            <a:off x="621795" y="4128887"/>
            <a:ext cx="250151" cy="25015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Neiman Marcus | Brands of the World™ | Download vector logos and logotypes">
            <a:extLst>
              <a:ext uri="{FF2B5EF4-FFF2-40B4-BE49-F238E27FC236}">
                <a16:creationId xmlns:a16="http://schemas.microsoft.com/office/drawing/2014/main" id="{748F24D0-6606-4482-A93F-E682246E2DE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31200" b="30400"/>
          <a:stretch/>
        </p:blipFill>
        <p:spPr bwMode="auto">
          <a:xfrm>
            <a:off x="993318" y="4146231"/>
            <a:ext cx="653638" cy="25099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descr="Johnson Controls">
            <a:extLst>
              <a:ext uri="{FF2B5EF4-FFF2-40B4-BE49-F238E27FC236}">
                <a16:creationId xmlns:a16="http://schemas.microsoft.com/office/drawing/2014/main" id="{FD784CE0-6DC9-49BE-A5BE-511FD3AEF7E0}"/>
              </a:ext>
            </a:extLst>
          </p:cNvPr>
          <p:cNvPicPr>
            <a:picLocks noChangeAspect="1" noChangeArrowheads="1"/>
          </p:cNvPicPr>
          <p:nvPr/>
        </p:nvPicPr>
        <p:blipFill>
          <a:blip r:embed="rId34" cstate="hqprint">
            <a:extLst>
              <a:ext uri="{28A0092B-C50C-407E-A947-70E740481C1C}">
                <a14:useLocalDpi xmlns:a14="http://schemas.microsoft.com/office/drawing/2010/main" val="0"/>
              </a:ext>
            </a:extLst>
          </a:blip>
          <a:srcRect/>
          <a:stretch>
            <a:fillRect/>
          </a:stretch>
        </p:blipFill>
        <p:spPr bwMode="auto">
          <a:xfrm>
            <a:off x="1644337" y="4048229"/>
            <a:ext cx="833329" cy="37036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Brand Stories: The Evolution of the Starbucks Brand">
            <a:extLst>
              <a:ext uri="{FF2B5EF4-FFF2-40B4-BE49-F238E27FC236}">
                <a16:creationId xmlns:a16="http://schemas.microsoft.com/office/drawing/2014/main" id="{DB88EF30-455E-47AC-A0ED-4F70E1FC5B7B}"/>
              </a:ext>
            </a:extLst>
          </p:cNvPr>
          <p:cNvPicPr>
            <a:picLocks noChangeAspect="1" noChangeArrowheads="1"/>
          </p:cNvPicPr>
          <p:nvPr/>
        </p:nvPicPr>
        <p:blipFill rotWithShape="1">
          <a:blip r:embed="rId35" cstate="hqprint">
            <a:extLst>
              <a:ext uri="{28A0092B-C50C-407E-A947-70E740481C1C}">
                <a14:useLocalDpi xmlns:a14="http://schemas.microsoft.com/office/drawing/2010/main" val="0"/>
              </a:ext>
            </a:extLst>
          </a:blip>
          <a:srcRect l="21810" t="6476" r="22252" b="10881"/>
          <a:stretch/>
        </p:blipFill>
        <p:spPr bwMode="auto">
          <a:xfrm>
            <a:off x="2503020" y="4126620"/>
            <a:ext cx="322877" cy="31025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6" descr="USG Boral Case Study – Amazon Web Services (AWS)">
            <a:extLst>
              <a:ext uri="{FF2B5EF4-FFF2-40B4-BE49-F238E27FC236}">
                <a16:creationId xmlns:a16="http://schemas.microsoft.com/office/drawing/2014/main" id="{68AAE1AC-1C1E-4CAB-A072-87950D8401AA}"/>
              </a:ext>
            </a:extLst>
          </p:cNvPr>
          <p:cNvPicPr>
            <a:picLocks noChangeAspect="1" noChangeArrowheads="1"/>
          </p:cNvPicPr>
          <p:nvPr/>
        </p:nvPicPr>
        <p:blipFill>
          <a:blip r:embed="rId36" cstate="hqprint">
            <a:extLst>
              <a:ext uri="{28A0092B-C50C-407E-A947-70E740481C1C}">
                <a14:useLocalDpi xmlns:a14="http://schemas.microsoft.com/office/drawing/2010/main" val="0"/>
              </a:ext>
            </a:extLst>
          </a:blip>
          <a:srcRect/>
          <a:stretch>
            <a:fillRect/>
          </a:stretch>
        </p:blipFill>
        <p:spPr bwMode="auto">
          <a:xfrm>
            <a:off x="1302011" y="5542684"/>
            <a:ext cx="1000380" cy="23342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8" descr="File:Kraft logo.svg - Wikimedia Commons">
            <a:extLst>
              <a:ext uri="{FF2B5EF4-FFF2-40B4-BE49-F238E27FC236}">
                <a16:creationId xmlns:a16="http://schemas.microsoft.com/office/drawing/2014/main" id="{6343DF2A-5914-4B7E-A915-A03781868A79}"/>
              </a:ext>
            </a:extLst>
          </p:cNvPr>
          <p:cNvPicPr>
            <a:picLocks noChangeAspect="1" noChangeArrowheads="1"/>
          </p:cNvPicPr>
          <p:nvPr/>
        </p:nvPicPr>
        <p:blipFill>
          <a:blip r:embed="rId37" cstate="hqprint">
            <a:extLst>
              <a:ext uri="{28A0092B-C50C-407E-A947-70E740481C1C}">
                <a14:useLocalDpi xmlns:a14="http://schemas.microsoft.com/office/drawing/2010/main" val="0"/>
              </a:ext>
            </a:extLst>
          </a:blip>
          <a:srcRect/>
          <a:stretch>
            <a:fillRect/>
          </a:stretch>
        </p:blipFill>
        <p:spPr bwMode="auto">
          <a:xfrm>
            <a:off x="2298032" y="5487622"/>
            <a:ext cx="649620" cy="259848"/>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DEFBD800-4E20-435F-82B5-015AFEED0617}"/>
              </a:ext>
            </a:extLst>
          </p:cNvPr>
          <p:cNvGrpSpPr/>
          <p:nvPr/>
        </p:nvGrpSpPr>
        <p:grpSpPr>
          <a:xfrm>
            <a:off x="631218" y="5548843"/>
            <a:ext cx="696468" cy="181527"/>
            <a:chOff x="3432019" y="2503645"/>
            <a:chExt cx="1094546" cy="274320"/>
          </a:xfrm>
          <a:blipFill>
            <a:blip r:embed="rId8"/>
            <a:stretch>
              <a:fillRect/>
            </a:stretch>
          </a:blipFill>
        </p:grpSpPr>
        <p:sp>
          <p:nvSpPr>
            <p:cNvPr id="115" name="Rectangle 114">
              <a:extLst>
                <a:ext uri="{FF2B5EF4-FFF2-40B4-BE49-F238E27FC236}">
                  <a16:creationId xmlns:a16="http://schemas.microsoft.com/office/drawing/2014/main" id="{11CF8003-85CE-4AA3-9BB1-395F68815897}"/>
                </a:ext>
              </a:extLst>
            </p:cNvPr>
            <p:cNvSpPr/>
            <p:nvPr/>
          </p:nvSpPr>
          <p:spPr>
            <a:xfrm>
              <a:off x="3432019"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369A157B-682C-489A-8061-D5A8FCC0E590}"/>
                </a:ext>
              </a:extLst>
            </p:cNvPr>
            <p:cNvSpPr/>
            <p:nvPr/>
          </p:nvSpPr>
          <p:spPr>
            <a:xfrm>
              <a:off x="3977925" y="2503645"/>
              <a:ext cx="548640" cy="274320"/>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grpSp>
      <p:sp>
        <p:nvSpPr>
          <p:cNvPr id="18" name="Slide Number Placeholder 17">
            <a:extLst>
              <a:ext uri="{FF2B5EF4-FFF2-40B4-BE49-F238E27FC236}">
                <a16:creationId xmlns:a16="http://schemas.microsoft.com/office/drawing/2014/main" id="{6F80DB3E-B53D-4304-8AB2-8D3A6AD92E99}"/>
              </a:ext>
            </a:extLst>
          </p:cNvPr>
          <p:cNvSpPr>
            <a:spLocks noGrp="1"/>
          </p:cNvSpPr>
          <p:nvPr>
            <p:ph type="sldNum" sz="quarter" idx="12"/>
          </p:nvPr>
        </p:nvSpPr>
        <p:spPr/>
        <p:txBody>
          <a:bodyPr/>
          <a:lstStyle/>
          <a:p>
            <a:fld id="{910603E9-62B6-4E5D-B9E4-D3B69751664A}" type="slidenum">
              <a:rPr lang="en-US" smtClean="0"/>
              <a:pPr/>
              <a:t>6</a:t>
            </a:fld>
            <a:endParaRPr lang="en-US" dirty="0"/>
          </a:p>
        </p:txBody>
      </p:sp>
      <p:pic>
        <p:nvPicPr>
          <p:cNvPr id="101" name="Picture 6">
            <a:extLst>
              <a:ext uri="{FF2B5EF4-FFF2-40B4-BE49-F238E27FC236}">
                <a16:creationId xmlns:a16="http://schemas.microsoft.com/office/drawing/2014/main" id="{5E9BF868-FFA1-494E-8EDD-3504DCEF6C1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3072" b="35328"/>
          <a:stretch/>
        </p:blipFill>
        <p:spPr bwMode="auto">
          <a:xfrm>
            <a:off x="9207154" y="1890540"/>
            <a:ext cx="811196" cy="25633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a:extLst>
              <a:ext uri="{FF2B5EF4-FFF2-40B4-BE49-F238E27FC236}">
                <a16:creationId xmlns:a16="http://schemas.microsoft.com/office/drawing/2014/main" id="{4951BDBA-B37C-4DD0-A221-1E7E1EEDD3D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3072" b="35328"/>
          <a:stretch/>
        </p:blipFill>
        <p:spPr bwMode="auto">
          <a:xfrm>
            <a:off x="2907449" y="3624699"/>
            <a:ext cx="811196" cy="2563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british petroleum logo">
            <a:extLst>
              <a:ext uri="{FF2B5EF4-FFF2-40B4-BE49-F238E27FC236}">
                <a16:creationId xmlns:a16="http://schemas.microsoft.com/office/drawing/2014/main" id="{9713F6B8-088F-43EB-AF7B-8A20A772F7D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746975" y="1408367"/>
            <a:ext cx="313499" cy="42111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Image result for british petroleum logo">
            <a:extLst>
              <a:ext uri="{FF2B5EF4-FFF2-40B4-BE49-F238E27FC236}">
                <a16:creationId xmlns:a16="http://schemas.microsoft.com/office/drawing/2014/main" id="{2F78A715-5CC8-47FA-8C38-59D62596DE35}"/>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028519" y="3464649"/>
            <a:ext cx="313499" cy="421118"/>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C9ACEBA0-1F76-4CF1-B290-7C56F2110EB4}"/>
              </a:ext>
            </a:extLst>
          </p:cNvPr>
          <p:cNvSpPr/>
          <p:nvPr/>
        </p:nvSpPr>
        <p:spPr>
          <a:xfrm>
            <a:off x="8335851" y="5261855"/>
            <a:ext cx="601077" cy="416253"/>
          </a:xfrm>
          <a:prstGeom prst="rect">
            <a:avLst/>
          </a:prstGeom>
          <a:blipFill>
            <a:blip r:embed="rId39"/>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defTabSz="457189"/>
            <a:endParaRPr lang="en-US" sz="1400" dirty="0">
              <a:latin typeface="Arial" panose="020B0604020202020204" pitchFamily="34" charset="0"/>
              <a:cs typeface="Arial" panose="020B0604020202020204" pitchFamily="34" charset="0"/>
            </a:endParaRPr>
          </a:p>
        </p:txBody>
      </p:sp>
      <p:pic>
        <p:nvPicPr>
          <p:cNvPr id="1026" name="Picture 8" descr="Image result for xpo logistics">
            <a:extLst>
              <a:ext uri="{FF2B5EF4-FFF2-40B4-BE49-F238E27FC236}">
                <a16:creationId xmlns:a16="http://schemas.microsoft.com/office/drawing/2014/main" id="{CB234C5E-2FA0-49A0-94C3-8D5C59C0972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048974" y="5437870"/>
            <a:ext cx="780087" cy="15135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Image result for citizens logo">
            <a:extLst>
              <a:ext uri="{FF2B5EF4-FFF2-40B4-BE49-F238E27FC236}">
                <a16:creationId xmlns:a16="http://schemas.microsoft.com/office/drawing/2014/main" id="{D728CD03-83BA-4408-9CD9-6709C05E8685}"/>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21752" b="23005"/>
          <a:stretch/>
        </p:blipFill>
        <p:spPr bwMode="auto">
          <a:xfrm>
            <a:off x="9982569" y="5359713"/>
            <a:ext cx="1064308" cy="2892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cter and Gamble (P&amp;G) Logo | Leadership development program, Health  business, Leadership development">
            <a:extLst>
              <a:ext uri="{FF2B5EF4-FFF2-40B4-BE49-F238E27FC236}">
                <a16:creationId xmlns:a16="http://schemas.microsoft.com/office/drawing/2014/main" id="{AA2698F4-3F05-4FBB-8195-FFA511132F4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127539" y="5408911"/>
            <a:ext cx="368861" cy="1608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07F363-B4B2-4C2A-85C7-D745A856D73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963659" y="4224785"/>
            <a:ext cx="821367" cy="1115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Fortune 100 Company Nationwide Insurance Signs Commercial Agreement with  Betterview - Betterview">
            <a:extLst>
              <a:ext uri="{FF2B5EF4-FFF2-40B4-BE49-F238E27FC236}">
                <a16:creationId xmlns:a16="http://schemas.microsoft.com/office/drawing/2014/main" id="{5A669607-B3DF-4796-A5E7-1669D3C51BD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190621" y="6331980"/>
            <a:ext cx="817724" cy="32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AD42BC-E388-41DE-B225-7F6D1845B341}"/>
              </a:ext>
            </a:extLst>
          </p:cNvPr>
          <p:cNvSpPr/>
          <p:nvPr/>
        </p:nvSpPr>
        <p:spPr>
          <a:xfrm>
            <a:off x="475861" y="2588157"/>
            <a:ext cx="6699425" cy="2217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1" name="Rectangle 20">
            <a:extLst>
              <a:ext uri="{FF2B5EF4-FFF2-40B4-BE49-F238E27FC236}">
                <a16:creationId xmlns:a16="http://schemas.microsoft.com/office/drawing/2014/main" id="{0FE96CE2-95A8-4805-9087-E31F4CAF8BE8}"/>
              </a:ext>
            </a:extLst>
          </p:cNvPr>
          <p:cNvSpPr/>
          <p:nvPr/>
        </p:nvSpPr>
        <p:spPr>
          <a:xfrm>
            <a:off x="553155" y="3490172"/>
            <a:ext cx="1280160"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Mainframe Modernization Platform</a:t>
            </a:r>
          </a:p>
        </p:txBody>
      </p:sp>
      <p:sp>
        <p:nvSpPr>
          <p:cNvPr id="31" name="Rectangle 30">
            <a:extLst>
              <a:ext uri="{FF2B5EF4-FFF2-40B4-BE49-F238E27FC236}">
                <a16:creationId xmlns:a16="http://schemas.microsoft.com/office/drawing/2014/main" id="{D18FF942-107F-4A3F-ACF9-E6B68CE5C769}"/>
              </a:ext>
            </a:extLst>
          </p:cNvPr>
          <p:cNvSpPr/>
          <p:nvPr/>
        </p:nvSpPr>
        <p:spPr>
          <a:xfrm>
            <a:off x="1866547" y="3490172"/>
            <a:ext cx="1280160"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Database Migration Platform </a:t>
            </a:r>
          </a:p>
        </p:txBody>
      </p:sp>
      <p:sp>
        <p:nvSpPr>
          <p:cNvPr id="32" name="Rectangle 31">
            <a:extLst>
              <a:ext uri="{FF2B5EF4-FFF2-40B4-BE49-F238E27FC236}">
                <a16:creationId xmlns:a16="http://schemas.microsoft.com/office/drawing/2014/main" id="{84819A2C-8506-43C8-A8B9-E52E44AD9ECD}"/>
              </a:ext>
            </a:extLst>
          </p:cNvPr>
          <p:cNvSpPr/>
          <p:nvPr/>
        </p:nvSpPr>
        <p:spPr>
          <a:xfrm>
            <a:off x="5806721" y="3490172"/>
            <a:ext cx="1280160"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Cloud Modernization Platform </a:t>
            </a:r>
          </a:p>
        </p:txBody>
      </p:sp>
      <p:sp>
        <p:nvSpPr>
          <p:cNvPr id="33" name="Rectangle 32">
            <a:extLst>
              <a:ext uri="{FF2B5EF4-FFF2-40B4-BE49-F238E27FC236}">
                <a16:creationId xmlns:a16="http://schemas.microsoft.com/office/drawing/2014/main" id="{F81D4837-2020-4875-AB65-1361F6CB7C76}"/>
              </a:ext>
            </a:extLst>
          </p:cNvPr>
          <p:cNvSpPr/>
          <p:nvPr/>
        </p:nvSpPr>
        <p:spPr>
          <a:xfrm>
            <a:off x="475861" y="4884730"/>
            <a:ext cx="9862610" cy="3105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Live Engineering</a:t>
            </a:r>
          </a:p>
        </p:txBody>
      </p:sp>
      <p:sp>
        <p:nvSpPr>
          <p:cNvPr id="15" name="Rectangle 14">
            <a:extLst>
              <a:ext uri="{FF2B5EF4-FFF2-40B4-BE49-F238E27FC236}">
                <a16:creationId xmlns:a16="http://schemas.microsoft.com/office/drawing/2014/main" id="{47D2D4C6-E649-4CA9-937F-727D845FF932}"/>
              </a:ext>
            </a:extLst>
          </p:cNvPr>
          <p:cNvSpPr/>
          <p:nvPr/>
        </p:nvSpPr>
        <p:spPr>
          <a:xfrm>
            <a:off x="475861" y="5297948"/>
            <a:ext cx="9862610" cy="310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Infosys DevSecOps Platform</a:t>
            </a:r>
          </a:p>
        </p:txBody>
      </p:sp>
      <p:sp>
        <p:nvSpPr>
          <p:cNvPr id="17" name="Rectangle 16">
            <a:extLst>
              <a:ext uri="{FF2B5EF4-FFF2-40B4-BE49-F238E27FC236}">
                <a16:creationId xmlns:a16="http://schemas.microsoft.com/office/drawing/2014/main" id="{18474324-1EF2-46AF-B1E2-24180EC3E79C}"/>
              </a:ext>
            </a:extLst>
          </p:cNvPr>
          <p:cNvSpPr/>
          <p:nvPr/>
        </p:nvSpPr>
        <p:spPr>
          <a:xfrm>
            <a:off x="10426877" y="2581836"/>
            <a:ext cx="821312" cy="2228313"/>
          </a:xfrm>
          <a:prstGeom prst="rect">
            <a:avLst/>
          </a:prstGeom>
          <a:solidFill>
            <a:schemeClr val="accent1">
              <a:lumMod val="60000"/>
              <a:lumOff val="40000"/>
            </a:schemeClr>
          </a:solidFill>
          <a:ln w="6350" cap="flat">
            <a:no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2000" dirty="0">
                <a:solidFill>
                  <a:schemeClr val="bg1"/>
                </a:solidFill>
                <a:latin typeface="Arial" panose="020B0604020202020204" pitchFamily="34" charset="0"/>
                <a:cs typeface="Arial" panose="020B0604020202020204" pitchFamily="34" charset="0"/>
                <a:sym typeface="Calibri"/>
              </a:rPr>
              <a:t>LEAP</a:t>
            </a:r>
          </a:p>
        </p:txBody>
      </p:sp>
      <p:sp>
        <p:nvSpPr>
          <p:cNvPr id="20" name="Rectangle 19">
            <a:extLst>
              <a:ext uri="{FF2B5EF4-FFF2-40B4-BE49-F238E27FC236}">
                <a16:creationId xmlns:a16="http://schemas.microsoft.com/office/drawing/2014/main" id="{7E6FE7F6-D621-4423-8808-E25DC87D7598}"/>
              </a:ext>
            </a:extLst>
          </p:cNvPr>
          <p:cNvSpPr/>
          <p:nvPr/>
        </p:nvSpPr>
        <p:spPr>
          <a:xfrm>
            <a:off x="475271" y="5714836"/>
            <a:ext cx="9862610" cy="3105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PolyCloud, AICloud</a:t>
            </a:r>
          </a:p>
        </p:txBody>
      </p:sp>
      <p:sp>
        <p:nvSpPr>
          <p:cNvPr id="3" name="TextBox 2">
            <a:extLst>
              <a:ext uri="{FF2B5EF4-FFF2-40B4-BE49-F238E27FC236}">
                <a16:creationId xmlns:a16="http://schemas.microsoft.com/office/drawing/2014/main" id="{74AD57F2-99FC-46C6-A58D-8C8ACA30F83D}"/>
              </a:ext>
            </a:extLst>
          </p:cNvPr>
          <p:cNvSpPr txBox="1"/>
          <p:nvPr/>
        </p:nvSpPr>
        <p:spPr>
          <a:xfrm>
            <a:off x="870391" y="2666343"/>
            <a:ext cx="6186213" cy="523220"/>
          </a:xfrm>
          <a:prstGeom prst="rect">
            <a:avLst/>
          </a:prstGeom>
          <a:noFill/>
        </p:spPr>
        <p:txBody>
          <a:bodyPr wrap="square" rtlCol="0">
            <a:spAutoFit/>
          </a:bodyPr>
          <a:lstStyle/>
          <a:p>
            <a:pPr algn="ctr"/>
            <a:r>
              <a:rPr lang="en-US" sz="2800" dirty="0">
                <a:solidFill>
                  <a:schemeClr val="bg1"/>
                </a:solidFill>
              </a:rPr>
              <a:t>“</a:t>
            </a:r>
            <a:r>
              <a:rPr lang="en-US" sz="2400" dirty="0">
                <a:solidFill>
                  <a:schemeClr val="bg1"/>
                </a:solidFill>
              </a:rPr>
              <a:t>Infosys Modernization Suite</a:t>
            </a:r>
            <a:r>
              <a:rPr lang="en-US" sz="2800" dirty="0">
                <a:solidFill>
                  <a:schemeClr val="bg1"/>
                </a:solidFill>
              </a:rPr>
              <a:t>”</a:t>
            </a:r>
            <a:r>
              <a:rPr lang="en-US" sz="2000" dirty="0">
                <a:solidFill>
                  <a:schemeClr val="bg1"/>
                </a:solidFill>
              </a:rPr>
              <a:t> </a:t>
            </a:r>
            <a:r>
              <a:rPr lang="en-US" dirty="0">
                <a:solidFill>
                  <a:schemeClr val="bg1"/>
                </a:solidFill>
              </a:rPr>
              <a:t>for App Modernization</a:t>
            </a:r>
            <a:endParaRPr lang="en-US" sz="2800" dirty="0">
              <a:solidFill>
                <a:schemeClr val="bg1"/>
              </a:solidFill>
            </a:endParaRPr>
          </a:p>
        </p:txBody>
      </p:sp>
      <p:sp>
        <p:nvSpPr>
          <p:cNvPr id="25" name="Rectangle 24">
            <a:extLst>
              <a:ext uri="{FF2B5EF4-FFF2-40B4-BE49-F238E27FC236}">
                <a16:creationId xmlns:a16="http://schemas.microsoft.com/office/drawing/2014/main" id="{E1742B47-30E3-4110-92E3-EC04627F9A78}"/>
              </a:ext>
            </a:extLst>
          </p:cNvPr>
          <p:cNvSpPr/>
          <p:nvPr/>
        </p:nvSpPr>
        <p:spPr>
          <a:xfrm>
            <a:off x="4493329" y="3490172"/>
            <a:ext cx="1280160"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Cloud Native Development Platform </a:t>
            </a:r>
          </a:p>
        </p:txBody>
      </p:sp>
      <p:sp>
        <p:nvSpPr>
          <p:cNvPr id="18" name="Rectangle 17">
            <a:extLst>
              <a:ext uri="{FF2B5EF4-FFF2-40B4-BE49-F238E27FC236}">
                <a16:creationId xmlns:a16="http://schemas.microsoft.com/office/drawing/2014/main" id="{19282220-3F04-40F9-BF98-9236481E4C25}"/>
              </a:ext>
            </a:extLst>
          </p:cNvPr>
          <p:cNvSpPr/>
          <p:nvPr/>
        </p:nvSpPr>
        <p:spPr>
          <a:xfrm>
            <a:off x="3179938" y="3490172"/>
            <a:ext cx="1280160"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Migration Platform</a:t>
            </a:r>
          </a:p>
        </p:txBody>
      </p:sp>
      <p:sp>
        <p:nvSpPr>
          <p:cNvPr id="4" name="Slide Number Placeholder 3">
            <a:extLst>
              <a:ext uri="{FF2B5EF4-FFF2-40B4-BE49-F238E27FC236}">
                <a16:creationId xmlns:a16="http://schemas.microsoft.com/office/drawing/2014/main" id="{05B16CFD-0424-4728-861E-B7E281AA5A77}"/>
              </a:ext>
            </a:extLst>
          </p:cNvPr>
          <p:cNvSpPr>
            <a:spLocks noGrp="1"/>
          </p:cNvSpPr>
          <p:nvPr>
            <p:ph type="sldNum" sz="quarter" idx="12"/>
          </p:nvPr>
        </p:nvSpPr>
        <p:spPr/>
        <p:txBody>
          <a:bodyPr/>
          <a:lstStyle/>
          <a:p>
            <a:fld id="{910603E9-62B6-4E5D-B9E4-D3B69751664A}" type="slidenum">
              <a:rPr lang="en-US" smtClean="0"/>
              <a:t>7</a:t>
            </a:fld>
            <a:endParaRPr lang="en-US" dirty="0"/>
          </a:p>
        </p:txBody>
      </p:sp>
      <p:sp>
        <p:nvSpPr>
          <p:cNvPr id="19" name="Rectangle 18">
            <a:extLst>
              <a:ext uri="{FF2B5EF4-FFF2-40B4-BE49-F238E27FC236}">
                <a16:creationId xmlns:a16="http://schemas.microsoft.com/office/drawing/2014/main" id="{127984C1-6D0D-4B56-9357-5302329AAD5A}"/>
              </a:ext>
            </a:extLst>
          </p:cNvPr>
          <p:cNvSpPr/>
          <p:nvPr/>
        </p:nvSpPr>
        <p:spPr>
          <a:xfrm>
            <a:off x="8826991" y="2588157"/>
            <a:ext cx="1511481" cy="2217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3" name="Rectangle 22">
            <a:extLst>
              <a:ext uri="{FF2B5EF4-FFF2-40B4-BE49-F238E27FC236}">
                <a16:creationId xmlns:a16="http://schemas.microsoft.com/office/drawing/2014/main" id="{AC20C4A8-56A8-43AF-B497-AEAC40753D00}"/>
              </a:ext>
            </a:extLst>
          </p:cNvPr>
          <p:cNvSpPr/>
          <p:nvPr/>
        </p:nvSpPr>
        <p:spPr>
          <a:xfrm>
            <a:off x="7261805" y="2588157"/>
            <a:ext cx="1491175" cy="222199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6" name="Title 1">
            <a:extLst>
              <a:ext uri="{FF2B5EF4-FFF2-40B4-BE49-F238E27FC236}">
                <a16:creationId xmlns:a16="http://schemas.microsoft.com/office/drawing/2014/main" id="{E5858572-35AF-4F6B-98CF-8CC09CE3F047}"/>
              </a:ext>
            </a:extLst>
          </p:cNvPr>
          <p:cNvSpPr txBox="1">
            <a:spLocks/>
          </p:cNvSpPr>
          <p:nvPr/>
        </p:nvSpPr>
        <p:spPr>
          <a:xfrm>
            <a:off x="150727" y="21830"/>
            <a:ext cx="11631613" cy="11483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800" dirty="0">
                <a:solidFill>
                  <a:srgbClr val="000000"/>
                </a:solidFill>
                <a:latin typeface="Arial" panose="020B0604020202020204" pitchFamily="34" charset="0"/>
                <a:cs typeface="Arial" panose="020B0604020202020204" pitchFamily="34" charset="0"/>
              </a:rPr>
              <a:t>Our comprehensive modernization offerings are driven by a portfolio of complementary platforms that aid hyper productivity</a:t>
            </a:r>
          </a:p>
        </p:txBody>
      </p:sp>
      <p:sp>
        <p:nvSpPr>
          <p:cNvPr id="22" name="Rectangle 21">
            <a:extLst>
              <a:ext uri="{FF2B5EF4-FFF2-40B4-BE49-F238E27FC236}">
                <a16:creationId xmlns:a16="http://schemas.microsoft.com/office/drawing/2014/main" id="{AF785777-6B78-4F1D-94AF-988F8D07389B}"/>
              </a:ext>
            </a:extLst>
          </p:cNvPr>
          <p:cNvSpPr/>
          <p:nvPr/>
        </p:nvSpPr>
        <p:spPr>
          <a:xfrm>
            <a:off x="7336626" y="3490172"/>
            <a:ext cx="1313243"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Data Landscape Modernization</a:t>
            </a:r>
          </a:p>
        </p:txBody>
      </p:sp>
      <p:sp>
        <p:nvSpPr>
          <p:cNvPr id="27" name="Rectangle 26">
            <a:extLst>
              <a:ext uri="{FF2B5EF4-FFF2-40B4-BE49-F238E27FC236}">
                <a16:creationId xmlns:a16="http://schemas.microsoft.com/office/drawing/2014/main" id="{F44533BA-D424-40E2-BF0F-C514881BD75D}"/>
              </a:ext>
            </a:extLst>
          </p:cNvPr>
          <p:cNvSpPr/>
          <p:nvPr/>
        </p:nvSpPr>
        <p:spPr>
          <a:xfrm>
            <a:off x="8932689" y="3490172"/>
            <a:ext cx="1276087" cy="1005840"/>
          </a:xfrm>
          <a:prstGeom prst="rect">
            <a:avLst/>
          </a:prstGeom>
          <a:solidFill>
            <a:schemeClr val="bg1"/>
          </a:solidFill>
          <a:ln w="6350" cap="flat">
            <a:solidFill>
              <a:schemeClr val="accent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1279" tIns="81279" rIns="81279" bIns="81279" numCol="1" spcCol="38100" rtlCol="0" anchor="ctr">
            <a:noAutofit/>
          </a:bodyPr>
          <a:lstStyle/>
          <a:p>
            <a:pPr algn="ctr" defTabSz="812760" hangingPunct="0"/>
            <a:r>
              <a:rPr lang="en-US" sz="1400" dirty="0">
                <a:solidFill>
                  <a:srgbClr val="000000"/>
                </a:solidFill>
                <a:latin typeface="Arial" panose="020B0604020202020204" pitchFamily="34" charset="0"/>
                <a:cs typeface="Arial" panose="020B0604020202020204" pitchFamily="34" charset="0"/>
                <a:sym typeface="Calibri"/>
              </a:rPr>
              <a:t>Infra Modernization</a:t>
            </a:r>
          </a:p>
        </p:txBody>
      </p:sp>
      <p:sp>
        <p:nvSpPr>
          <p:cNvPr id="28" name="Rectangle 27">
            <a:extLst>
              <a:ext uri="{FF2B5EF4-FFF2-40B4-BE49-F238E27FC236}">
                <a16:creationId xmlns:a16="http://schemas.microsoft.com/office/drawing/2014/main" id="{208B571D-15F2-4C19-BAA5-0C2D3432AB54}"/>
              </a:ext>
            </a:extLst>
          </p:cNvPr>
          <p:cNvSpPr/>
          <p:nvPr/>
        </p:nvSpPr>
        <p:spPr>
          <a:xfrm>
            <a:off x="8901726" y="2745257"/>
            <a:ext cx="1248570" cy="646331"/>
          </a:xfrm>
          <a:prstGeom prst="rect">
            <a:avLst/>
          </a:prstGeom>
        </p:spPr>
        <p:txBody>
          <a:bodyPr wrap="square">
            <a:spAutoFit/>
          </a:bodyPr>
          <a:lstStyle/>
          <a:p>
            <a:pPr algn="ctr" defTabSz="812760" hangingPunct="0"/>
            <a:r>
              <a:rPr lang="en-US" dirty="0">
                <a:solidFill>
                  <a:schemeClr val="bg1"/>
                </a:solidFill>
                <a:latin typeface="Arial" panose="020B0604020202020204" pitchFamily="34" charset="0"/>
                <a:cs typeface="Arial" panose="020B0604020202020204" pitchFamily="34" charset="0"/>
                <a:sym typeface="Calibri"/>
              </a:rPr>
              <a:t>Polycloud/Cobalt </a:t>
            </a:r>
          </a:p>
        </p:txBody>
      </p:sp>
      <p:cxnSp>
        <p:nvCxnSpPr>
          <p:cNvPr id="6" name="Straight Arrow Connector 5">
            <a:extLst>
              <a:ext uri="{FF2B5EF4-FFF2-40B4-BE49-F238E27FC236}">
                <a16:creationId xmlns:a16="http://schemas.microsoft.com/office/drawing/2014/main" id="{56761336-806E-48A9-8B2C-243A03607CED}"/>
              </a:ext>
            </a:extLst>
          </p:cNvPr>
          <p:cNvCxnSpPr>
            <a:cxnSpLocks/>
          </p:cNvCxnSpPr>
          <p:nvPr/>
        </p:nvCxnSpPr>
        <p:spPr>
          <a:xfrm>
            <a:off x="475861" y="1906004"/>
            <a:ext cx="9790509" cy="0"/>
          </a:xfrm>
          <a:prstGeom prst="straightConnector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2ABE34-2DD6-4320-88E0-15D1CB321D1E}"/>
              </a:ext>
            </a:extLst>
          </p:cNvPr>
          <p:cNvSpPr txBox="1"/>
          <p:nvPr/>
        </p:nvSpPr>
        <p:spPr>
          <a:xfrm>
            <a:off x="4258163" y="1704791"/>
            <a:ext cx="2194007" cy="369332"/>
          </a:xfrm>
          <a:prstGeom prst="rect">
            <a:avLst/>
          </a:prstGeom>
          <a:solidFill>
            <a:schemeClr val="bg1"/>
          </a:solidFill>
        </p:spPr>
        <p:txBody>
          <a:bodyPr wrap="square" rtlCol="0">
            <a:spAutoFit/>
          </a:bodyPr>
          <a:lstStyle/>
          <a:p>
            <a:pPr algn="ctr"/>
            <a:r>
              <a:rPr lang="en-US" b="1" dirty="0"/>
              <a:t>BUILD/TRANSFORM</a:t>
            </a:r>
          </a:p>
        </p:txBody>
      </p:sp>
      <p:cxnSp>
        <p:nvCxnSpPr>
          <p:cNvPr id="9" name="Straight Arrow Connector 8">
            <a:extLst>
              <a:ext uri="{FF2B5EF4-FFF2-40B4-BE49-F238E27FC236}">
                <a16:creationId xmlns:a16="http://schemas.microsoft.com/office/drawing/2014/main" id="{DBEBBC41-FB04-4C48-9409-A1D7E19688E7}"/>
              </a:ext>
            </a:extLst>
          </p:cNvPr>
          <p:cNvCxnSpPr/>
          <p:nvPr/>
        </p:nvCxnSpPr>
        <p:spPr>
          <a:xfrm>
            <a:off x="8750478" y="2196870"/>
            <a:ext cx="2497711" cy="0"/>
          </a:xfrm>
          <a:prstGeom prst="straightConnector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2F499D3-A19C-48D0-BC33-4FF77BAF42DC}"/>
              </a:ext>
            </a:extLst>
          </p:cNvPr>
          <p:cNvSpPr txBox="1"/>
          <p:nvPr/>
        </p:nvSpPr>
        <p:spPr>
          <a:xfrm>
            <a:off x="9637826" y="1990869"/>
            <a:ext cx="723014" cy="369332"/>
          </a:xfrm>
          <a:prstGeom prst="rect">
            <a:avLst/>
          </a:prstGeom>
          <a:solidFill>
            <a:schemeClr val="bg1"/>
          </a:solidFill>
        </p:spPr>
        <p:txBody>
          <a:bodyPr wrap="square" rtlCol="0">
            <a:spAutoFit/>
          </a:bodyPr>
          <a:lstStyle/>
          <a:p>
            <a:pPr algn="ctr"/>
            <a:r>
              <a:rPr lang="en-US" b="1" dirty="0"/>
              <a:t>RUN</a:t>
            </a:r>
          </a:p>
        </p:txBody>
      </p:sp>
      <p:sp>
        <p:nvSpPr>
          <p:cNvPr id="30" name="Rectangle 29">
            <a:extLst>
              <a:ext uri="{FF2B5EF4-FFF2-40B4-BE49-F238E27FC236}">
                <a16:creationId xmlns:a16="http://schemas.microsoft.com/office/drawing/2014/main" id="{90E7DB58-AC12-4248-84BE-EA8FE1C63807}"/>
              </a:ext>
            </a:extLst>
          </p:cNvPr>
          <p:cNvSpPr/>
          <p:nvPr/>
        </p:nvSpPr>
        <p:spPr>
          <a:xfrm>
            <a:off x="7208517" y="2588157"/>
            <a:ext cx="1577383" cy="923330"/>
          </a:xfrm>
          <a:prstGeom prst="rect">
            <a:avLst/>
          </a:prstGeom>
        </p:spPr>
        <p:txBody>
          <a:bodyPr wrap="square">
            <a:spAutoFit/>
          </a:bodyPr>
          <a:lstStyle/>
          <a:p>
            <a:pPr algn="ctr" defTabSz="812760" hangingPunct="0"/>
            <a:r>
              <a:rPr lang="en-US" dirty="0">
                <a:solidFill>
                  <a:schemeClr val="bg1"/>
                </a:solidFill>
              </a:rPr>
              <a:t>Data Estate Modernization Suite</a:t>
            </a:r>
            <a:endParaRPr lang="en-US" dirty="0">
              <a:solidFill>
                <a:schemeClr val="bg1"/>
              </a:solidFill>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43773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5A2B18B-7E1F-47CF-9032-D3AF8657AB95}"/>
              </a:ext>
            </a:extLst>
          </p:cNvPr>
          <p:cNvSpPr/>
          <p:nvPr/>
        </p:nvSpPr>
        <p:spPr>
          <a:xfrm>
            <a:off x="0" y="6435621"/>
            <a:ext cx="12192000" cy="438279"/>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85" hangingPunct="0"/>
            <a:endParaRPr lang="en-US" sz="2400" dirty="0">
              <a:solidFill>
                <a:srgbClr val="000000"/>
              </a:solidFill>
              <a:sym typeface="Calibri"/>
            </a:endParaRPr>
          </a:p>
        </p:txBody>
      </p:sp>
      <p:pic>
        <p:nvPicPr>
          <p:cNvPr id="59" name="Picture 16" descr="Kmart - Wikipedia">
            <a:extLst>
              <a:ext uri="{FF2B5EF4-FFF2-40B4-BE49-F238E27FC236}">
                <a16:creationId xmlns:a16="http://schemas.microsoft.com/office/drawing/2014/main" id="{BA3C9017-427F-41FC-840C-5CE1CDCD6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532" y="6528449"/>
            <a:ext cx="268744" cy="26874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a:extLst>
              <a:ext uri="{FF2B5EF4-FFF2-40B4-BE49-F238E27FC236}">
                <a16:creationId xmlns:a16="http://schemas.microsoft.com/office/drawing/2014/main" id="{6AB9D247-B678-490D-BCCC-BE1408428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3533" y="6273346"/>
            <a:ext cx="701457" cy="70145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American Express - Newsroom - Media Library - Brand Imagery - Brand imagery">
            <a:extLst>
              <a:ext uri="{FF2B5EF4-FFF2-40B4-BE49-F238E27FC236}">
                <a16:creationId xmlns:a16="http://schemas.microsoft.com/office/drawing/2014/main" id="{F488C03C-2D20-4D6E-B0F0-8C1C77BF86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80" y="6395538"/>
            <a:ext cx="960167" cy="5295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8" descr="Job Application for Senior Full-Stack Engineer at AB InBev">
            <a:extLst>
              <a:ext uri="{FF2B5EF4-FFF2-40B4-BE49-F238E27FC236}">
                <a16:creationId xmlns:a16="http://schemas.microsoft.com/office/drawing/2014/main" id="{56E15200-C22C-448A-A19A-02EA17855C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6873" y="6407082"/>
            <a:ext cx="760991" cy="50522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Depository Trust &amp; Clearing Corporation DTCC Logo Vector (.AI ...">
            <a:extLst>
              <a:ext uri="{FF2B5EF4-FFF2-40B4-BE49-F238E27FC236}">
                <a16:creationId xmlns:a16="http://schemas.microsoft.com/office/drawing/2014/main" id="{D22ED8F8-1455-4A80-B2D5-14CACD9AB7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5510" y="6592958"/>
            <a:ext cx="699452" cy="20050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4CB8F8F3-8ED9-4C1E-AF5E-F253B037A13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786" y="6575746"/>
            <a:ext cx="912993" cy="2005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1E7D0780-0326-468F-8B3A-94D50119BA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9695" y="6514453"/>
            <a:ext cx="441480" cy="28585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79" descr="Warner Music Group - Wikipedia">
            <a:extLst>
              <a:ext uri="{FF2B5EF4-FFF2-40B4-BE49-F238E27FC236}">
                <a16:creationId xmlns:a16="http://schemas.microsoft.com/office/drawing/2014/main" id="{2779D7D2-E8EE-490C-BB6E-681AE0C85F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57033" y="6459161"/>
            <a:ext cx="791584" cy="32982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1" descr="KPMG - Wikipedia">
            <a:extLst>
              <a:ext uri="{FF2B5EF4-FFF2-40B4-BE49-F238E27FC236}">
                <a16:creationId xmlns:a16="http://schemas.microsoft.com/office/drawing/2014/main" id="{6CC035A2-A030-4746-AD0B-33AB3763461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45879" y="6526454"/>
            <a:ext cx="527751" cy="21861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3C919F72-70A2-420D-9EC4-A64CD4A0114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48960" y="6580283"/>
            <a:ext cx="1024117" cy="1680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Image result for E.on logo">
            <a:extLst>
              <a:ext uri="{FF2B5EF4-FFF2-40B4-BE49-F238E27FC236}">
                <a16:creationId xmlns:a16="http://schemas.microsoft.com/office/drawing/2014/main" id="{E16F03F9-6B86-4955-BD1D-BC1FE2E21A6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76823" y="6583173"/>
            <a:ext cx="577559" cy="1684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2" descr="bp Logo Vector (.EPS) Free Download">
            <a:extLst>
              <a:ext uri="{FF2B5EF4-FFF2-40B4-BE49-F238E27FC236}">
                <a16:creationId xmlns:a16="http://schemas.microsoft.com/office/drawing/2014/main" id="{5F7AB1F9-EBF2-445C-A443-E814D932840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92007" y="6494124"/>
            <a:ext cx="577560" cy="3099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almart Logo | Walmart logo, Supermarket logo, Walmart gift cards">
            <a:extLst>
              <a:ext uri="{FF2B5EF4-FFF2-40B4-BE49-F238E27FC236}">
                <a16:creationId xmlns:a16="http://schemas.microsoft.com/office/drawing/2014/main" id="{20EAB49B-0893-4AB8-845E-AA1E32C92F2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34" t="33158" r="1129" b="33921"/>
          <a:stretch/>
        </p:blipFill>
        <p:spPr bwMode="auto">
          <a:xfrm>
            <a:off x="5690194" y="6531568"/>
            <a:ext cx="1053217" cy="26874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elstra | F5">
            <a:extLst>
              <a:ext uri="{FF2B5EF4-FFF2-40B4-BE49-F238E27FC236}">
                <a16:creationId xmlns:a16="http://schemas.microsoft.com/office/drawing/2014/main" id="{8B326799-3583-4C3F-9751-B0A02D81D35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52100" y="6558840"/>
            <a:ext cx="859025" cy="268744"/>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669FAB62-0BEA-457C-9457-519109B5E10C}"/>
              </a:ext>
            </a:extLst>
          </p:cNvPr>
          <p:cNvSpPr/>
          <p:nvPr/>
        </p:nvSpPr>
        <p:spPr>
          <a:xfrm>
            <a:off x="11407149" y="6494124"/>
            <a:ext cx="371496" cy="313064"/>
          </a:xfrm>
          <a:prstGeom prst="rect">
            <a:avLst/>
          </a:prstGeom>
          <a:blipFill>
            <a:blip r:embed="rId17"/>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609570"/>
            <a:endParaRPr lang="en-US" sz="1867" dirty="0">
              <a:latin typeface="Arial" panose="020B0604020202020204" pitchFamily="34" charset="0"/>
              <a:cs typeface="Arial" panose="020B0604020202020204" pitchFamily="34" charset="0"/>
            </a:endParaRPr>
          </a:p>
        </p:txBody>
      </p:sp>
      <p:cxnSp>
        <p:nvCxnSpPr>
          <p:cNvPr id="108" name="Straight Connector 107">
            <a:extLst>
              <a:ext uri="{FF2B5EF4-FFF2-40B4-BE49-F238E27FC236}">
                <a16:creationId xmlns:a16="http://schemas.microsoft.com/office/drawing/2014/main" id="{F655DB67-E56A-4EEB-B263-9D80DAC32A06}"/>
              </a:ext>
            </a:extLst>
          </p:cNvPr>
          <p:cNvCxnSpPr>
            <a:cxnSpLocks/>
          </p:cNvCxnSpPr>
          <p:nvPr/>
        </p:nvCxnSpPr>
        <p:spPr>
          <a:xfrm flipH="1">
            <a:off x="-255" y="6433035"/>
            <a:ext cx="12192001" cy="1616"/>
          </a:xfrm>
          <a:prstGeom prst="line">
            <a:avLst/>
          </a:prstGeom>
          <a:noFill/>
          <a:ln w="9525" cap="flat">
            <a:solidFill>
              <a:srgbClr val="C55A11"/>
            </a:solidFill>
            <a:prstDash val="sysDot"/>
            <a:round/>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F687DDDF-F1D6-4E76-AFC9-F8E14AFAB617}"/>
              </a:ext>
            </a:extLst>
          </p:cNvPr>
          <p:cNvSpPr/>
          <p:nvPr/>
        </p:nvSpPr>
        <p:spPr>
          <a:xfrm>
            <a:off x="8337160" y="3860706"/>
            <a:ext cx="3223105" cy="707694"/>
          </a:xfrm>
          <a:prstGeom prst="rect">
            <a:avLst/>
          </a:prstGeom>
        </p:spPr>
        <p:txBody>
          <a:bodyPr wrap="square">
            <a:spAutoFit/>
          </a:bodyPr>
          <a:lstStyle/>
          <a:p>
            <a:pPr defTabSz="685766">
              <a:defRPr/>
            </a:pPr>
            <a:r>
              <a:rPr lang="en-US" sz="1333" dirty="0">
                <a:latin typeface="Arial" panose="020B0604020202020204" pitchFamily="34" charset="0"/>
                <a:cs typeface="Arial" panose="020B0604020202020204" pitchFamily="34" charset="0"/>
              </a:rPr>
              <a:t>Accelerates the public cloud adoption journey of workloads, supporting various migration patterns </a:t>
            </a:r>
          </a:p>
        </p:txBody>
      </p:sp>
      <p:sp>
        <p:nvSpPr>
          <p:cNvPr id="81" name="Round Same Side Corner Rectangle 107">
            <a:extLst>
              <a:ext uri="{FF2B5EF4-FFF2-40B4-BE49-F238E27FC236}">
                <a16:creationId xmlns:a16="http://schemas.microsoft.com/office/drawing/2014/main" id="{B2DDF2A3-7AA1-4BA1-B20B-0D7C8625E007}"/>
              </a:ext>
            </a:extLst>
          </p:cNvPr>
          <p:cNvSpPr/>
          <p:nvPr/>
        </p:nvSpPr>
        <p:spPr>
          <a:xfrm>
            <a:off x="1008007" y="1731933"/>
            <a:ext cx="2982379" cy="558136"/>
          </a:xfrm>
          <a:prstGeom prst="round2SameRect">
            <a:avLst>
              <a:gd name="adj1" fmla="val 0"/>
              <a:gd name="adj2" fmla="val 0"/>
            </a:avLst>
          </a:prstGeom>
          <a:noFill/>
          <a:ln w="25400" cap="flat" cmpd="sng" algn="ctr">
            <a:noFill/>
            <a:prstDash val="solid"/>
          </a:ln>
          <a:effectLst/>
        </p:spPr>
        <p:txBody>
          <a:bodyPr rtlCol="0" anchor="ctr" anchorCtr="0"/>
          <a:lstStyle/>
          <a:p>
            <a:pPr algn="r" defTabSz="685766">
              <a:defRPr/>
            </a:pPr>
            <a:r>
              <a:rPr lang="en-US" sz="1600" b="1" kern="0" dirty="0">
                <a:solidFill>
                  <a:schemeClr val="tx1">
                    <a:lumMod val="75000"/>
                    <a:lumOff val="25000"/>
                  </a:schemeClr>
                </a:solidFill>
                <a:latin typeface="Arial Nova Cond" panose="020B0506020202020204" pitchFamily="34" charset="0"/>
                <a:cs typeface="Arial" panose="020B0604020202020204" pitchFamily="34" charset="0"/>
              </a:rPr>
              <a:t>INFOSYS MAINFRAME APPLICATION </a:t>
            </a:r>
          </a:p>
          <a:p>
            <a:pPr algn="r" defTabSz="685766">
              <a:defRPr/>
            </a:pPr>
            <a:r>
              <a:rPr lang="en-US" sz="1600" b="1" kern="0" dirty="0">
                <a:solidFill>
                  <a:schemeClr val="tx1">
                    <a:lumMod val="75000"/>
                    <a:lumOff val="25000"/>
                  </a:schemeClr>
                </a:solidFill>
                <a:latin typeface="Arial Nova Cond" panose="020B0506020202020204" pitchFamily="34" charset="0"/>
                <a:cs typeface="Arial" panose="020B0604020202020204" pitchFamily="34" charset="0"/>
              </a:rPr>
              <a:t>MODERNIZATION PLATFORM</a:t>
            </a:r>
          </a:p>
        </p:txBody>
      </p:sp>
      <p:sp>
        <p:nvSpPr>
          <p:cNvPr id="82" name="Round Same Side Corner Rectangle 107">
            <a:extLst>
              <a:ext uri="{FF2B5EF4-FFF2-40B4-BE49-F238E27FC236}">
                <a16:creationId xmlns:a16="http://schemas.microsoft.com/office/drawing/2014/main" id="{178AB780-2122-4C50-83CA-DB3FB54FCD42}"/>
              </a:ext>
            </a:extLst>
          </p:cNvPr>
          <p:cNvSpPr/>
          <p:nvPr/>
        </p:nvSpPr>
        <p:spPr>
          <a:xfrm>
            <a:off x="1506763" y="3333740"/>
            <a:ext cx="2476987" cy="357150"/>
          </a:xfrm>
          <a:prstGeom prst="round2SameRect">
            <a:avLst>
              <a:gd name="adj1" fmla="val 0"/>
              <a:gd name="adj2" fmla="val 0"/>
            </a:avLst>
          </a:prstGeom>
          <a:noFill/>
          <a:ln w="25400" cap="flat" cmpd="sng" algn="ctr">
            <a:noFill/>
            <a:prstDash val="solid"/>
          </a:ln>
          <a:effectLst/>
        </p:spPr>
        <p:txBody>
          <a:bodyPr rtlCol="0" anchor="ctr" anchorCtr="0"/>
          <a:lstStyle/>
          <a:p>
            <a:pPr algn="r" defTabSz="685766">
              <a:defRPr/>
            </a:pPr>
            <a:r>
              <a:rPr lang="en-US" sz="1600" b="1" kern="0" dirty="0">
                <a:solidFill>
                  <a:schemeClr val="tx1">
                    <a:lumMod val="75000"/>
                    <a:lumOff val="25000"/>
                  </a:schemeClr>
                </a:solidFill>
                <a:latin typeface="Arial Nova Cond" panose="020B0506020202020204" pitchFamily="34" charset="0"/>
                <a:cs typeface="Arial" panose="020B0604020202020204" pitchFamily="34" charset="0"/>
              </a:rPr>
              <a:t>INFOSYS APPLICATION MIGRATION PLATFORM</a:t>
            </a:r>
          </a:p>
        </p:txBody>
      </p:sp>
      <p:sp>
        <p:nvSpPr>
          <p:cNvPr id="83" name="Round Same Side Corner Rectangle 107">
            <a:extLst>
              <a:ext uri="{FF2B5EF4-FFF2-40B4-BE49-F238E27FC236}">
                <a16:creationId xmlns:a16="http://schemas.microsoft.com/office/drawing/2014/main" id="{9196445A-50E2-4B91-A3F6-ABB1177A50D4}"/>
              </a:ext>
            </a:extLst>
          </p:cNvPr>
          <p:cNvSpPr/>
          <p:nvPr/>
        </p:nvSpPr>
        <p:spPr>
          <a:xfrm>
            <a:off x="3838347" y="4984808"/>
            <a:ext cx="4701485" cy="529462"/>
          </a:xfrm>
          <a:prstGeom prst="round2SameRect">
            <a:avLst>
              <a:gd name="adj1" fmla="val 0"/>
              <a:gd name="adj2" fmla="val 0"/>
            </a:avLst>
          </a:prstGeom>
          <a:noFill/>
          <a:ln w="25400" cap="flat" cmpd="sng" algn="ctr">
            <a:noFill/>
            <a:prstDash val="solid"/>
          </a:ln>
          <a:effectLst/>
        </p:spPr>
        <p:txBody>
          <a:bodyPr rtlCol="0" anchor="ctr" anchorCtr="0"/>
          <a:lstStyle/>
          <a:p>
            <a:pPr algn="ctr" defTabSz="685766">
              <a:defRPr/>
            </a:pPr>
            <a:r>
              <a:rPr lang="en-US" sz="1600" b="1" dirty="0">
                <a:solidFill>
                  <a:schemeClr val="tx1">
                    <a:lumMod val="75000"/>
                    <a:lumOff val="25000"/>
                  </a:schemeClr>
                </a:solidFill>
                <a:latin typeface="Arial Nova Cond" panose="020B0506020202020204" pitchFamily="34" charset="0"/>
                <a:cs typeface="Arial" panose="020B0604020202020204" pitchFamily="34" charset="0"/>
              </a:rPr>
              <a:t>INFOSYS DATABASE MIGRATION PLATFORM</a:t>
            </a:r>
          </a:p>
        </p:txBody>
      </p:sp>
      <p:sp>
        <p:nvSpPr>
          <p:cNvPr id="84" name="Round Same Side Corner Rectangle 107">
            <a:extLst>
              <a:ext uri="{FF2B5EF4-FFF2-40B4-BE49-F238E27FC236}">
                <a16:creationId xmlns:a16="http://schemas.microsoft.com/office/drawing/2014/main" id="{8090B2EC-DF59-42EA-8317-CE96C8633ABD}"/>
              </a:ext>
            </a:extLst>
          </p:cNvPr>
          <p:cNvSpPr/>
          <p:nvPr/>
        </p:nvSpPr>
        <p:spPr>
          <a:xfrm>
            <a:off x="8304571" y="1731933"/>
            <a:ext cx="2990040" cy="609803"/>
          </a:xfrm>
          <a:prstGeom prst="round2SameRect">
            <a:avLst>
              <a:gd name="adj1" fmla="val 0"/>
              <a:gd name="adj2" fmla="val 0"/>
            </a:avLst>
          </a:prstGeom>
          <a:noFill/>
          <a:ln w="25400" cap="flat" cmpd="sng" algn="ctr">
            <a:noFill/>
            <a:prstDash val="solid"/>
          </a:ln>
          <a:effectLst/>
        </p:spPr>
        <p:txBody>
          <a:bodyPr rtlCol="0" anchor="ctr" anchorCtr="0"/>
          <a:lstStyle/>
          <a:p>
            <a:pPr defTabSz="685766">
              <a:defRPr/>
            </a:pPr>
            <a:r>
              <a:rPr lang="en-US" sz="1600" b="1" dirty="0">
                <a:solidFill>
                  <a:schemeClr val="tx1">
                    <a:lumMod val="75000"/>
                    <a:lumOff val="25000"/>
                  </a:schemeClr>
                </a:solidFill>
                <a:latin typeface="Arial Nova Cond" panose="020B0506020202020204" pitchFamily="34" charset="0"/>
                <a:cs typeface="Arial" panose="020B0604020202020204" pitchFamily="34" charset="0"/>
              </a:rPr>
              <a:t>INFOSYS CLOUD NATIVE DEVELOPMENT PLATFORM</a:t>
            </a:r>
          </a:p>
        </p:txBody>
      </p:sp>
      <p:sp>
        <p:nvSpPr>
          <p:cNvPr id="85" name="Round Same Side Corner Rectangle 107">
            <a:extLst>
              <a:ext uri="{FF2B5EF4-FFF2-40B4-BE49-F238E27FC236}">
                <a16:creationId xmlns:a16="http://schemas.microsoft.com/office/drawing/2014/main" id="{A4633E37-9C70-45D4-8722-27DD40745E95}"/>
              </a:ext>
            </a:extLst>
          </p:cNvPr>
          <p:cNvSpPr/>
          <p:nvPr/>
        </p:nvSpPr>
        <p:spPr>
          <a:xfrm>
            <a:off x="8304574" y="3333740"/>
            <a:ext cx="2613934" cy="538202"/>
          </a:xfrm>
          <a:prstGeom prst="round2SameRect">
            <a:avLst>
              <a:gd name="adj1" fmla="val 0"/>
              <a:gd name="adj2" fmla="val 0"/>
            </a:avLst>
          </a:prstGeom>
          <a:noFill/>
          <a:ln w="25400" cap="flat" cmpd="sng" algn="ctr">
            <a:noFill/>
            <a:prstDash val="solid"/>
          </a:ln>
          <a:effectLst/>
        </p:spPr>
        <p:txBody>
          <a:bodyPr rtlCol="0" anchor="ctr" anchorCtr="0"/>
          <a:lstStyle/>
          <a:p>
            <a:pPr defTabSz="685766">
              <a:defRPr/>
            </a:pPr>
            <a:r>
              <a:rPr lang="en-US" sz="1600" b="1" dirty="0">
                <a:solidFill>
                  <a:schemeClr val="tx1">
                    <a:lumMod val="75000"/>
                    <a:lumOff val="25000"/>
                  </a:schemeClr>
                </a:solidFill>
                <a:latin typeface="Arial Nova Cond" panose="020B0506020202020204" pitchFamily="34" charset="0"/>
                <a:cs typeface="Arial" panose="020B0604020202020204" pitchFamily="34" charset="0"/>
              </a:rPr>
              <a:t>INFOSYS CLOUD MODERNIZATION PLATFORM</a:t>
            </a:r>
          </a:p>
        </p:txBody>
      </p:sp>
      <p:sp>
        <p:nvSpPr>
          <p:cNvPr id="20" name="Rectangle 19">
            <a:extLst>
              <a:ext uri="{FF2B5EF4-FFF2-40B4-BE49-F238E27FC236}">
                <a16:creationId xmlns:a16="http://schemas.microsoft.com/office/drawing/2014/main" id="{1E5E99DF-3F0B-439B-91B2-682442CE7B62}"/>
              </a:ext>
            </a:extLst>
          </p:cNvPr>
          <p:cNvSpPr/>
          <p:nvPr/>
        </p:nvSpPr>
        <p:spPr>
          <a:xfrm>
            <a:off x="729445" y="2285565"/>
            <a:ext cx="3247860" cy="502573"/>
          </a:xfrm>
          <a:prstGeom prst="rect">
            <a:avLst/>
          </a:prstGeom>
        </p:spPr>
        <p:txBody>
          <a:bodyPr wrap="square">
            <a:spAutoFit/>
          </a:bodyPr>
          <a:lstStyle/>
          <a:p>
            <a:pPr algn="r" defTabSz="685766">
              <a:defRPr/>
            </a:pPr>
            <a:r>
              <a:rPr lang="en-US" sz="1333" dirty="0">
                <a:latin typeface="Arial" panose="020B0604020202020204" pitchFamily="34" charset="0"/>
                <a:cs typeface="Arial" panose="020B0604020202020204" pitchFamily="34" charset="0"/>
              </a:rPr>
              <a:t>Integrated suite of tools for assessment, rules extraction and migration</a:t>
            </a:r>
          </a:p>
        </p:txBody>
      </p:sp>
      <p:sp>
        <p:nvSpPr>
          <p:cNvPr id="23" name="Rectangle 22">
            <a:extLst>
              <a:ext uri="{FF2B5EF4-FFF2-40B4-BE49-F238E27FC236}">
                <a16:creationId xmlns:a16="http://schemas.microsoft.com/office/drawing/2014/main" id="{09763086-99CC-4B25-A3A4-E068203CADD1}"/>
              </a:ext>
            </a:extLst>
          </p:cNvPr>
          <p:cNvSpPr/>
          <p:nvPr/>
        </p:nvSpPr>
        <p:spPr>
          <a:xfrm>
            <a:off x="1089656" y="3796054"/>
            <a:ext cx="2894253" cy="502573"/>
          </a:xfrm>
          <a:prstGeom prst="rect">
            <a:avLst/>
          </a:prstGeom>
        </p:spPr>
        <p:txBody>
          <a:bodyPr wrap="square">
            <a:spAutoFit/>
          </a:bodyPr>
          <a:lstStyle/>
          <a:p>
            <a:pPr algn="r" defTabSz="685766">
              <a:defRPr/>
            </a:pPr>
            <a:r>
              <a:rPr lang="en-US" sz="1333" dirty="0">
                <a:latin typeface="Arial" panose="020B0604020202020204" pitchFamily="34" charset="0"/>
                <a:cs typeface="Arial" panose="020B0604020202020204" pitchFamily="34" charset="0"/>
              </a:rPr>
              <a:t>Accelerates migration of technology and frameworks </a:t>
            </a:r>
          </a:p>
        </p:txBody>
      </p:sp>
      <p:sp>
        <p:nvSpPr>
          <p:cNvPr id="28" name="Rectangle 27">
            <a:extLst>
              <a:ext uri="{FF2B5EF4-FFF2-40B4-BE49-F238E27FC236}">
                <a16:creationId xmlns:a16="http://schemas.microsoft.com/office/drawing/2014/main" id="{A947B1E3-7B01-488D-AB23-59DB70E02C0E}"/>
              </a:ext>
            </a:extLst>
          </p:cNvPr>
          <p:cNvSpPr/>
          <p:nvPr/>
        </p:nvSpPr>
        <p:spPr>
          <a:xfrm>
            <a:off x="8304571" y="2285564"/>
            <a:ext cx="3288326" cy="502573"/>
          </a:xfrm>
          <a:prstGeom prst="rect">
            <a:avLst/>
          </a:prstGeom>
        </p:spPr>
        <p:txBody>
          <a:bodyPr wrap="square">
            <a:spAutoFit/>
          </a:bodyPr>
          <a:lstStyle/>
          <a:p>
            <a:pPr defTabSz="685766">
              <a:defRPr/>
            </a:pPr>
            <a:r>
              <a:rPr lang="en-US" sz="1333" dirty="0">
                <a:latin typeface="Arial" panose="020B0604020202020204" pitchFamily="34" charset="0"/>
                <a:cs typeface="Arial" panose="020B0604020202020204" pitchFamily="34" charset="0"/>
              </a:rPr>
              <a:t>Simplifies &amp; accelerates the E2E lifecycle of hybrid cloud native applications </a:t>
            </a:r>
          </a:p>
        </p:txBody>
      </p:sp>
      <p:sp>
        <p:nvSpPr>
          <p:cNvPr id="30" name="Rectangle 29">
            <a:extLst>
              <a:ext uri="{FF2B5EF4-FFF2-40B4-BE49-F238E27FC236}">
                <a16:creationId xmlns:a16="http://schemas.microsoft.com/office/drawing/2014/main" id="{9B9FC0D7-D82F-482B-BE96-BA7E2AB3190C}"/>
              </a:ext>
            </a:extLst>
          </p:cNvPr>
          <p:cNvSpPr/>
          <p:nvPr/>
        </p:nvSpPr>
        <p:spPr>
          <a:xfrm>
            <a:off x="3874714" y="5349820"/>
            <a:ext cx="4628749" cy="288973"/>
          </a:xfrm>
          <a:prstGeom prst="rect">
            <a:avLst/>
          </a:prstGeom>
        </p:spPr>
        <p:txBody>
          <a:bodyPr wrap="none">
            <a:spAutoFit/>
          </a:bodyPr>
          <a:lstStyle/>
          <a:p>
            <a:pPr algn="ctr" defTabSz="685766">
              <a:defRPr/>
            </a:pPr>
            <a:r>
              <a:rPr lang="en-US" sz="1333" dirty="0">
                <a:latin typeface="Arial" panose="020B0604020202020204" pitchFamily="34" charset="0"/>
                <a:cs typeface="Arial" panose="020B0604020202020204" pitchFamily="34" charset="0"/>
              </a:rPr>
              <a:t>End-to-end, hyper-automated  platform for database migration</a:t>
            </a:r>
          </a:p>
        </p:txBody>
      </p:sp>
      <p:grpSp>
        <p:nvGrpSpPr>
          <p:cNvPr id="27" name="Group 26">
            <a:extLst>
              <a:ext uri="{FF2B5EF4-FFF2-40B4-BE49-F238E27FC236}">
                <a16:creationId xmlns:a16="http://schemas.microsoft.com/office/drawing/2014/main" id="{EF97FD71-66A4-4755-AD16-7E12EF3FE860}"/>
              </a:ext>
            </a:extLst>
          </p:cNvPr>
          <p:cNvGrpSpPr/>
          <p:nvPr/>
        </p:nvGrpSpPr>
        <p:grpSpPr>
          <a:xfrm>
            <a:off x="4189439" y="1684593"/>
            <a:ext cx="3846910" cy="3196749"/>
            <a:chOff x="4189439" y="1684593"/>
            <a:chExt cx="3846910" cy="3196749"/>
          </a:xfrm>
        </p:grpSpPr>
        <p:grpSp>
          <p:nvGrpSpPr>
            <p:cNvPr id="3" name="Group 2">
              <a:extLst>
                <a:ext uri="{FF2B5EF4-FFF2-40B4-BE49-F238E27FC236}">
                  <a16:creationId xmlns:a16="http://schemas.microsoft.com/office/drawing/2014/main" id="{D125D286-9DA3-4A9F-A7C3-087BE7EA9E73}"/>
                </a:ext>
              </a:extLst>
            </p:cNvPr>
            <p:cNvGrpSpPr/>
            <p:nvPr/>
          </p:nvGrpSpPr>
          <p:grpSpPr>
            <a:xfrm>
              <a:off x="4189439" y="1684593"/>
              <a:ext cx="3846910" cy="3196749"/>
              <a:chOff x="2870539" y="971311"/>
              <a:chExt cx="3329808" cy="2724282"/>
            </a:xfrm>
          </p:grpSpPr>
          <p:grpSp>
            <p:nvGrpSpPr>
              <p:cNvPr id="99" name="Group 98">
                <a:extLst>
                  <a:ext uri="{FF2B5EF4-FFF2-40B4-BE49-F238E27FC236}">
                    <a16:creationId xmlns:a16="http://schemas.microsoft.com/office/drawing/2014/main" id="{8272BEFF-B382-4C21-B50F-B8EAD9182DCE}"/>
                  </a:ext>
                </a:extLst>
              </p:cNvPr>
              <p:cNvGrpSpPr/>
              <p:nvPr/>
            </p:nvGrpSpPr>
            <p:grpSpPr>
              <a:xfrm>
                <a:off x="2883040" y="1000182"/>
                <a:ext cx="1327506" cy="891004"/>
                <a:chOff x="2639696" y="1185025"/>
                <a:chExt cx="1327506" cy="891004"/>
              </a:xfrm>
            </p:grpSpPr>
            <p:sp>
              <p:nvSpPr>
                <p:cNvPr id="17" name="Freeform 15">
                  <a:extLst>
                    <a:ext uri="{FF2B5EF4-FFF2-40B4-BE49-F238E27FC236}">
                      <a16:creationId xmlns:a16="http://schemas.microsoft.com/office/drawing/2014/main" id="{514A1E53-BFA8-475C-A0AA-CE2E2495E302}"/>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8" name="Freeform 16">
                  <a:extLst>
                    <a:ext uri="{FF2B5EF4-FFF2-40B4-BE49-F238E27FC236}">
                      <a16:creationId xmlns:a16="http://schemas.microsoft.com/office/drawing/2014/main" id="{844EBF51-DFF3-46C5-AC6D-E7A623A3FD41}"/>
                    </a:ext>
                  </a:extLst>
                </p:cNvPr>
                <p:cNvSpPr>
                  <a:spLocks/>
                </p:cNvSpPr>
                <p:nvPr/>
              </p:nvSpPr>
              <p:spPr bwMode="auto">
                <a:xfrm>
                  <a:off x="2639696" y="1185025"/>
                  <a:ext cx="1327506" cy="891004"/>
                </a:xfrm>
                <a:custGeom>
                  <a:avLst/>
                  <a:gdLst>
                    <a:gd name="T0" fmla="*/ 322 w 5905"/>
                    <a:gd name="T1" fmla="*/ 2664 h 3953"/>
                    <a:gd name="T2" fmla="*/ 155 w 5905"/>
                    <a:gd name="T3" fmla="*/ 2379 h 3953"/>
                    <a:gd name="T4" fmla="*/ 48 w 5905"/>
                    <a:gd name="T5" fmla="*/ 2073 h 3953"/>
                    <a:gd name="T6" fmla="*/ 1 w 5905"/>
                    <a:gd name="T7" fmla="*/ 1755 h 3953"/>
                    <a:gd name="T8" fmla="*/ 17 w 5905"/>
                    <a:gd name="T9" fmla="*/ 1433 h 3953"/>
                    <a:gd name="T10" fmla="*/ 93 w 5905"/>
                    <a:gd name="T11" fmla="*/ 1120 h 3953"/>
                    <a:gd name="T12" fmla="*/ 230 w 5905"/>
                    <a:gd name="T13" fmla="*/ 823 h 3953"/>
                    <a:gd name="T14" fmla="*/ 429 w 5905"/>
                    <a:gd name="T15" fmla="*/ 552 h 3953"/>
                    <a:gd name="T16" fmla="*/ 681 w 5905"/>
                    <a:gd name="T17" fmla="*/ 323 h 3953"/>
                    <a:gd name="T18" fmla="*/ 965 w 5905"/>
                    <a:gd name="T19" fmla="*/ 155 h 3953"/>
                    <a:gd name="T20" fmla="*/ 1270 w 5905"/>
                    <a:gd name="T21" fmla="*/ 47 h 3953"/>
                    <a:gd name="T22" fmla="*/ 1587 w 5905"/>
                    <a:gd name="T23" fmla="*/ 2 h 3953"/>
                    <a:gd name="T24" fmla="*/ 1906 w 5905"/>
                    <a:gd name="T25" fmla="*/ 17 h 3953"/>
                    <a:gd name="T26" fmla="*/ 2219 w 5905"/>
                    <a:gd name="T27" fmla="*/ 94 h 3953"/>
                    <a:gd name="T28" fmla="*/ 2513 w 5905"/>
                    <a:gd name="T29" fmla="*/ 232 h 3953"/>
                    <a:gd name="T30" fmla="*/ 2783 w 5905"/>
                    <a:gd name="T31" fmla="*/ 430 h 3953"/>
                    <a:gd name="T32" fmla="*/ 2962 w 5905"/>
                    <a:gd name="T33" fmla="*/ 619 h 3953"/>
                    <a:gd name="T34" fmla="*/ 3092 w 5905"/>
                    <a:gd name="T35" fmla="*/ 806 h 3953"/>
                    <a:gd name="T36" fmla="*/ 3195 w 5905"/>
                    <a:gd name="T37" fmla="*/ 1003 h 3953"/>
                    <a:gd name="T38" fmla="*/ 3268 w 5905"/>
                    <a:gd name="T39" fmla="*/ 1210 h 3953"/>
                    <a:gd name="T40" fmla="*/ 3397 w 5905"/>
                    <a:gd name="T41" fmla="*/ 1485 h 3953"/>
                    <a:gd name="T42" fmla="*/ 3667 w 5905"/>
                    <a:gd name="T43" fmla="*/ 1846 h 3953"/>
                    <a:gd name="T44" fmla="*/ 3986 w 5905"/>
                    <a:gd name="T45" fmla="*/ 2112 h 3953"/>
                    <a:gd name="T46" fmla="*/ 4337 w 5905"/>
                    <a:gd name="T47" fmla="*/ 2297 h 3953"/>
                    <a:gd name="T48" fmla="*/ 4705 w 5905"/>
                    <a:gd name="T49" fmla="*/ 2416 h 3953"/>
                    <a:gd name="T50" fmla="*/ 5074 w 5905"/>
                    <a:gd name="T51" fmla="*/ 2480 h 3953"/>
                    <a:gd name="T52" fmla="*/ 5431 w 5905"/>
                    <a:gd name="T53" fmla="*/ 2507 h 3953"/>
                    <a:gd name="T54" fmla="*/ 5758 w 5905"/>
                    <a:gd name="T55" fmla="*/ 2509 h 3953"/>
                    <a:gd name="T56" fmla="*/ 5811 w 5905"/>
                    <a:gd name="T57" fmla="*/ 2623 h 3953"/>
                    <a:gd name="T58" fmla="*/ 5655 w 5905"/>
                    <a:gd name="T59" fmla="*/ 2841 h 3953"/>
                    <a:gd name="T60" fmla="*/ 5535 w 5905"/>
                    <a:gd name="T61" fmla="*/ 3040 h 3953"/>
                    <a:gd name="T62" fmla="*/ 5449 w 5905"/>
                    <a:gd name="T63" fmla="*/ 3223 h 3953"/>
                    <a:gd name="T64" fmla="*/ 5386 w 5905"/>
                    <a:gd name="T65" fmla="*/ 3393 h 3953"/>
                    <a:gd name="T66" fmla="*/ 5344 w 5905"/>
                    <a:gd name="T67" fmla="*/ 3555 h 3953"/>
                    <a:gd name="T68" fmla="*/ 5301 w 5905"/>
                    <a:gd name="T69" fmla="*/ 3792 h 3953"/>
                    <a:gd name="T70" fmla="*/ 5176 w 5905"/>
                    <a:gd name="T71" fmla="*/ 3809 h 3953"/>
                    <a:gd name="T72" fmla="*/ 4933 w 5905"/>
                    <a:gd name="T73" fmla="*/ 3531 h 3953"/>
                    <a:gd name="T74" fmla="*/ 4646 w 5905"/>
                    <a:gd name="T75" fmla="*/ 3279 h 3953"/>
                    <a:gd name="T76" fmla="*/ 4324 w 5905"/>
                    <a:gd name="T77" fmla="*/ 3071 h 3953"/>
                    <a:gd name="T78" fmla="*/ 3970 w 5905"/>
                    <a:gd name="T79" fmla="*/ 2919 h 3953"/>
                    <a:gd name="T80" fmla="*/ 3590 w 5905"/>
                    <a:gd name="T81" fmla="*/ 2843 h 3953"/>
                    <a:gd name="T82" fmla="*/ 3192 w 5905"/>
                    <a:gd name="T83" fmla="*/ 2857 h 3953"/>
                    <a:gd name="T84" fmla="*/ 2779 w 5905"/>
                    <a:gd name="T85" fmla="*/ 2977 h 3953"/>
                    <a:gd name="T86" fmla="*/ 2508 w 5905"/>
                    <a:gd name="T87" fmla="*/ 3120 h 3953"/>
                    <a:gd name="T88" fmla="*/ 2252 w 5905"/>
                    <a:gd name="T89" fmla="*/ 3242 h 3953"/>
                    <a:gd name="T90" fmla="*/ 1984 w 5905"/>
                    <a:gd name="T91" fmla="*/ 3318 h 3953"/>
                    <a:gd name="T92" fmla="*/ 1707 w 5905"/>
                    <a:gd name="T93" fmla="*/ 3348 h 3953"/>
                    <a:gd name="T94" fmla="*/ 1429 w 5905"/>
                    <a:gd name="T95" fmla="*/ 3331 h 3953"/>
                    <a:gd name="T96" fmla="*/ 1158 w 5905"/>
                    <a:gd name="T97" fmla="*/ 3269 h 3953"/>
                    <a:gd name="T98" fmla="*/ 897 w 5905"/>
                    <a:gd name="T99" fmla="*/ 3160 h 3953"/>
                    <a:gd name="T100" fmla="*/ 654 w 5905"/>
                    <a:gd name="T101" fmla="*/ 3005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488" y="2858"/>
                      </a:moveTo>
                      <a:lnTo>
                        <a:pt x="429" y="2796"/>
                      </a:lnTo>
                      <a:lnTo>
                        <a:pt x="374" y="2731"/>
                      </a:lnTo>
                      <a:lnTo>
                        <a:pt x="322" y="2664"/>
                      </a:lnTo>
                      <a:lnTo>
                        <a:pt x="275" y="2595"/>
                      </a:lnTo>
                      <a:lnTo>
                        <a:pt x="230" y="2525"/>
                      </a:lnTo>
                      <a:lnTo>
                        <a:pt x="191" y="2453"/>
                      </a:lnTo>
                      <a:lnTo>
                        <a:pt x="155" y="2379"/>
                      </a:lnTo>
                      <a:lnTo>
                        <a:pt x="121" y="2304"/>
                      </a:lnTo>
                      <a:lnTo>
                        <a:pt x="93" y="2228"/>
                      </a:lnTo>
                      <a:lnTo>
                        <a:pt x="69" y="2151"/>
                      </a:lnTo>
                      <a:lnTo>
                        <a:pt x="48" y="2073"/>
                      </a:lnTo>
                      <a:lnTo>
                        <a:pt x="30" y="1994"/>
                      </a:lnTo>
                      <a:lnTo>
                        <a:pt x="17" y="1915"/>
                      </a:lnTo>
                      <a:lnTo>
                        <a:pt x="7" y="1835"/>
                      </a:lnTo>
                      <a:lnTo>
                        <a:pt x="1" y="1755"/>
                      </a:lnTo>
                      <a:lnTo>
                        <a:pt x="0" y="1674"/>
                      </a:lnTo>
                      <a:lnTo>
                        <a:pt x="1" y="1593"/>
                      </a:lnTo>
                      <a:lnTo>
                        <a:pt x="7" y="1513"/>
                      </a:lnTo>
                      <a:lnTo>
                        <a:pt x="17" y="1433"/>
                      </a:lnTo>
                      <a:lnTo>
                        <a:pt x="30" y="1354"/>
                      </a:lnTo>
                      <a:lnTo>
                        <a:pt x="48" y="1275"/>
                      </a:lnTo>
                      <a:lnTo>
                        <a:pt x="69" y="1197"/>
                      </a:lnTo>
                      <a:lnTo>
                        <a:pt x="93" y="1120"/>
                      </a:lnTo>
                      <a:lnTo>
                        <a:pt x="121" y="1044"/>
                      </a:lnTo>
                      <a:lnTo>
                        <a:pt x="155" y="969"/>
                      </a:lnTo>
                      <a:lnTo>
                        <a:pt x="191" y="896"/>
                      </a:lnTo>
                      <a:lnTo>
                        <a:pt x="230" y="823"/>
                      </a:lnTo>
                      <a:lnTo>
                        <a:pt x="275" y="753"/>
                      </a:lnTo>
                      <a:lnTo>
                        <a:pt x="322" y="684"/>
                      </a:lnTo>
                      <a:lnTo>
                        <a:pt x="374" y="617"/>
                      </a:lnTo>
                      <a:lnTo>
                        <a:pt x="429" y="552"/>
                      </a:lnTo>
                      <a:lnTo>
                        <a:pt x="488" y="490"/>
                      </a:lnTo>
                      <a:lnTo>
                        <a:pt x="550" y="430"/>
                      </a:lnTo>
                      <a:lnTo>
                        <a:pt x="615" y="375"/>
                      </a:lnTo>
                      <a:lnTo>
                        <a:pt x="681" y="323"/>
                      </a:lnTo>
                      <a:lnTo>
                        <a:pt x="749" y="275"/>
                      </a:lnTo>
                      <a:lnTo>
                        <a:pt x="820" y="232"/>
                      </a:lnTo>
                      <a:lnTo>
                        <a:pt x="891" y="191"/>
                      </a:lnTo>
                      <a:lnTo>
                        <a:pt x="965" y="155"/>
                      </a:lnTo>
                      <a:lnTo>
                        <a:pt x="1040" y="122"/>
                      </a:lnTo>
                      <a:lnTo>
                        <a:pt x="1115" y="94"/>
                      </a:lnTo>
                      <a:lnTo>
                        <a:pt x="1192" y="69"/>
                      </a:lnTo>
                      <a:lnTo>
                        <a:pt x="1270" y="47"/>
                      </a:lnTo>
                      <a:lnTo>
                        <a:pt x="1349" y="30"/>
                      </a:lnTo>
                      <a:lnTo>
                        <a:pt x="1427" y="17"/>
                      </a:lnTo>
                      <a:lnTo>
                        <a:pt x="1507" y="8"/>
                      </a:lnTo>
                      <a:lnTo>
                        <a:pt x="1587" y="2"/>
                      </a:lnTo>
                      <a:lnTo>
                        <a:pt x="1667" y="0"/>
                      </a:lnTo>
                      <a:lnTo>
                        <a:pt x="1746" y="2"/>
                      </a:lnTo>
                      <a:lnTo>
                        <a:pt x="1826" y="8"/>
                      </a:lnTo>
                      <a:lnTo>
                        <a:pt x="1906" y="17"/>
                      </a:lnTo>
                      <a:lnTo>
                        <a:pt x="1986" y="30"/>
                      </a:lnTo>
                      <a:lnTo>
                        <a:pt x="2063" y="47"/>
                      </a:lnTo>
                      <a:lnTo>
                        <a:pt x="2141" y="69"/>
                      </a:lnTo>
                      <a:lnTo>
                        <a:pt x="2219" y="94"/>
                      </a:lnTo>
                      <a:lnTo>
                        <a:pt x="2294" y="122"/>
                      </a:lnTo>
                      <a:lnTo>
                        <a:pt x="2369" y="155"/>
                      </a:lnTo>
                      <a:lnTo>
                        <a:pt x="2442" y="191"/>
                      </a:lnTo>
                      <a:lnTo>
                        <a:pt x="2513" y="232"/>
                      </a:lnTo>
                      <a:lnTo>
                        <a:pt x="2584" y="275"/>
                      </a:lnTo>
                      <a:lnTo>
                        <a:pt x="2653" y="323"/>
                      </a:lnTo>
                      <a:lnTo>
                        <a:pt x="2719" y="375"/>
                      </a:lnTo>
                      <a:lnTo>
                        <a:pt x="2783" y="430"/>
                      </a:lnTo>
                      <a:lnTo>
                        <a:pt x="2846" y="490"/>
                      </a:lnTo>
                      <a:lnTo>
                        <a:pt x="2886" y="532"/>
                      </a:lnTo>
                      <a:lnTo>
                        <a:pt x="2925" y="575"/>
                      </a:lnTo>
                      <a:lnTo>
                        <a:pt x="2962" y="619"/>
                      </a:lnTo>
                      <a:lnTo>
                        <a:pt x="2997" y="665"/>
                      </a:lnTo>
                      <a:lnTo>
                        <a:pt x="3030" y="710"/>
                      </a:lnTo>
                      <a:lnTo>
                        <a:pt x="3063" y="757"/>
                      </a:lnTo>
                      <a:lnTo>
                        <a:pt x="3092" y="806"/>
                      </a:lnTo>
                      <a:lnTo>
                        <a:pt x="3120" y="853"/>
                      </a:lnTo>
                      <a:lnTo>
                        <a:pt x="3147" y="903"/>
                      </a:lnTo>
                      <a:lnTo>
                        <a:pt x="3172" y="953"/>
                      </a:lnTo>
                      <a:lnTo>
                        <a:pt x="3195" y="1003"/>
                      </a:lnTo>
                      <a:lnTo>
                        <a:pt x="3216" y="1054"/>
                      </a:lnTo>
                      <a:lnTo>
                        <a:pt x="3235" y="1106"/>
                      </a:lnTo>
                      <a:lnTo>
                        <a:pt x="3253" y="1158"/>
                      </a:lnTo>
                      <a:lnTo>
                        <a:pt x="3268" y="1210"/>
                      </a:lnTo>
                      <a:lnTo>
                        <a:pt x="3284" y="1264"/>
                      </a:lnTo>
                      <a:lnTo>
                        <a:pt x="3284" y="1264"/>
                      </a:lnTo>
                      <a:lnTo>
                        <a:pt x="3338" y="1377"/>
                      </a:lnTo>
                      <a:lnTo>
                        <a:pt x="3397" y="1485"/>
                      </a:lnTo>
                      <a:lnTo>
                        <a:pt x="3459" y="1584"/>
                      </a:lnTo>
                      <a:lnTo>
                        <a:pt x="3525" y="1679"/>
                      </a:lnTo>
                      <a:lnTo>
                        <a:pt x="3594" y="1766"/>
                      </a:lnTo>
                      <a:lnTo>
                        <a:pt x="3667" y="1846"/>
                      </a:lnTo>
                      <a:lnTo>
                        <a:pt x="3743" y="1921"/>
                      </a:lnTo>
                      <a:lnTo>
                        <a:pt x="3822" y="1991"/>
                      </a:lnTo>
                      <a:lnTo>
                        <a:pt x="3903" y="2054"/>
                      </a:lnTo>
                      <a:lnTo>
                        <a:pt x="3986" y="2112"/>
                      </a:lnTo>
                      <a:lnTo>
                        <a:pt x="4072" y="2165"/>
                      </a:lnTo>
                      <a:lnTo>
                        <a:pt x="4159" y="2214"/>
                      </a:lnTo>
                      <a:lnTo>
                        <a:pt x="4248" y="2257"/>
                      </a:lnTo>
                      <a:lnTo>
                        <a:pt x="4337" y="2297"/>
                      </a:lnTo>
                      <a:lnTo>
                        <a:pt x="4428" y="2332"/>
                      </a:lnTo>
                      <a:lnTo>
                        <a:pt x="4520" y="2364"/>
                      </a:lnTo>
                      <a:lnTo>
                        <a:pt x="4612" y="2391"/>
                      </a:lnTo>
                      <a:lnTo>
                        <a:pt x="4705" y="2416"/>
                      </a:lnTo>
                      <a:lnTo>
                        <a:pt x="4798" y="2436"/>
                      </a:lnTo>
                      <a:lnTo>
                        <a:pt x="4891" y="2453"/>
                      </a:lnTo>
                      <a:lnTo>
                        <a:pt x="4982" y="2468"/>
                      </a:lnTo>
                      <a:lnTo>
                        <a:pt x="5074" y="2480"/>
                      </a:lnTo>
                      <a:lnTo>
                        <a:pt x="5165" y="2490"/>
                      </a:lnTo>
                      <a:lnTo>
                        <a:pt x="5255" y="2498"/>
                      </a:lnTo>
                      <a:lnTo>
                        <a:pt x="5344" y="2503"/>
                      </a:lnTo>
                      <a:lnTo>
                        <a:pt x="5431" y="2507"/>
                      </a:lnTo>
                      <a:lnTo>
                        <a:pt x="5515" y="2509"/>
                      </a:lnTo>
                      <a:lnTo>
                        <a:pt x="5598" y="2510"/>
                      </a:lnTo>
                      <a:lnTo>
                        <a:pt x="5679" y="2510"/>
                      </a:lnTo>
                      <a:lnTo>
                        <a:pt x="5758" y="2509"/>
                      </a:lnTo>
                      <a:lnTo>
                        <a:pt x="5832" y="2508"/>
                      </a:lnTo>
                      <a:lnTo>
                        <a:pt x="5905" y="2506"/>
                      </a:lnTo>
                      <a:lnTo>
                        <a:pt x="5856" y="2566"/>
                      </a:lnTo>
                      <a:lnTo>
                        <a:pt x="5811" y="2623"/>
                      </a:lnTo>
                      <a:lnTo>
                        <a:pt x="5768" y="2680"/>
                      </a:lnTo>
                      <a:lnTo>
                        <a:pt x="5727" y="2735"/>
                      </a:lnTo>
                      <a:lnTo>
                        <a:pt x="5690" y="2789"/>
                      </a:lnTo>
                      <a:lnTo>
                        <a:pt x="5655" y="2841"/>
                      </a:lnTo>
                      <a:lnTo>
                        <a:pt x="5621" y="2893"/>
                      </a:lnTo>
                      <a:lnTo>
                        <a:pt x="5590" y="2943"/>
                      </a:lnTo>
                      <a:lnTo>
                        <a:pt x="5562" y="2991"/>
                      </a:lnTo>
                      <a:lnTo>
                        <a:pt x="5535" y="3040"/>
                      </a:lnTo>
                      <a:lnTo>
                        <a:pt x="5511" y="3087"/>
                      </a:lnTo>
                      <a:lnTo>
                        <a:pt x="5488" y="3132"/>
                      </a:lnTo>
                      <a:lnTo>
                        <a:pt x="5468" y="3178"/>
                      </a:lnTo>
                      <a:lnTo>
                        <a:pt x="5449" y="3223"/>
                      </a:lnTo>
                      <a:lnTo>
                        <a:pt x="5431" y="3266"/>
                      </a:lnTo>
                      <a:lnTo>
                        <a:pt x="5414" y="3309"/>
                      </a:lnTo>
                      <a:lnTo>
                        <a:pt x="5400" y="3351"/>
                      </a:lnTo>
                      <a:lnTo>
                        <a:pt x="5386" y="3393"/>
                      </a:lnTo>
                      <a:lnTo>
                        <a:pt x="5374" y="3433"/>
                      </a:lnTo>
                      <a:lnTo>
                        <a:pt x="5363" y="3474"/>
                      </a:lnTo>
                      <a:lnTo>
                        <a:pt x="5353" y="3515"/>
                      </a:lnTo>
                      <a:lnTo>
                        <a:pt x="5344" y="3555"/>
                      </a:lnTo>
                      <a:lnTo>
                        <a:pt x="5335" y="3595"/>
                      </a:lnTo>
                      <a:lnTo>
                        <a:pt x="5328" y="3634"/>
                      </a:lnTo>
                      <a:lnTo>
                        <a:pt x="5313" y="3713"/>
                      </a:lnTo>
                      <a:lnTo>
                        <a:pt x="5301" y="3792"/>
                      </a:lnTo>
                      <a:lnTo>
                        <a:pt x="5290" y="3871"/>
                      </a:lnTo>
                      <a:lnTo>
                        <a:pt x="5279" y="3953"/>
                      </a:lnTo>
                      <a:lnTo>
                        <a:pt x="5229" y="3880"/>
                      </a:lnTo>
                      <a:lnTo>
                        <a:pt x="5176" y="3809"/>
                      </a:lnTo>
                      <a:lnTo>
                        <a:pt x="5120" y="3738"/>
                      </a:lnTo>
                      <a:lnTo>
                        <a:pt x="5060" y="3668"/>
                      </a:lnTo>
                      <a:lnTo>
                        <a:pt x="4998" y="3599"/>
                      </a:lnTo>
                      <a:lnTo>
                        <a:pt x="4933" y="3531"/>
                      </a:lnTo>
                      <a:lnTo>
                        <a:pt x="4865" y="3465"/>
                      </a:lnTo>
                      <a:lnTo>
                        <a:pt x="4795" y="3401"/>
                      </a:lnTo>
                      <a:lnTo>
                        <a:pt x="4722" y="3339"/>
                      </a:lnTo>
                      <a:lnTo>
                        <a:pt x="4646" y="3279"/>
                      </a:lnTo>
                      <a:lnTo>
                        <a:pt x="4570" y="3223"/>
                      </a:lnTo>
                      <a:lnTo>
                        <a:pt x="4490" y="3169"/>
                      </a:lnTo>
                      <a:lnTo>
                        <a:pt x="4408" y="3118"/>
                      </a:lnTo>
                      <a:lnTo>
                        <a:pt x="4324" y="3071"/>
                      </a:lnTo>
                      <a:lnTo>
                        <a:pt x="4238" y="3027"/>
                      </a:lnTo>
                      <a:lnTo>
                        <a:pt x="4151" y="2986"/>
                      </a:lnTo>
                      <a:lnTo>
                        <a:pt x="4061" y="2951"/>
                      </a:lnTo>
                      <a:lnTo>
                        <a:pt x="3970" y="2919"/>
                      </a:lnTo>
                      <a:lnTo>
                        <a:pt x="3877" y="2893"/>
                      </a:lnTo>
                      <a:lnTo>
                        <a:pt x="3783" y="2871"/>
                      </a:lnTo>
                      <a:lnTo>
                        <a:pt x="3687" y="2855"/>
                      </a:lnTo>
                      <a:lnTo>
                        <a:pt x="3590" y="2843"/>
                      </a:lnTo>
                      <a:lnTo>
                        <a:pt x="3493" y="2837"/>
                      </a:lnTo>
                      <a:lnTo>
                        <a:pt x="3393" y="2837"/>
                      </a:lnTo>
                      <a:lnTo>
                        <a:pt x="3293" y="2844"/>
                      </a:lnTo>
                      <a:lnTo>
                        <a:pt x="3192" y="2857"/>
                      </a:lnTo>
                      <a:lnTo>
                        <a:pt x="3090" y="2877"/>
                      </a:lnTo>
                      <a:lnTo>
                        <a:pt x="2987" y="2903"/>
                      </a:lnTo>
                      <a:lnTo>
                        <a:pt x="2883" y="2937"/>
                      </a:lnTo>
                      <a:lnTo>
                        <a:pt x="2779" y="2977"/>
                      </a:lnTo>
                      <a:lnTo>
                        <a:pt x="2674" y="3026"/>
                      </a:lnTo>
                      <a:lnTo>
                        <a:pt x="2569" y="3083"/>
                      </a:lnTo>
                      <a:lnTo>
                        <a:pt x="2570" y="3082"/>
                      </a:lnTo>
                      <a:lnTo>
                        <a:pt x="2508" y="3120"/>
                      </a:lnTo>
                      <a:lnTo>
                        <a:pt x="2446" y="3155"/>
                      </a:lnTo>
                      <a:lnTo>
                        <a:pt x="2382" y="3187"/>
                      </a:lnTo>
                      <a:lnTo>
                        <a:pt x="2318" y="3215"/>
                      </a:lnTo>
                      <a:lnTo>
                        <a:pt x="2252" y="3242"/>
                      </a:lnTo>
                      <a:lnTo>
                        <a:pt x="2186" y="3265"/>
                      </a:lnTo>
                      <a:lnTo>
                        <a:pt x="2119" y="3285"/>
                      </a:lnTo>
                      <a:lnTo>
                        <a:pt x="2051" y="3304"/>
                      </a:lnTo>
                      <a:lnTo>
                        <a:pt x="1984" y="3318"/>
                      </a:lnTo>
                      <a:lnTo>
                        <a:pt x="1915" y="3330"/>
                      </a:lnTo>
                      <a:lnTo>
                        <a:pt x="1845" y="3339"/>
                      </a:lnTo>
                      <a:lnTo>
                        <a:pt x="1777" y="3345"/>
                      </a:lnTo>
                      <a:lnTo>
                        <a:pt x="1707" y="3348"/>
                      </a:lnTo>
                      <a:lnTo>
                        <a:pt x="1637" y="3348"/>
                      </a:lnTo>
                      <a:lnTo>
                        <a:pt x="1568" y="3345"/>
                      </a:lnTo>
                      <a:lnTo>
                        <a:pt x="1499" y="3340"/>
                      </a:lnTo>
                      <a:lnTo>
                        <a:pt x="1429" y="3331"/>
                      </a:lnTo>
                      <a:lnTo>
                        <a:pt x="1361" y="3320"/>
                      </a:lnTo>
                      <a:lnTo>
                        <a:pt x="1292" y="3306"/>
                      </a:lnTo>
                      <a:lnTo>
                        <a:pt x="1224" y="3288"/>
                      </a:lnTo>
                      <a:lnTo>
                        <a:pt x="1158" y="3269"/>
                      </a:lnTo>
                      <a:lnTo>
                        <a:pt x="1091" y="3246"/>
                      </a:lnTo>
                      <a:lnTo>
                        <a:pt x="1026" y="3221"/>
                      </a:lnTo>
                      <a:lnTo>
                        <a:pt x="961" y="3191"/>
                      </a:lnTo>
                      <a:lnTo>
                        <a:pt x="897" y="3160"/>
                      </a:lnTo>
                      <a:lnTo>
                        <a:pt x="835" y="3125"/>
                      </a:lnTo>
                      <a:lnTo>
                        <a:pt x="773" y="3088"/>
                      </a:lnTo>
                      <a:lnTo>
                        <a:pt x="714" y="3048"/>
                      </a:lnTo>
                      <a:lnTo>
                        <a:pt x="654" y="3005"/>
                      </a:lnTo>
                      <a:lnTo>
                        <a:pt x="598" y="2959"/>
                      </a:lnTo>
                      <a:lnTo>
                        <a:pt x="542" y="2910"/>
                      </a:lnTo>
                      <a:lnTo>
                        <a:pt x="488" y="2858"/>
                      </a:lnTo>
                      <a:close/>
                    </a:path>
                  </a:pathLst>
                </a:custGeom>
                <a:solidFill>
                  <a:srgbClr val="007CC3"/>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9" name="Freeform 17">
                  <a:extLst>
                    <a:ext uri="{FF2B5EF4-FFF2-40B4-BE49-F238E27FC236}">
                      <a16:creationId xmlns:a16="http://schemas.microsoft.com/office/drawing/2014/main" id="{2850A136-F4D4-44AF-8E7A-8D088576F1A6}"/>
                    </a:ext>
                  </a:extLst>
                </p:cNvPr>
                <p:cNvSpPr>
                  <a:spLocks/>
                </p:cNvSpPr>
                <p:nvPr/>
              </p:nvSpPr>
              <p:spPr bwMode="auto">
                <a:xfrm>
                  <a:off x="2727445" y="1275026"/>
                  <a:ext cx="573753" cy="576003"/>
                </a:xfrm>
                <a:custGeom>
                  <a:avLst/>
                  <a:gdLst>
                    <a:gd name="T0" fmla="*/ 286 w 2549"/>
                    <a:gd name="T1" fmla="*/ 2088 h 2560"/>
                    <a:gd name="T2" fmla="*/ 176 w 2549"/>
                    <a:gd name="T3" fmla="*/ 1930 h 2560"/>
                    <a:gd name="T4" fmla="*/ 94 w 2549"/>
                    <a:gd name="T5" fmla="*/ 1762 h 2560"/>
                    <a:gd name="T6" fmla="*/ 37 w 2549"/>
                    <a:gd name="T7" fmla="*/ 1585 h 2560"/>
                    <a:gd name="T8" fmla="*/ 6 w 2549"/>
                    <a:gd name="T9" fmla="*/ 1403 h 2560"/>
                    <a:gd name="T10" fmla="*/ 2 w 2549"/>
                    <a:gd name="T11" fmla="*/ 1219 h 2560"/>
                    <a:gd name="T12" fmla="*/ 24 w 2549"/>
                    <a:gd name="T13" fmla="*/ 1035 h 2560"/>
                    <a:gd name="T14" fmla="*/ 71 w 2549"/>
                    <a:gd name="T15" fmla="*/ 857 h 2560"/>
                    <a:gd name="T16" fmla="*/ 146 w 2549"/>
                    <a:gd name="T17" fmla="*/ 684 h 2560"/>
                    <a:gd name="T18" fmla="*/ 247 w 2549"/>
                    <a:gd name="T19" fmla="*/ 523 h 2560"/>
                    <a:gd name="T20" fmla="*/ 373 w 2549"/>
                    <a:gd name="T21" fmla="*/ 375 h 2560"/>
                    <a:gd name="T22" fmla="*/ 522 w 2549"/>
                    <a:gd name="T23" fmla="*/ 247 h 2560"/>
                    <a:gd name="T24" fmla="*/ 682 w 2549"/>
                    <a:gd name="T25" fmla="*/ 146 h 2560"/>
                    <a:gd name="T26" fmla="*/ 853 w 2549"/>
                    <a:gd name="T27" fmla="*/ 72 h 2560"/>
                    <a:gd name="T28" fmla="*/ 1031 w 2549"/>
                    <a:gd name="T29" fmla="*/ 23 h 2560"/>
                    <a:gd name="T30" fmla="*/ 1214 w 2549"/>
                    <a:gd name="T31" fmla="*/ 1 h 2560"/>
                    <a:gd name="T32" fmla="*/ 1397 w 2549"/>
                    <a:gd name="T33" fmla="*/ 6 h 2560"/>
                    <a:gd name="T34" fmla="*/ 1578 w 2549"/>
                    <a:gd name="T35" fmla="*/ 36 h 2560"/>
                    <a:gd name="T36" fmla="*/ 1754 w 2549"/>
                    <a:gd name="T37" fmla="*/ 93 h 2560"/>
                    <a:gd name="T38" fmla="*/ 1923 w 2549"/>
                    <a:gd name="T39" fmla="*/ 177 h 2560"/>
                    <a:gd name="T40" fmla="*/ 2079 w 2549"/>
                    <a:gd name="T41" fmla="*/ 287 h 2560"/>
                    <a:gd name="T42" fmla="*/ 2221 w 2549"/>
                    <a:gd name="T43" fmla="*/ 423 h 2560"/>
                    <a:gd name="T44" fmla="*/ 2339 w 2549"/>
                    <a:gd name="T45" fmla="*/ 576 h 2560"/>
                    <a:gd name="T46" fmla="*/ 2431 w 2549"/>
                    <a:gd name="T47" fmla="*/ 741 h 2560"/>
                    <a:gd name="T48" fmla="*/ 2497 w 2549"/>
                    <a:gd name="T49" fmla="*/ 915 h 2560"/>
                    <a:gd name="T50" fmla="*/ 2536 w 2549"/>
                    <a:gd name="T51" fmla="*/ 1096 h 2560"/>
                    <a:gd name="T52" fmla="*/ 2549 w 2549"/>
                    <a:gd name="T53" fmla="*/ 1280 h 2560"/>
                    <a:gd name="T54" fmla="*/ 2536 w 2549"/>
                    <a:gd name="T55" fmla="*/ 1464 h 2560"/>
                    <a:gd name="T56" fmla="*/ 2497 w 2549"/>
                    <a:gd name="T57" fmla="*/ 1644 h 2560"/>
                    <a:gd name="T58" fmla="*/ 2431 w 2549"/>
                    <a:gd name="T59" fmla="*/ 1819 h 2560"/>
                    <a:gd name="T60" fmla="*/ 2339 w 2549"/>
                    <a:gd name="T61" fmla="*/ 1984 h 2560"/>
                    <a:gd name="T62" fmla="*/ 2221 w 2549"/>
                    <a:gd name="T63" fmla="*/ 2137 h 2560"/>
                    <a:gd name="T64" fmla="*/ 2079 w 2549"/>
                    <a:gd name="T65" fmla="*/ 2273 h 2560"/>
                    <a:gd name="T66" fmla="*/ 1923 w 2549"/>
                    <a:gd name="T67" fmla="*/ 2384 h 2560"/>
                    <a:gd name="T68" fmla="*/ 1754 w 2549"/>
                    <a:gd name="T69" fmla="*/ 2467 h 2560"/>
                    <a:gd name="T70" fmla="*/ 1578 w 2549"/>
                    <a:gd name="T71" fmla="*/ 2523 h 2560"/>
                    <a:gd name="T72" fmla="*/ 1397 w 2549"/>
                    <a:gd name="T73" fmla="*/ 2555 h 2560"/>
                    <a:gd name="T74" fmla="*/ 1214 w 2549"/>
                    <a:gd name="T75" fmla="*/ 2559 h 2560"/>
                    <a:gd name="T76" fmla="*/ 1031 w 2549"/>
                    <a:gd name="T77" fmla="*/ 2537 h 2560"/>
                    <a:gd name="T78" fmla="*/ 853 w 2549"/>
                    <a:gd name="T79" fmla="*/ 2489 h 2560"/>
                    <a:gd name="T80" fmla="*/ 682 w 2549"/>
                    <a:gd name="T81" fmla="*/ 2414 h 2560"/>
                    <a:gd name="T82" fmla="*/ 522 w 2549"/>
                    <a:gd name="T83" fmla="*/ 2313 h 2560"/>
                    <a:gd name="T84" fmla="*/ 373 w 2549"/>
                    <a:gd name="T85" fmla="*/ 218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373" y="2185"/>
                      </a:moveTo>
                      <a:lnTo>
                        <a:pt x="328" y="2137"/>
                      </a:lnTo>
                      <a:lnTo>
                        <a:pt x="286" y="2088"/>
                      </a:lnTo>
                      <a:lnTo>
                        <a:pt x="247" y="2037"/>
                      </a:lnTo>
                      <a:lnTo>
                        <a:pt x="210" y="1984"/>
                      </a:lnTo>
                      <a:lnTo>
                        <a:pt x="176" y="1930"/>
                      </a:lnTo>
                      <a:lnTo>
                        <a:pt x="146" y="1876"/>
                      </a:lnTo>
                      <a:lnTo>
                        <a:pt x="118" y="1819"/>
                      </a:lnTo>
                      <a:lnTo>
                        <a:pt x="94" y="1762"/>
                      </a:lnTo>
                      <a:lnTo>
                        <a:pt x="71" y="1703"/>
                      </a:lnTo>
                      <a:lnTo>
                        <a:pt x="52" y="1644"/>
                      </a:lnTo>
                      <a:lnTo>
                        <a:pt x="37" y="1585"/>
                      </a:lnTo>
                      <a:lnTo>
                        <a:pt x="24" y="1525"/>
                      </a:lnTo>
                      <a:lnTo>
                        <a:pt x="13" y="1464"/>
                      </a:lnTo>
                      <a:lnTo>
                        <a:pt x="6" y="1403"/>
                      </a:lnTo>
                      <a:lnTo>
                        <a:pt x="2" y="1341"/>
                      </a:lnTo>
                      <a:lnTo>
                        <a:pt x="0" y="1280"/>
                      </a:lnTo>
                      <a:lnTo>
                        <a:pt x="2" y="1219"/>
                      </a:lnTo>
                      <a:lnTo>
                        <a:pt x="6" y="1158"/>
                      </a:lnTo>
                      <a:lnTo>
                        <a:pt x="13" y="1096"/>
                      </a:lnTo>
                      <a:lnTo>
                        <a:pt x="24" y="1035"/>
                      </a:lnTo>
                      <a:lnTo>
                        <a:pt x="37" y="975"/>
                      </a:lnTo>
                      <a:lnTo>
                        <a:pt x="52" y="915"/>
                      </a:lnTo>
                      <a:lnTo>
                        <a:pt x="71" y="857"/>
                      </a:lnTo>
                      <a:lnTo>
                        <a:pt x="94" y="798"/>
                      </a:lnTo>
                      <a:lnTo>
                        <a:pt x="118" y="741"/>
                      </a:lnTo>
                      <a:lnTo>
                        <a:pt x="146" y="684"/>
                      </a:lnTo>
                      <a:lnTo>
                        <a:pt x="176" y="630"/>
                      </a:lnTo>
                      <a:lnTo>
                        <a:pt x="210" y="576"/>
                      </a:lnTo>
                      <a:lnTo>
                        <a:pt x="247" y="523"/>
                      </a:lnTo>
                      <a:lnTo>
                        <a:pt x="286" y="472"/>
                      </a:lnTo>
                      <a:lnTo>
                        <a:pt x="328" y="423"/>
                      </a:lnTo>
                      <a:lnTo>
                        <a:pt x="373" y="375"/>
                      </a:lnTo>
                      <a:lnTo>
                        <a:pt x="421" y="329"/>
                      </a:lnTo>
                      <a:lnTo>
                        <a:pt x="470" y="287"/>
                      </a:lnTo>
                      <a:lnTo>
                        <a:pt x="522" y="247"/>
                      </a:lnTo>
                      <a:lnTo>
                        <a:pt x="573" y="211"/>
                      </a:lnTo>
                      <a:lnTo>
                        <a:pt x="628" y="177"/>
                      </a:lnTo>
                      <a:lnTo>
                        <a:pt x="682" y="146"/>
                      </a:lnTo>
                      <a:lnTo>
                        <a:pt x="738" y="119"/>
                      </a:lnTo>
                      <a:lnTo>
                        <a:pt x="795" y="93"/>
                      </a:lnTo>
                      <a:lnTo>
                        <a:pt x="853" y="72"/>
                      </a:lnTo>
                      <a:lnTo>
                        <a:pt x="912" y="53"/>
                      </a:lnTo>
                      <a:lnTo>
                        <a:pt x="972" y="36"/>
                      </a:lnTo>
                      <a:lnTo>
                        <a:pt x="1031" y="23"/>
                      </a:lnTo>
                      <a:lnTo>
                        <a:pt x="1092" y="13"/>
                      </a:lnTo>
                      <a:lnTo>
                        <a:pt x="1152" y="6"/>
                      </a:lnTo>
                      <a:lnTo>
                        <a:pt x="1214" y="1"/>
                      </a:lnTo>
                      <a:lnTo>
                        <a:pt x="1275" y="0"/>
                      </a:lnTo>
                      <a:lnTo>
                        <a:pt x="1336" y="1"/>
                      </a:lnTo>
                      <a:lnTo>
                        <a:pt x="1397" y="6"/>
                      </a:lnTo>
                      <a:lnTo>
                        <a:pt x="1457" y="13"/>
                      </a:lnTo>
                      <a:lnTo>
                        <a:pt x="1518" y="23"/>
                      </a:lnTo>
                      <a:lnTo>
                        <a:pt x="1578" y="36"/>
                      </a:lnTo>
                      <a:lnTo>
                        <a:pt x="1638" y="53"/>
                      </a:lnTo>
                      <a:lnTo>
                        <a:pt x="1696" y="72"/>
                      </a:lnTo>
                      <a:lnTo>
                        <a:pt x="1754" y="93"/>
                      </a:lnTo>
                      <a:lnTo>
                        <a:pt x="1812" y="119"/>
                      </a:lnTo>
                      <a:lnTo>
                        <a:pt x="1867" y="146"/>
                      </a:lnTo>
                      <a:lnTo>
                        <a:pt x="1923" y="177"/>
                      </a:lnTo>
                      <a:lnTo>
                        <a:pt x="1976" y="211"/>
                      </a:lnTo>
                      <a:lnTo>
                        <a:pt x="2029" y="247"/>
                      </a:lnTo>
                      <a:lnTo>
                        <a:pt x="2079" y="287"/>
                      </a:lnTo>
                      <a:lnTo>
                        <a:pt x="2128" y="329"/>
                      </a:lnTo>
                      <a:lnTo>
                        <a:pt x="2176" y="375"/>
                      </a:lnTo>
                      <a:lnTo>
                        <a:pt x="2221" y="423"/>
                      </a:lnTo>
                      <a:lnTo>
                        <a:pt x="2264" y="472"/>
                      </a:lnTo>
                      <a:lnTo>
                        <a:pt x="2303" y="523"/>
                      </a:lnTo>
                      <a:lnTo>
                        <a:pt x="2339" y="576"/>
                      </a:lnTo>
                      <a:lnTo>
                        <a:pt x="2373" y="630"/>
                      </a:lnTo>
                      <a:lnTo>
                        <a:pt x="2403" y="684"/>
                      </a:lnTo>
                      <a:lnTo>
                        <a:pt x="2431" y="741"/>
                      </a:lnTo>
                      <a:lnTo>
                        <a:pt x="2456" y="798"/>
                      </a:lnTo>
                      <a:lnTo>
                        <a:pt x="2478" y="857"/>
                      </a:lnTo>
                      <a:lnTo>
                        <a:pt x="2497" y="915"/>
                      </a:lnTo>
                      <a:lnTo>
                        <a:pt x="2513" y="975"/>
                      </a:lnTo>
                      <a:lnTo>
                        <a:pt x="2526" y="1035"/>
                      </a:lnTo>
                      <a:lnTo>
                        <a:pt x="2536" y="1096"/>
                      </a:lnTo>
                      <a:lnTo>
                        <a:pt x="2543" y="1158"/>
                      </a:lnTo>
                      <a:lnTo>
                        <a:pt x="2547" y="1219"/>
                      </a:lnTo>
                      <a:lnTo>
                        <a:pt x="2549" y="1280"/>
                      </a:lnTo>
                      <a:lnTo>
                        <a:pt x="2547" y="1341"/>
                      </a:lnTo>
                      <a:lnTo>
                        <a:pt x="2543" y="1403"/>
                      </a:lnTo>
                      <a:lnTo>
                        <a:pt x="2536" y="1464"/>
                      </a:lnTo>
                      <a:lnTo>
                        <a:pt x="2526" y="1525"/>
                      </a:lnTo>
                      <a:lnTo>
                        <a:pt x="2513" y="1585"/>
                      </a:lnTo>
                      <a:lnTo>
                        <a:pt x="2497" y="1644"/>
                      </a:lnTo>
                      <a:lnTo>
                        <a:pt x="2478" y="1703"/>
                      </a:lnTo>
                      <a:lnTo>
                        <a:pt x="2456" y="1762"/>
                      </a:lnTo>
                      <a:lnTo>
                        <a:pt x="2431" y="1819"/>
                      </a:lnTo>
                      <a:lnTo>
                        <a:pt x="2403" y="1876"/>
                      </a:lnTo>
                      <a:lnTo>
                        <a:pt x="2373" y="1930"/>
                      </a:lnTo>
                      <a:lnTo>
                        <a:pt x="2339" y="1984"/>
                      </a:lnTo>
                      <a:lnTo>
                        <a:pt x="2303" y="2037"/>
                      </a:lnTo>
                      <a:lnTo>
                        <a:pt x="2264" y="2088"/>
                      </a:lnTo>
                      <a:lnTo>
                        <a:pt x="2221" y="2137"/>
                      </a:lnTo>
                      <a:lnTo>
                        <a:pt x="2176" y="2185"/>
                      </a:lnTo>
                      <a:lnTo>
                        <a:pt x="2128" y="2230"/>
                      </a:lnTo>
                      <a:lnTo>
                        <a:pt x="2079" y="2273"/>
                      </a:lnTo>
                      <a:lnTo>
                        <a:pt x="2029" y="2313"/>
                      </a:lnTo>
                      <a:lnTo>
                        <a:pt x="1976" y="2349"/>
                      </a:lnTo>
                      <a:lnTo>
                        <a:pt x="1923" y="2384"/>
                      </a:lnTo>
                      <a:lnTo>
                        <a:pt x="1867" y="2414"/>
                      </a:lnTo>
                      <a:lnTo>
                        <a:pt x="1812" y="2441"/>
                      </a:lnTo>
                      <a:lnTo>
                        <a:pt x="1754" y="2467"/>
                      </a:lnTo>
                      <a:lnTo>
                        <a:pt x="1696" y="2489"/>
                      </a:lnTo>
                      <a:lnTo>
                        <a:pt x="1638" y="2507"/>
                      </a:lnTo>
                      <a:lnTo>
                        <a:pt x="1578" y="2523"/>
                      </a:lnTo>
                      <a:lnTo>
                        <a:pt x="1518" y="2537"/>
                      </a:lnTo>
                      <a:lnTo>
                        <a:pt x="1457" y="2547"/>
                      </a:lnTo>
                      <a:lnTo>
                        <a:pt x="1397" y="2555"/>
                      </a:lnTo>
                      <a:lnTo>
                        <a:pt x="1336" y="2559"/>
                      </a:lnTo>
                      <a:lnTo>
                        <a:pt x="1275" y="2560"/>
                      </a:lnTo>
                      <a:lnTo>
                        <a:pt x="1214" y="2559"/>
                      </a:lnTo>
                      <a:lnTo>
                        <a:pt x="1152" y="2555"/>
                      </a:lnTo>
                      <a:lnTo>
                        <a:pt x="1092" y="2547"/>
                      </a:lnTo>
                      <a:lnTo>
                        <a:pt x="1031" y="2537"/>
                      </a:lnTo>
                      <a:lnTo>
                        <a:pt x="972" y="2523"/>
                      </a:lnTo>
                      <a:lnTo>
                        <a:pt x="912" y="2507"/>
                      </a:lnTo>
                      <a:lnTo>
                        <a:pt x="853" y="2489"/>
                      </a:lnTo>
                      <a:lnTo>
                        <a:pt x="795" y="2467"/>
                      </a:lnTo>
                      <a:lnTo>
                        <a:pt x="738" y="2441"/>
                      </a:lnTo>
                      <a:lnTo>
                        <a:pt x="682" y="2414"/>
                      </a:lnTo>
                      <a:lnTo>
                        <a:pt x="628" y="2384"/>
                      </a:lnTo>
                      <a:lnTo>
                        <a:pt x="573" y="2349"/>
                      </a:lnTo>
                      <a:lnTo>
                        <a:pt x="522" y="2313"/>
                      </a:lnTo>
                      <a:lnTo>
                        <a:pt x="470" y="2273"/>
                      </a:lnTo>
                      <a:lnTo>
                        <a:pt x="421" y="2230"/>
                      </a:lnTo>
                      <a:lnTo>
                        <a:pt x="373" y="218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76" name="Picture 2" descr="http://mplus/sites/default/files/microsite/icondownload/Mainframe-modernization_0.png">
                  <a:extLst>
                    <a:ext uri="{FF2B5EF4-FFF2-40B4-BE49-F238E27FC236}">
                      <a16:creationId xmlns:a16="http://schemas.microsoft.com/office/drawing/2014/main" id="{6872418B-8903-47E9-A871-37923559CA6E}"/>
                    </a:ext>
                  </a:extLst>
                </p:cNvPr>
                <p:cNvPicPr>
                  <a:picLocks noChangeAspect="1" noChangeArrowheads="1"/>
                </p:cNvPicPr>
                <p:nvPr/>
              </p:nvPicPr>
              <p:blipFill>
                <a:blip r:embed="rId18" cstate="print">
                  <a:biLevel thresh="25000"/>
                  <a:alphaModFix amt="35000"/>
                  <a:extLst>
                    <a:ext uri="{28A0092B-C50C-407E-A947-70E740481C1C}">
                      <a14:useLocalDpi xmlns:a14="http://schemas.microsoft.com/office/drawing/2010/main" val="0"/>
                    </a:ext>
                  </a:extLst>
                </a:blip>
                <a:srcRect/>
                <a:stretch>
                  <a:fillRect/>
                </a:stretch>
              </p:blipFill>
              <p:spPr bwMode="auto">
                <a:xfrm>
                  <a:off x="2831559" y="1337904"/>
                  <a:ext cx="464778" cy="464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58B14BC9-462F-4A68-9F54-B91A462615D5}"/>
                  </a:ext>
                </a:extLst>
              </p:cNvPr>
              <p:cNvGrpSpPr/>
              <p:nvPr/>
            </p:nvGrpSpPr>
            <p:grpSpPr>
              <a:xfrm>
                <a:off x="4888590" y="971311"/>
                <a:ext cx="1311757" cy="922504"/>
                <a:chOff x="4954956" y="1178276"/>
                <a:chExt cx="1311757" cy="922504"/>
              </a:xfrm>
            </p:grpSpPr>
            <p:sp>
              <p:nvSpPr>
                <p:cNvPr id="7" name="Freeform 6">
                  <a:extLst>
                    <a:ext uri="{FF2B5EF4-FFF2-40B4-BE49-F238E27FC236}">
                      <a16:creationId xmlns:a16="http://schemas.microsoft.com/office/drawing/2014/main" id="{D0920DB2-D08E-4CAF-93B6-CF32C86E7BED}"/>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174408F1-FF87-4F83-9D19-A6547B3EA0F2}"/>
                    </a:ext>
                  </a:extLst>
                </p:cNvPr>
                <p:cNvSpPr>
                  <a:spLocks/>
                </p:cNvSpPr>
                <p:nvPr/>
              </p:nvSpPr>
              <p:spPr bwMode="auto">
                <a:xfrm>
                  <a:off x="4954956" y="1178276"/>
                  <a:ext cx="1311757" cy="922504"/>
                </a:xfrm>
                <a:custGeom>
                  <a:avLst/>
                  <a:gdLst>
                    <a:gd name="T0" fmla="*/ 4412 w 5825"/>
                    <a:gd name="T1" fmla="*/ 19 h 4096"/>
                    <a:gd name="T2" fmla="*/ 4731 w 5825"/>
                    <a:gd name="T3" fmla="*/ 102 h 4096"/>
                    <a:gd name="T4" fmla="*/ 5022 w 5825"/>
                    <a:gd name="T5" fmla="*/ 242 h 4096"/>
                    <a:gd name="T6" fmla="*/ 5279 w 5825"/>
                    <a:gd name="T7" fmla="*/ 435 h 4096"/>
                    <a:gd name="T8" fmla="*/ 5494 w 5825"/>
                    <a:gd name="T9" fmla="*/ 672 h 4096"/>
                    <a:gd name="T10" fmla="*/ 5660 w 5825"/>
                    <a:gd name="T11" fmla="*/ 948 h 4096"/>
                    <a:gd name="T12" fmla="*/ 5772 w 5825"/>
                    <a:gd name="T13" fmla="*/ 1255 h 4096"/>
                    <a:gd name="T14" fmla="*/ 5823 w 5825"/>
                    <a:gd name="T15" fmla="*/ 1588 h 4096"/>
                    <a:gd name="T16" fmla="*/ 5806 w 5825"/>
                    <a:gd name="T17" fmla="*/ 1929 h 4096"/>
                    <a:gd name="T18" fmla="*/ 5724 w 5825"/>
                    <a:gd name="T19" fmla="*/ 2250 h 4096"/>
                    <a:gd name="T20" fmla="*/ 5584 w 5825"/>
                    <a:gd name="T21" fmla="*/ 2543 h 4096"/>
                    <a:gd name="T22" fmla="*/ 5392 w 5825"/>
                    <a:gd name="T23" fmla="*/ 2800 h 4096"/>
                    <a:gd name="T24" fmla="*/ 5156 w 5825"/>
                    <a:gd name="T25" fmla="*/ 3016 h 4096"/>
                    <a:gd name="T26" fmla="*/ 4881 w 5825"/>
                    <a:gd name="T27" fmla="*/ 3184 h 4096"/>
                    <a:gd name="T28" fmla="*/ 4574 w 5825"/>
                    <a:gd name="T29" fmla="*/ 3296 h 4096"/>
                    <a:gd name="T30" fmla="*/ 4244 w 5825"/>
                    <a:gd name="T31" fmla="*/ 3347 h 4096"/>
                    <a:gd name="T32" fmla="*/ 3985 w 5825"/>
                    <a:gd name="T33" fmla="*/ 3340 h 4096"/>
                    <a:gd name="T34" fmla="*/ 3762 w 5825"/>
                    <a:gd name="T35" fmla="*/ 3301 h 4096"/>
                    <a:gd name="T36" fmla="*/ 3550 w 5825"/>
                    <a:gd name="T37" fmla="*/ 3233 h 4096"/>
                    <a:gd name="T38" fmla="*/ 3351 w 5825"/>
                    <a:gd name="T39" fmla="*/ 3140 h 4096"/>
                    <a:gd name="T40" fmla="*/ 3068 w 5825"/>
                    <a:gd name="T41" fmla="*/ 3037 h 4096"/>
                    <a:gd name="T42" fmla="*/ 2622 w 5825"/>
                    <a:gd name="T43" fmla="*/ 2974 h 4096"/>
                    <a:gd name="T44" fmla="*/ 2209 w 5825"/>
                    <a:gd name="T45" fmla="*/ 3011 h 4096"/>
                    <a:gd name="T46" fmla="*/ 1831 w 5825"/>
                    <a:gd name="T47" fmla="*/ 3130 h 4096"/>
                    <a:gd name="T48" fmla="*/ 1488 w 5825"/>
                    <a:gd name="T49" fmla="*/ 3308 h 4096"/>
                    <a:gd name="T50" fmla="*/ 1181 w 5825"/>
                    <a:gd name="T51" fmla="*/ 3524 h 4096"/>
                    <a:gd name="T52" fmla="*/ 910 w 5825"/>
                    <a:gd name="T53" fmla="*/ 3758 h 4096"/>
                    <a:gd name="T54" fmla="*/ 678 w 5825"/>
                    <a:gd name="T55" fmla="*/ 3989 h 4096"/>
                    <a:gd name="T56" fmla="*/ 560 w 5825"/>
                    <a:gd name="T57" fmla="*/ 3946 h 4096"/>
                    <a:gd name="T58" fmla="*/ 516 w 5825"/>
                    <a:gd name="T59" fmla="*/ 3680 h 4096"/>
                    <a:gd name="T60" fmla="*/ 461 w 5825"/>
                    <a:gd name="T61" fmla="*/ 3456 h 4096"/>
                    <a:gd name="T62" fmla="*/ 394 w 5825"/>
                    <a:gd name="T63" fmla="*/ 3266 h 4096"/>
                    <a:gd name="T64" fmla="*/ 318 w 5825"/>
                    <a:gd name="T65" fmla="*/ 3100 h 4096"/>
                    <a:gd name="T66" fmla="*/ 234 w 5825"/>
                    <a:gd name="T67" fmla="*/ 2955 h 4096"/>
                    <a:gd name="T68" fmla="*/ 97 w 5825"/>
                    <a:gd name="T69" fmla="*/ 2758 h 4096"/>
                    <a:gd name="T70" fmla="*/ 174 w 5825"/>
                    <a:gd name="T71" fmla="*/ 2657 h 4096"/>
                    <a:gd name="T72" fmla="*/ 542 w 5825"/>
                    <a:gd name="T73" fmla="*/ 2681 h 4096"/>
                    <a:gd name="T74" fmla="*/ 920 w 5825"/>
                    <a:gd name="T75" fmla="*/ 2655 h 4096"/>
                    <a:gd name="T76" fmla="*/ 1296 w 5825"/>
                    <a:gd name="T77" fmla="*/ 2574 h 4096"/>
                    <a:gd name="T78" fmla="*/ 1653 w 5825"/>
                    <a:gd name="T79" fmla="*/ 2429 h 4096"/>
                    <a:gd name="T80" fmla="*/ 1975 w 5825"/>
                    <a:gd name="T81" fmla="*/ 2213 h 4096"/>
                    <a:gd name="T82" fmla="*/ 2247 w 5825"/>
                    <a:gd name="T83" fmla="*/ 1920 h 4096"/>
                    <a:gd name="T84" fmla="*/ 2454 w 5825"/>
                    <a:gd name="T85" fmla="*/ 1542 h 4096"/>
                    <a:gd name="T86" fmla="*/ 2545 w 5825"/>
                    <a:gd name="T87" fmla="*/ 1249 h 4096"/>
                    <a:gd name="T88" fmla="*/ 2640 w 5825"/>
                    <a:gd name="T89" fmla="*/ 982 h 4096"/>
                    <a:gd name="T90" fmla="*/ 2776 w 5825"/>
                    <a:gd name="T91" fmla="*/ 736 h 4096"/>
                    <a:gd name="T92" fmla="*/ 2951 w 5825"/>
                    <a:gd name="T93" fmla="*/ 519 h 4096"/>
                    <a:gd name="T94" fmla="*/ 3159 w 5825"/>
                    <a:gd name="T95" fmla="*/ 334 h 4096"/>
                    <a:gd name="T96" fmla="*/ 3395 w 5825"/>
                    <a:gd name="T97" fmla="*/ 185 h 4096"/>
                    <a:gd name="T98" fmla="*/ 3656 w 5825"/>
                    <a:gd name="T99" fmla="*/ 77 h 4096"/>
                    <a:gd name="T100" fmla="*/ 3937 w 5825"/>
                    <a:gd name="T101" fmla="*/ 14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4158" y="0"/>
                      </a:moveTo>
                      <a:lnTo>
                        <a:pt x="4244" y="2"/>
                      </a:lnTo>
                      <a:lnTo>
                        <a:pt x="4328" y="8"/>
                      </a:lnTo>
                      <a:lnTo>
                        <a:pt x="4412" y="19"/>
                      </a:lnTo>
                      <a:lnTo>
                        <a:pt x="4493" y="34"/>
                      </a:lnTo>
                      <a:lnTo>
                        <a:pt x="4574" y="53"/>
                      </a:lnTo>
                      <a:lnTo>
                        <a:pt x="4654" y="75"/>
                      </a:lnTo>
                      <a:lnTo>
                        <a:pt x="4731" y="102"/>
                      </a:lnTo>
                      <a:lnTo>
                        <a:pt x="4806" y="131"/>
                      </a:lnTo>
                      <a:lnTo>
                        <a:pt x="4881" y="164"/>
                      </a:lnTo>
                      <a:lnTo>
                        <a:pt x="4953" y="202"/>
                      </a:lnTo>
                      <a:lnTo>
                        <a:pt x="5022" y="242"/>
                      </a:lnTo>
                      <a:lnTo>
                        <a:pt x="5090" y="286"/>
                      </a:lnTo>
                      <a:lnTo>
                        <a:pt x="5156" y="333"/>
                      </a:lnTo>
                      <a:lnTo>
                        <a:pt x="5218" y="382"/>
                      </a:lnTo>
                      <a:lnTo>
                        <a:pt x="5279" y="435"/>
                      </a:lnTo>
                      <a:lnTo>
                        <a:pt x="5336" y="490"/>
                      </a:lnTo>
                      <a:lnTo>
                        <a:pt x="5392" y="549"/>
                      </a:lnTo>
                      <a:lnTo>
                        <a:pt x="5444" y="609"/>
                      </a:lnTo>
                      <a:lnTo>
                        <a:pt x="5494" y="672"/>
                      </a:lnTo>
                      <a:lnTo>
                        <a:pt x="5540" y="738"/>
                      </a:lnTo>
                      <a:lnTo>
                        <a:pt x="5584" y="806"/>
                      </a:lnTo>
                      <a:lnTo>
                        <a:pt x="5624" y="876"/>
                      </a:lnTo>
                      <a:lnTo>
                        <a:pt x="5660" y="948"/>
                      </a:lnTo>
                      <a:lnTo>
                        <a:pt x="5694" y="1022"/>
                      </a:lnTo>
                      <a:lnTo>
                        <a:pt x="5724" y="1098"/>
                      </a:lnTo>
                      <a:lnTo>
                        <a:pt x="5750" y="1176"/>
                      </a:lnTo>
                      <a:lnTo>
                        <a:pt x="5772" y="1255"/>
                      </a:lnTo>
                      <a:lnTo>
                        <a:pt x="5791" y="1336"/>
                      </a:lnTo>
                      <a:lnTo>
                        <a:pt x="5806" y="1419"/>
                      </a:lnTo>
                      <a:lnTo>
                        <a:pt x="5817" y="1503"/>
                      </a:lnTo>
                      <a:lnTo>
                        <a:pt x="5823" y="1588"/>
                      </a:lnTo>
                      <a:lnTo>
                        <a:pt x="5825" y="1674"/>
                      </a:lnTo>
                      <a:lnTo>
                        <a:pt x="5823" y="1760"/>
                      </a:lnTo>
                      <a:lnTo>
                        <a:pt x="5817" y="1845"/>
                      </a:lnTo>
                      <a:lnTo>
                        <a:pt x="5806" y="1929"/>
                      </a:lnTo>
                      <a:lnTo>
                        <a:pt x="5791" y="2012"/>
                      </a:lnTo>
                      <a:lnTo>
                        <a:pt x="5772" y="2093"/>
                      </a:lnTo>
                      <a:lnTo>
                        <a:pt x="5750" y="2172"/>
                      </a:lnTo>
                      <a:lnTo>
                        <a:pt x="5724" y="2250"/>
                      </a:lnTo>
                      <a:lnTo>
                        <a:pt x="5694" y="2326"/>
                      </a:lnTo>
                      <a:lnTo>
                        <a:pt x="5660" y="2400"/>
                      </a:lnTo>
                      <a:lnTo>
                        <a:pt x="5624" y="2472"/>
                      </a:lnTo>
                      <a:lnTo>
                        <a:pt x="5584" y="2543"/>
                      </a:lnTo>
                      <a:lnTo>
                        <a:pt x="5540" y="2611"/>
                      </a:lnTo>
                      <a:lnTo>
                        <a:pt x="5494" y="2676"/>
                      </a:lnTo>
                      <a:lnTo>
                        <a:pt x="5444" y="2740"/>
                      </a:lnTo>
                      <a:lnTo>
                        <a:pt x="5392" y="2800"/>
                      </a:lnTo>
                      <a:lnTo>
                        <a:pt x="5336" y="2858"/>
                      </a:lnTo>
                      <a:lnTo>
                        <a:pt x="5279" y="2914"/>
                      </a:lnTo>
                      <a:lnTo>
                        <a:pt x="5218" y="2967"/>
                      </a:lnTo>
                      <a:lnTo>
                        <a:pt x="5156" y="3016"/>
                      </a:lnTo>
                      <a:lnTo>
                        <a:pt x="5090" y="3063"/>
                      </a:lnTo>
                      <a:lnTo>
                        <a:pt x="5022" y="3107"/>
                      </a:lnTo>
                      <a:lnTo>
                        <a:pt x="4953" y="3146"/>
                      </a:lnTo>
                      <a:lnTo>
                        <a:pt x="4881" y="3184"/>
                      </a:lnTo>
                      <a:lnTo>
                        <a:pt x="4806" y="3217"/>
                      </a:lnTo>
                      <a:lnTo>
                        <a:pt x="4731" y="3247"/>
                      </a:lnTo>
                      <a:lnTo>
                        <a:pt x="4654" y="3274"/>
                      </a:lnTo>
                      <a:lnTo>
                        <a:pt x="4574" y="3296"/>
                      </a:lnTo>
                      <a:lnTo>
                        <a:pt x="4493" y="3314"/>
                      </a:lnTo>
                      <a:lnTo>
                        <a:pt x="4412" y="3330"/>
                      </a:lnTo>
                      <a:lnTo>
                        <a:pt x="4328" y="3340"/>
                      </a:lnTo>
                      <a:lnTo>
                        <a:pt x="4244" y="3347"/>
                      </a:lnTo>
                      <a:lnTo>
                        <a:pt x="4158" y="3349"/>
                      </a:lnTo>
                      <a:lnTo>
                        <a:pt x="4100" y="3348"/>
                      </a:lnTo>
                      <a:lnTo>
                        <a:pt x="4042" y="3345"/>
                      </a:lnTo>
                      <a:lnTo>
                        <a:pt x="3985" y="3340"/>
                      </a:lnTo>
                      <a:lnTo>
                        <a:pt x="3928" y="3333"/>
                      </a:lnTo>
                      <a:lnTo>
                        <a:pt x="3872" y="3324"/>
                      </a:lnTo>
                      <a:lnTo>
                        <a:pt x="3816" y="3313"/>
                      </a:lnTo>
                      <a:lnTo>
                        <a:pt x="3762" y="3301"/>
                      </a:lnTo>
                      <a:lnTo>
                        <a:pt x="3707" y="3287"/>
                      </a:lnTo>
                      <a:lnTo>
                        <a:pt x="3655" y="3271"/>
                      </a:lnTo>
                      <a:lnTo>
                        <a:pt x="3601" y="3254"/>
                      </a:lnTo>
                      <a:lnTo>
                        <a:pt x="3550" y="3233"/>
                      </a:lnTo>
                      <a:lnTo>
                        <a:pt x="3499" y="3213"/>
                      </a:lnTo>
                      <a:lnTo>
                        <a:pt x="3449" y="3190"/>
                      </a:lnTo>
                      <a:lnTo>
                        <a:pt x="3399" y="3165"/>
                      </a:lnTo>
                      <a:lnTo>
                        <a:pt x="3351" y="3140"/>
                      </a:lnTo>
                      <a:lnTo>
                        <a:pt x="3304" y="3113"/>
                      </a:lnTo>
                      <a:lnTo>
                        <a:pt x="3304" y="3113"/>
                      </a:lnTo>
                      <a:lnTo>
                        <a:pt x="3185" y="3071"/>
                      </a:lnTo>
                      <a:lnTo>
                        <a:pt x="3068" y="3037"/>
                      </a:lnTo>
                      <a:lnTo>
                        <a:pt x="2954" y="3010"/>
                      </a:lnTo>
                      <a:lnTo>
                        <a:pt x="2841" y="2991"/>
                      </a:lnTo>
                      <a:lnTo>
                        <a:pt x="2730" y="2979"/>
                      </a:lnTo>
                      <a:lnTo>
                        <a:pt x="2622" y="2974"/>
                      </a:lnTo>
                      <a:lnTo>
                        <a:pt x="2516" y="2975"/>
                      </a:lnTo>
                      <a:lnTo>
                        <a:pt x="2411" y="2981"/>
                      </a:lnTo>
                      <a:lnTo>
                        <a:pt x="2309" y="2994"/>
                      </a:lnTo>
                      <a:lnTo>
                        <a:pt x="2209" y="3011"/>
                      </a:lnTo>
                      <a:lnTo>
                        <a:pt x="2111" y="3035"/>
                      </a:lnTo>
                      <a:lnTo>
                        <a:pt x="2015" y="3062"/>
                      </a:lnTo>
                      <a:lnTo>
                        <a:pt x="1923" y="3094"/>
                      </a:lnTo>
                      <a:lnTo>
                        <a:pt x="1831" y="3130"/>
                      </a:lnTo>
                      <a:lnTo>
                        <a:pt x="1742" y="3169"/>
                      </a:lnTo>
                      <a:lnTo>
                        <a:pt x="1655" y="3213"/>
                      </a:lnTo>
                      <a:lnTo>
                        <a:pt x="1570" y="3259"/>
                      </a:lnTo>
                      <a:lnTo>
                        <a:pt x="1488" y="3308"/>
                      </a:lnTo>
                      <a:lnTo>
                        <a:pt x="1408" y="3359"/>
                      </a:lnTo>
                      <a:lnTo>
                        <a:pt x="1330" y="3413"/>
                      </a:lnTo>
                      <a:lnTo>
                        <a:pt x="1254" y="3467"/>
                      </a:lnTo>
                      <a:lnTo>
                        <a:pt x="1181" y="3524"/>
                      </a:lnTo>
                      <a:lnTo>
                        <a:pt x="1110" y="3582"/>
                      </a:lnTo>
                      <a:lnTo>
                        <a:pt x="1041" y="3641"/>
                      </a:lnTo>
                      <a:lnTo>
                        <a:pt x="975" y="3700"/>
                      </a:lnTo>
                      <a:lnTo>
                        <a:pt x="910" y="3758"/>
                      </a:lnTo>
                      <a:lnTo>
                        <a:pt x="849" y="3817"/>
                      </a:lnTo>
                      <a:lnTo>
                        <a:pt x="789" y="3875"/>
                      </a:lnTo>
                      <a:lnTo>
                        <a:pt x="732" y="3933"/>
                      </a:lnTo>
                      <a:lnTo>
                        <a:pt x="678" y="3989"/>
                      </a:lnTo>
                      <a:lnTo>
                        <a:pt x="625" y="4043"/>
                      </a:lnTo>
                      <a:lnTo>
                        <a:pt x="576" y="4096"/>
                      </a:lnTo>
                      <a:lnTo>
                        <a:pt x="568" y="4020"/>
                      </a:lnTo>
                      <a:lnTo>
                        <a:pt x="560" y="3946"/>
                      </a:lnTo>
                      <a:lnTo>
                        <a:pt x="550" y="3875"/>
                      </a:lnTo>
                      <a:lnTo>
                        <a:pt x="540" y="3808"/>
                      </a:lnTo>
                      <a:lnTo>
                        <a:pt x="529" y="3743"/>
                      </a:lnTo>
                      <a:lnTo>
                        <a:pt x="516" y="3680"/>
                      </a:lnTo>
                      <a:lnTo>
                        <a:pt x="503" y="3621"/>
                      </a:lnTo>
                      <a:lnTo>
                        <a:pt x="490" y="3564"/>
                      </a:lnTo>
                      <a:lnTo>
                        <a:pt x="476" y="3509"/>
                      </a:lnTo>
                      <a:lnTo>
                        <a:pt x="461" y="3456"/>
                      </a:lnTo>
                      <a:lnTo>
                        <a:pt x="445" y="3406"/>
                      </a:lnTo>
                      <a:lnTo>
                        <a:pt x="429" y="3357"/>
                      </a:lnTo>
                      <a:lnTo>
                        <a:pt x="412" y="3310"/>
                      </a:lnTo>
                      <a:lnTo>
                        <a:pt x="394" y="3266"/>
                      </a:lnTo>
                      <a:lnTo>
                        <a:pt x="376" y="3222"/>
                      </a:lnTo>
                      <a:lnTo>
                        <a:pt x="357" y="3181"/>
                      </a:lnTo>
                      <a:lnTo>
                        <a:pt x="338" y="3140"/>
                      </a:lnTo>
                      <a:lnTo>
                        <a:pt x="318" y="3100"/>
                      </a:lnTo>
                      <a:lnTo>
                        <a:pt x="297" y="3063"/>
                      </a:lnTo>
                      <a:lnTo>
                        <a:pt x="277" y="3026"/>
                      </a:lnTo>
                      <a:lnTo>
                        <a:pt x="255" y="2991"/>
                      </a:lnTo>
                      <a:lnTo>
                        <a:pt x="234" y="2955"/>
                      </a:lnTo>
                      <a:lnTo>
                        <a:pt x="212" y="2921"/>
                      </a:lnTo>
                      <a:lnTo>
                        <a:pt x="189" y="2888"/>
                      </a:lnTo>
                      <a:lnTo>
                        <a:pt x="144" y="2823"/>
                      </a:lnTo>
                      <a:lnTo>
                        <a:pt x="97" y="2758"/>
                      </a:lnTo>
                      <a:lnTo>
                        <a:pt x="48" y="2694"/>
                      </a:lnTo>
                      <a:lnTo>
                        <a:pt x="0" y="2629"/>
                      </a:lnTo>
                      <a:lnTo>
                        <a:pt x="85" y="2644"/>
                      </a:lnTo>
                      <a:lnTo>
                        <a:pt x="174" y="2657"/>
                      </a:lnTo>
                      <a:lnTo>
                        <a:pt x="264" y="2668"/>
                      </a:lnTo>
                      <a:lnTo>
                        <a:pt x="355" y="2675"/>
                      </a:lnTo>
                      <a:lnTo>
                        <a:pt x="448" y="2680"/>
                      </a:lnTo>
                      <a:lnTo>
                        <a:pt x="542" y="2681"/>
                      </a:lnTo>
                      <a:lnTo>
                        <a:pt x="636" y="2680"/>
                      </a:lnTo>
                      <a:lnTo>
                        <a:pt x="730" y="2675"/>
                      </a:lnTo>
                      <a:lnTo>
                        <a:pt x="825" y="2667"/>
                      </a:lnTo>
                      <a:lnTo>
                        <a:pt x="920" y="2655"/>
                      </a:lnTo>
                      <a:lnTo>
                        <a:pt x="1015" y="2641"/>
                      </a:lnTo>
                      <a:lnTo>
                        <a:pt x="1110" y="2622"/>
                      </a:lnTo>
                      <a:lnTo>
                        <a:pt x="1204" y="2600"/>
                      </a:lnTo>
                      <a:lnTo>
                        <a:pt x="1296" y="2574"/>
                      </a:lnTo>
                      <a:lnTo>
                        <a:pt x="1388" y="2544"/>
                      </a:lnTo>
                      <a:lnTo>
                        <a:pt x="1477" y="2510"/>
                      </a:lnTo>
                      <a:lnTo>
                        <a:pt x="1566" y="2472"/>
                      </a:lnTo>
                      <a:lnTo>
                        <a:pt x="1653" y="2429"/>
                      </a:lnTo>
                      <a:lnTo>
                        <a:pt x="1737" y="2383"/>
                      </a:lnTo>
                      <a:lnTo>
                        <a:pt x="1819" y="2331"/>
                      </a:lnTo>
                      <a:lnTo>
                        <a:pt x="1898" y="2274"/>
                      </a:lnTo>
                      <a:lnTo>
                        <a:pt x="1975" y="2213"/>
                      </a:lnTo>
                      <a:lnTo>
                        <a:pt x="2048" y="2148"/>
                      </a:lnTo>
                      <a:lnTo>
                        <a:pt x="2118" y="2077"/>
                      </a:lnTo>
                      <a:lnTo>
                        <a:pt x="2184" y="2001"/>
                      </a:lnTo>
                      <a:lnTo>
                        <a:pt x="2247" y="1920"/>
                      </a:lnTo>
                      <a:lnTo>
                        <a:pt x="2305" y="1834"/>
                      </a:lnTo>
                      <a:lnTo>
                        <a:pt x="2360" y="1743"/>
                      </a:lnTo>
                      <a:lnTo>
                        <a:pt x="2409" y="1646"/>
                      </a:lnTo>
                      <a:lnTo>
                        <a:pt x="2454" y="1542"/>
                      </a:lnTo>
                      <a:lnTo>
                        <a:pt x="2494" y="1434"/>
                      </a:lnTo>
                      <a:lnTo>
                        <a:pt x="2528" y="1319"/>
                      </a:lnTo>
                      <a:lnTo>
                        <a:pt x="2528" y="1320"/>
                      </a:lnTo>
                      <a:lnTo>
                        <a:pt x="2545" y="1249"/>
                      </a:lnTo>
                      <a:lnTo>
                        <a:pt x="2565" y="1180"/>
                      </a:lnTo>
                      <a:lnTo>
                        <a:pt x="2587" y="1112"/>
                      </a:lnTo>
                      <a:lnTo>
                        <a:pt x="2612" y="1046"/>
                      </a:lnTo>
                      <a:lnTo>
                        <a:pt x="2640" y="982"/>
                      </a:lnTo>
                      <a:lnTo>
                        <a:pt x="2670" y="918"/>
                      </a:lnTo>
                      <a:lnTo>
                        <a:pt x="2704" y="856"/>
                      </a:lnTo>
                      <a:lnTo>
                        <a:pt x="2739" y="795"/>
                      </a:lnTo>
                      <a:lnTo>
                        <a:pt x="2776" y="736"/>
                      </a:lnTo>
                      <a:lnTo>
                        <a:pt x="2817" y="679"/>
                      </a:lnTo>
                      <a:lnTo>
                        <a:pt x="2859" y="624"/>
                      </a:lnTo>
                      <a:lnTo>
                        <a:pt x="2905" y="571"/>
                      </a:lnTo>
                      <a:lnTo>
                        <a:pt x="2951" y="519"/>
                      </a:lnTo>
                      <a:lnTo>
                        <a:pt x="3001" y="470"/>
                      </a:lnTo>
                      <a:lnTo>
                        <a:pt x="3051" y="422"/>
                      </a:lnTo>
                      <a:lnTo>
                        <a:pt x="3104" y="376"/>
                      </a:lnTo>
                      <a:lnTo>
                        <a:pt x="3159" y="334"/>
                      </a:lnTo>
                      <a:lnTo>
                        <a:pt x="3216" y="293"/>
                      </a:lnTo>
                      <a:lnTo>
                        <a:pt x="3274" y="255"/>
                      </a:lnTo>
                      <a:lnTo>
                        <a:pt x="3334" y="218"/>
                      </a:lnTo>
                      <a:lnTo>
                        <a:pt x="3395" y="185"/>
                      </a:lnTo>
                      <a:lnTo>
                        <a:pt x="3458" y="154"/>
                      </a:lnTo>
                      <a:lnTo>
                        <a:pt x="3522" y="126"/>
                      </a:lnTo>
                      <a:lnTo>
                        <a:pt x="3589" y="99"/>
                      </a:lnTo>
                      <a:lnTo>
                        <a:pt x="3656" y="77"/>
                      </a:lnTo>
                      <a:lnTo>
                        <a:pt x="3724" y="57"/>
                      </a:lnTo>
                      <a:lnTo>
                        <a:pt x="3794" y="40"/>
                      </a:lnTo>
                      <a:lnTo>
                        <a:pt x="3865" y="25"/>
                      </a:lnTo>
                      <a:lnTo>
                        <a:pt x="3937" y="14"/>
                      </a:lnTo>
                      <a:lnTo>
                        <a:pt x="4010" y="6"/>
                      </a:lnTo>
                      <a:lnTo>
                        <a:pt x="4084" y="1"/>
                      </a:lnTo>
                      <a:lnTo>
                        <a:pt x="4158" y="0"/>
                      </a:lnTo>
                      <a:close/>
                    </a:path>
                  </a:pathLst>
                </a:custGeom>
                <a:solidFill>
                  <a:srgbClr val="42BAFF"/>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E6F2F0C7-B34A-4728-B00D-354121DEC586}"/>
                    </a:ext>
                  </a:extLst>
                </p:cNvPr>
                <p:cNvSpPr>
                  <a:spLocks/>
                </p:cNvSpPr>
                <p:nvPr/>
              </p:nvSpPr>
              <p:spPr bwMode="auto">
                <a:xfrm>
                  <a:off x="5605210" y="1266025"/>
                  <a:ext cx="571503" cy="576003"/>
                </a:xfrm>
                <a:custGeom>
                  <a:avLst/>
                  <a:gdLst>
                    <a:gd name="T0" fmla="*/ 1406 w 2549"/>
                    <a:gd name="T1" fmla="*/ 8 h 2561"/>
                    <a:gd name="T2" fmla="*/ 1593 w 2549"/>
                    <a:gd name="T3" fmla="*/ 41 h 2561"/>
                    <a:gd name="T4" fmla="*/ 1771 w 2549"/>
                    <a:gd name="T5" fmla="*/ 102 h 2561"/>
                    <a:gd name="T6" fmla="*/ 1935 w 2549"/>
                    <a:gd name="T7" fmla="*/ 186 h 2561"/>
                    <a:gd name="T8" fmla="*/ 2086 w 2549"/>
                    <a:gd name="T9" fmla="*/ 293 h 2561"/>
                    <a:gd name="T10" fmla="*/ 2218 w 2549"/>
                    <a:gd name="T11" fmla="*/ 420 h 2561"/>
                    <a:gd name="T12" fmla="*/ 2332 w 2549"/>
                    <a:gd name="T13" fmla="*/ 565 h 2561"/>
                    <a:gd name="T14" fmla="*/ 2424 w 2549"/>
                    <a:gd name="T15" fmla="*/ 726 h 2561"/>
                    <a:gd name="T16" fmla="*/ 2493 w 2549"/>
                    <a:gd name="T17" fmla="*/ 901 h 2561"/>
                    <a:gd name="T18" fmla="*/ 2535 w 2549"/>
                    <a:gd name="T19" fmla="*/ 1086 h 2561"/>
                    <a:gd name="T20" fmla="*/ 2549 w 2549"/>
                    <a:gd name="T21" fmla="*/ 1281 h 2561"/>
                    <a:gd name="T22" fmla="*/ 2535 w 2549"/>
                    <a:gd name="T23" fmla="*/ 1476 h 2561"/>
                    <a:gd name="T24" fmla="*/ 2493 w 2549"/>
                    <a:gd name="T25" fmla="*/ 1662 h 2561"/>
                    <a:gd name="T26" fmla="*/ 2424 w 2549"/>
                    <a:gd name="T27" fmla="*/ 1837 h 2561"/>
                    <a:gd name="T28" fmla="*/ 2332 w 2549"/>
                    <a:gd name="T29" fmla="*/ 1997 h 2561"/>
                    <a:gd name="T30" fmla="*/ 2218 w 2549"/>
                    <a:gd name="T31" fmla="*/ 2142 h 2561"/>
                    <a:gd name="T32" fmla="*/ 2086 w 2549"/>
                    <a:gd name="T33" fmla="*/ 2269 h 2561"/>
                    <a:gd name="T34" fmla="*/ 1935 w 2549"/>
                    <a:gd name="T35" fmla="*/ 2376 h 2561"/>
                    <a:gd name="T36" fmla="*/ 1771 w 2549"/>
                    <a:gd name="T37" fmla="*/ 2461 h 2561"/>
                    <a:gd name="T38" fmla="*/ 1593 w 2549"/>
                    <a:gd name="T39" fmla="*/ 2521 h 2561"/>
                    <a:gd name="T40" fmla="*/ 1406 w 2549"/>
                    <a:gd name="T41" fmla="*/ 2554 h 2561"/>
                    <a:gd name="T42" fmla="*/ 1210 w 2549"/>
                    <a:gd name="T43" fmla="*/ 2559 h 2561"/>
                    <a:gd name="T44" fmla="*/ 1018 w 2549"/>
                    <a:gd name="T45" fmla="*/ 2535 h 2561"/>
                    <a:gd name="T46" fmla="*/ 836 w 2549"/>
                    <a:gd name="T47" fmla="*/ 2483 h 2561"/>
                    <a:gd name="T48" fmla="*/ 668 w 2549"/>
                    <a:gd name="T49" fmla="*/ 2407 h 2561"/>
                    <a:gd name="T50" fmla="*/ 512 w 2549"/>
                    <a:gd name="T51" fmla="*/ 2307 h 2561"/>
                    <a:gd name="T52" fmla="*/ 374 w 2549"/>
                    <a:gd name="T53" fmla="*/ 2186 h 2561"/>
                    <a:gd name="T54" fmla="*/ 254 w 2549"/>
                    <a:gd name="T55" fmla="*/ 2047 h 2561"/>
                    <a:gd name="T56" fmla="*/ 154 w 2549"/>
                    <a:gd name="T57" fmla="*/ 1891 h 2561"/>
                    <a:gd name="T58" fmla="*/ 77 w 2549"/>
                    <a:gd name="T59" fmla="*/ 1721 h 2561"/>
                    <a:gd name="T60" fmla="*/ 27 w 2549"/>
                    <a:gd name="T61" fmla="*/ 1539 h 2561"/>
                    <a:gd name="T62" fmla="*/ 1 w 2549"/>
                    <a:gd name="T63" fmla="*/ 1347 h 2561"/>
                    <a:gd name="T64" fmla="*/ 7 w 2549"/>
                    <a:gd name="T65" fmla="*/ 1150 h 2561"/>
                    <a:gd name="T66" fmla="*/ 41 w 2549"/>
                    <a:gd name="T67" fmla="*/ 962 h 2561"/>
                    <a:gd name="T68" fmla="*/ 100 w 2549"/>
                    <a:gd name="T69" fmla="*/ 783 h 2561"/>
                    <a:gd name="T70" fmla="*/ 185 w 2549"/>
                    <a:gd name="T71" fmla="*/ 617 h 2561"/>
                    <a:gd name="T72" fmla="*/ 291 w 2549"/>
                    <a:gd name="T73" fmla="*/ 467 h 2561"/>
                    <a:gd name="T74" fmla="*/ 418 w 2549"/>
                    <a:gd name="T75" fmla="*/ 333 h 2561"/>
                    <a:gd name="T76" fmla="*/ 563 w 2549"/>
                    <a:gd name="T77" fmla="*/ 219 h 2561"/>
                    <a:gd name="T78" fmla="*/ 722 w 2549"/>
                    <a:gd name="T79" fmla="*/ 127 h 2561"/>
                    <a:gd name="T80" fmla="*/ 896 w 2549"/>
                    <a:gd name="T81" fmla="*/ 58 h 2561"/>
                    <a:gd name="T82" fmla="*/ 1080 w 2549"/>
                    <a:gd name="T83" fmla="*/ 16 h 2561"/>
                    <a:gd name="T84" fmla="*/ 1275 w 2549"/>
                    <a:gd name="T85" fmla="*/ 0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5" y="0"/>
                      </a:moveTo>
                      <a:lnTo>
                        <a:pt x="1341" y="3"/>
                      </a:lnTo>
                      <a:lnTo>
                        <a:pt x="1406" y="8"/>
                      </a:lnTo>
                      <a:lnTo>
                        <a:pt x="1469" y="16"/>
                      </a:lnTo>
                      <a:lnTo>
                        <a:pt x="1532" y="27"/>
                      </a:lnTo>
                      <a:lnTo>
                        <a:pt x="1593" y="41"/>
                      </a:lnTo>
                      <a:lnTo>
                        <a:pt x="1654" y="58"/>
                      </a:lnTo>
                      <a:lnTo>
                        <a:pt x="1713" y="79"/>
                      </a:lnTo>
                      <a:lnTo>
                        <a:pt x="1771" y="102"/>
                      </a:lnTo>
                      <a:lnTo>
                        <a:pt x="1827" y="127"/>
                      </a:lnTo>
                      <a:lnTo>
                        <a:pt x="1883" y="156"/>
                      </a:lnTo>
                      <a:lnTo>
                        <a:pt x="1935" y="186"/>
                      </a:lnTo>
                      <a:lnTo>
                        <a:pt x="1988" y="219"/>
                      </a:lnTo>
                      <a:lnTo>
                        <a:pt x="2037" y="255"/>
                      </a:lnTo>
                      <a:lnTo>
                        <a:pt x="2086" y="293"/>
                      </a:lnTo>
                      <a:lnTo>
                        <a:pt x="2132" y="333"/>
                      </a:lnTo>
                      <a:lnTo>
                        <a:pt x="2176" y="376"/>
                      </a:lnTo>
                      <a:lnTo>
                        <a:pt x="2218" y="420"/>
                      </a:lnTo>
                      <a:lnTo>
                        <a:pt x="2258" y="467"/>
                      </a:lnTo>
                      <a:lnTo>
                        <a:pt x="2296" y="516"/>
                      </a:lnTo>
                      <a:lnTo>
                        <a:pt x="2332" y="565"/>
                      </a:lnTo>
                      <a:lnTo>
                        <a:pt x="2365" y="617"/>
                      </a:lnTo>
                      <a:lnTo>
                        <a:pt x="2396" y="671"/>
                      </a:lnTo>
                      <a:lnTo>
                        <a:pt x="2424" y="726"/>
                      </a:lnTo>
                      <a:lnTo>
                        <a:pt x="2449" y="783"/>
                      </a:lnTo>
                      <a:lnTo>
                        <a:pt x="2472" y="841"/>
                      </a:lnTo>
                      <a:lnTo>
                        <a:pt x="2493" y="901"/>
                      </a:lnTo>
                      <a:lnTo>
                        <a:pt x="2510" y="962"/>
                      </a:lnTo>
                      <a:lnTo>
                        <a:pt x="2524" y="1023"/>
                      </a:lnTo>
                      <a:lnTo>
                        <a:pt x="2535" y="1086"/>
                      </a:lnTo>
                      <a:lnTo>
                        <a:pt x="2543" y="1150"/>
                      </a:lnTo>
                      <a:lnTo>
                        <a:pt x="2548" y="1215"/>
                      </a:lnTo>
                      <a:lnTo>
                        <a:pt x="2549" y="1281"/>
                      </a:lnTo>
                      <a:lnTo>
                        <a:pt x="2548" y="1347"/>
                      </a:lnTo>
                      <a:lnTo>
                        <a:pt x="2543" y="1412"/>
                      </a:lnTo>
                      <a:lnTo>
                        <a:pt x="2535" y="1476"/>
                      </a:lnTo>
                      <a:lnTo>
                        <a:pt x="2524" y="1539"/>
                      </a:lnTo>
                      <a:lnTo>
                        <a:pt x="2510" y="1601"/>
                      </a:lnTo>
                      <a:lnTo>
                        <a:pt x="2493" y="1662"/>
                      </a:lnTo>
                      <a:lnTo>
                        <a:pt x="2472" y="1721"/>
                      </a:lnTo>
                      <a:lnTo>
                        <a:pt x="2449" y="1780"/>
                      </a:lnTo>
                      <a:lnTo>
                        <a:pt x="2424" y="1837"/>
                      </a:lnTo>
                      <a:lnTo>
                        <a:pt x="2396" y="1891"/>
                      </a:lnTo>
                      <a:lnTo>
                        <a:pt x="2365" y="1945"/>
                      </a:lnTo>
                      <a:lnTo>
                        <a:pt x="2332" y="1997"/>
                      </a:lnTo>
                      <a:lnTo>
                        <a:pt x="2296" y="2047"/>
                      </a:lnTo>
                      <a:lnTo>
                        <a:pt x="2258" y="2095"/>
                      </a:lnTo>
                      <a:lnTo>
                        <a:pt x="2218" y="2142"/>
                      </a:lnTo>
                      <a:lnTo>
                        <a:pt x="2176" y="2186"/>
                      </a:lnTo>
                      <a:lnTo>
                        <a:pt x="2132" y="2229"/>
                      </a:lnTo>
                      <a:lnTo>
                        <a:pt x="2086" y="2269"/>
                      </a:lnTo>
                      <a:lnTo>
                        <a:pt x="2037" y="2307"/>
                      </a:lnTo>
                      <a:lnTo>
                        <a:pt x="1988" y="2342"/>
                      </a:lnTo>
                      <a:lnTo>
                        <a:pt x="1935" y="2376"/>
                      </a:lnTo>
                      <a:lnTo>
                        <a:pt x="1883" y="2407"/>
                      </a:lnTo>
                      <a:lnTo>
                        <a:pt x="1827" y="2435"/>
                      </a:lnTo>
                      <a:lnTo>
                        <a:pt x="1771" y="2461"/>
                      </a:lnTo>
                      <a:lnTo>
                        <a:pt x="1713" y="2483"/>
                      </a:lnTo>
                      <a:lnTo>
                        <a:pt x="1654" y="2504"/>
                      </a:lnTo>
                      <a:lnTo>
                        <a:pt x="1593" y="2521"/>
                      </a:lnTo>
                      <a:lnTo>
                        <a:pt x="1532" y="2535"/>
                      </a:lnTo>
                      <a:lnTo>
                        <a:pt x="1469" y="2546"/>
                      </a:lnTo>
                      <a:lnTo>
                        <a:pt x="1406" y="2554"/>
                      </a:lnTo>
                      <a:lnTo>
                        <a:pt x="1341" y="2559"/>
                      </a:lnTo>
                      <a:lnTo>
                        <a:pt x="1275" y="2561"/>
                      </a:lnTo>
                      <a:lnTo>
                        <a:pt x="1210" y="2559"/>
                      </a:lnTo>
                      <a:lnTo>
                        <a:pt x="1144" y="2554"/>
                      </a:lnTo>
                      <a:lnTo>
                        <a:pt x="1080" y="2546"/>
                      </a:lnTo>
                      <a:lnTo>
                        <a:pt x="1018" y="2535"/>
                      </a:lnTo>
                      <a:lnTo>
                        <a:pt x="956" y="2521"/>
                      </a:lnTo>
                      <a:lnTo>
                        <a:pt x="896" y="2504"/>
                      </a:lnTo>
                      <a:lnTo>
                        <a:pt x="836" y="2483"/>
                      </a:lnTo>
                      <a:lnTo>
                        <a:pt x="779" y="2461"/>
                      </a:lnTo>
                      <a:lnTo>
                        <a:pt x="722" y="2435"/>
                      </a:lnTo>
                      <a:lnTo>
                        <a:pt x="668" y="2407"/>
                      </a:lnTo>
                      <a:lnTo>
                        <a:pt x="614" y="2376"/>
                      </a:lnTo>
                      <a:lnTo>
                        <a:pt x="563" y="2342"/>
                      </a:lnTo>
                      <a:lnTo>
                        <a:pt x="512" y="2307"/>
                      </a:lnTo>
                      <a:lnTo>
                        <a:pt x="464" y="2269"/>
                      </a:lnTo>
                      <a:lnTo>
                        <a:pt x="418" y="2229"/>
                      </a:lnTo>
                      <a:lnTo>
                        <a:pt x="374" y="2186"/>
                      </a:lnTo>
                      <a:lnTo>
                        <a:pt x="332" y="2142"/>
                      </a:lnTo>
                      <a:lnTo>
                        <a:pt x="291" y="2095"/>
                      </a:lnTo>
                      <a:lnTo>
                        <a:pt x="254" y="2047"/>
                      </a:lnTo>
                      <a:lnTo>
                        <a:pt x="218" y="1997"/>
                      </a:lnTo>
                      <a:lnTo>
                        <a:pt x="185" y="1945"/>
                      </a:lnTo>
                      <a:lnTo>
                        <a:pt x="154" y="1891"/>
                      </a:lnTo>
                      <a:lnTo>
                        <a:pt x="126" y="1837"/>
                      </a:lnTo>
                      <a:lnTo>
                        <a:pt x="100" y="1780"/>
                      </a:lnTo>
                      <a:lnTo>
                        <a:pt x="77" y="1721"/>
                      </a:lnTo>
                      <a:lnTo>
                        <a:pt x="58" y="1662"/>
                      </a:lnTo>
                      <a:lnTo>
                        <a:pt x="41" y="1601"/>
                      </a:lnTo>
                      <a:lnTo>
                        <a:pt x="27" y="1539"/>
                      </a:lnTo>
                      <a:lnTo>
                        <a:pt x="15" y="1476"/>
                      </a:lnTo>
                      <a:lnTo>
                        <a:pt x="7" y="1412"/>
                      </a:lnTo>
                      <a:lnTo>
                        <a:pt x="1" y="1347"/>
                      </a:lnTo>
                      <a:lnTo>
                        <a:pt x="0" y="1281"/>
                      </a:lnTo>
                      <a:lnTo>
                        <a:pt x="1" y="1215"/>
                      </a:lnTo>
                      <a:lnTo>
                        <a:pt x="7" y="1150"/>
                      </a:lnTo>
                      <a:lnTo>
                        <a:pt x="15" y="1086"/>
                      </a:lnTo>
                      <a:lnTo>
                        <a:pt x="27" y="1023"/>
                      </a:lnTo>
                      <a:lnTo>
                        <a:pt x="41" y="962"/>
                      </a:lnTo>
                      <a:lnTo>
                        <a:pt x="58" y="901"/>
                      </a:lnTo>
                      <a:lnTo>
                        <a:pt x="77" y="841"/>
                      </a:lnTo>
                      <a:lnTo>
                        <a:pt x="100" y="783"/>
                      </a:lnTo>
                      <a:lnTo>
                        <a:pt x="126" y="726"/>
                      </a:lnTo>
                      <a:lnTo>
                        <a:pt x="154" y="671"/>
                      </a:lnTo>
                      <a:lnTo>
                        <a:pt x="185" y="617"/>
                      </a:lnTo>
                      <a:lnTo>
                        <a:pt x="218" y="565"/>
                      </a:lnTo>
                      <a:lnTo>
                        <a:pt x="254" y="516"/>
                      </a:lnTo>
                      <a:lnTo>
                        <a:pt x="291" y="467"/>
                      </a:lnTo>
                      <a:lnTo>
                        <a:pt x="332" y="420"/>
                      </a:lnTo>
                      <a:lnTo>
                        <a:pt x="374" y="376"/>
                      </a:lnTo>
                      <a:lnTo>
                        <a:pt x="418" y="333"/>
                      </a:lnTo>
                      <a:lnTo>
                        <a:pt x="464" y="293"/>
                      </a:lnTo>
                      <a:lnTo>
                        <a:pt x="512" y="255"/>
                      </a:lnTo>
                      <a:lnTo>
                        <a:pt x="563" y="219"/>
                      </a:lnTo>
                      <a:lnTo>
                        <a:pt x="614" y="186"/>
                      </a:lnTo>
                      <a:lnTo>
                        <a:pt x="668" y="156"/>
                      </a:lnTo>
                      <a:lnTo>
                        <a:pt x="722" y="127"/>
                      </a:lnTo>
                      <a:lnTo>
                        <a:pt x="779" y="102"/>
                      </a:lnTo>
                      <a:lnTo>
                        <a:pt x="836" y="79"/>
                      </a:lnTo>
                      <a:lnTo>
                        <a:pt x="896" y="58"/>
                      </a:lnTo>
                      <a:lnTo>
                        <a:pt x="956" y="41"/>
                      </a:lnTo>
                      <a:lnTo>
                        <a:pt x="1018" y="27"/>
                      </a:lnTo>
                      <a:lnTo>
                        <a:pt x="1080" y="16"/>
                      </a:lnTo>
                      <a:lnTo>
                        <a:pt x="1144" y="8"/>
                      </a:lnTo>
                      <a:lnTo>
                        <a:pt x="1210" y="3"/>
                      </a:lnTo>
                      <a:lnTo>
                        <a:pt x="1275" y="0"/>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nvGrpSpPr>
              <p:cNvPr id="101" name="Group 100">
                <a:extLst>
                  <a:ext uri="{FF2B5EF4-FFF2-40B4-BE49-F238E27FC236}">
                    <a16:creationId xmlns:a16="http://schemas.microsoft.com/office/drawing/2014/main" id="{8269DC68-1458-4128-AE90-7D3ED9F2B860}"/>
                  </a:ext>
                </a:extLst>
              </p:cNvPr>
              <p:cNvGrpSpPr/>
              <p:nvPr/>
            </p:nvGrpSpPr>
            <p:grpSpPr>
              <a:xfrm>
                <a:off x="4125810" y="2383836"/>
                <a:ext cx="922504" cy="1311757"/>
                <a:chOff x="3993078" y="2598175"/>
                <a:chExt cx="922504" cy="1311757"/>
              </a:xfrm>
            </p:grpSpPr>
            <p:grpSp>
              <p:nvGrpSpPr>
                <p:cNvPr id="4" name="Group 3">
                  <a:extLst>
                    <a:ext uri="{FF2B5EF4-FFF2-40B4-BE49-F238E27FC236}">
                      <a16:creationId xmlns:a16="http://schemas.microsoft.com/office/drawing/2014/main" id="{88C11932-B4A0-452C-B3EB-C4FDF07C5575}"/>
                    </a:ext>
                  </a:extLst>
                </p:cNvPr>
                <p:cNvGrpSpPr/>
                <p:nvPr/>
              </p:nvGrpSpPr>
              <p:grpSpPr>
                <a:xfrm rot="17571916">
                  <a:off x="3798451" y="2792802"/>
                  <a:ext cx="1311757" cy="922504"/>
                  <a:chOff x="3620180" y="2516827"/>
                  <a:chExt cx="1791935" cy="1260194"/>
                </a:xfrm>
              </p:grpSpPr>
              <p:sp>
                <p:nvSpPr>
                  <p:cNvPr id="5" name="Freeform 13">
                    <a:extLst>
                      <a:ext uri="{FF2B5EF4-FFF2-40B4-BE49-F238E27FC236}">
                        <a16:creationId xmlns:a16="http://schemas.microsoft.com/office/drawing/2014/main" id="{4C0D1BE1-64DA-4ECB-92E6-844F1D7305E1}"/>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11439D"/>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6" name="Freeform 14">
                    <a:extLst>
                      <a:ext uri="{FF2B5EF4-FFF2-40B4-BE49-F238E27FC236}">
                        <a16:creationId xmlns:a16="http://schemas.microsoft.com/office/drawing/2014/main" id="{4A6CBC51-1CFE-4244-8BE0-906F668A1E3C}"/>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pic>
              <p:nvPicPr>
                <p:cNvPr id="78" name="Picture 77" descr="A picture containing looking, computer, computer, shirt&#10;&#10;Description automatically generated">
                  <a:extLst>
                    <a:ext uri="{FF2B5EF4-FFF2-40B4-BE49-F238E27FC236}">
                      <a16:creationId xmlns:a16="http://schemas.microsoft.com/office/drawing/2014/main" id="{9DF9EE7A-6DF0-4A30-B8BC-4628E3B2A290}"/>
                    </a:ext>
                  </a:extLst>
                </p:cNvPr>
                <p:cNvPicPr>
                  <a:picLocks noChangeAspect="1"/>
                </p:cNvPicPr>
                <p:nvPr/>
              </p:nvPicPr>
              <p:blipFill>
                <a:blip r:embed="rId19" cstate="print">
                  <a:biLevel thresh="25000"/>
                  <a:alphaModFix amt="35000"/>
                  <a:extLst>
                    <a:ext uri="{28A0092B-C50C-407E-A947-70E740481C1C}">
                      <a14:useLocalDpi xmlns:a14="http://schemas.microsoft.com/office/drawing/2010/main" val="0"/>
                    </a:ext>
                  </a:extLst>
                </a:blip>
                <a:stretch>
                  <a:fillRect/>
                </a:stretch>
              </p:blipFill>
              <p:spPr>
                <a:xfrm>
                  <a:off x="4209276" y="3353074"/>
                  <a:ext cx="429971" cy="429971"/>
                </a:xfrm>
                <a:prstGeom prst="rect">
                  <a:avLst/>
                </a:prstGeom>
              </p:spPr>
            </p:pic>
          </p:grpSp>
          <p:grpSp>
            <p:nvGrpSpPr>
              <p:cNvPr id="100" name="Group 99">
                <a:extLst>
                  <a:ext uri="{FF2B5EF4-FFF2-40B4-BE49-F238E27FC236}">
                    <a16:creationId xmlns:a16="http://schemas.microsoft.com/office/drawing/2014/main" id="{7BE0780A-CA6E-44C4-AF33-31FF32AD799B}"/>
                  </a:ext>
                </a:extLst>
              </p:cNvPr>
              <p:cNvGrpSpPr/>
              <p:nvPr/>
            </p:nvGrpSpPr>
            <p:grpSpPr>
              <a:xfrm>
                <a:off x="2870539" y="2006315"/>
                <a:ext cx="1311757" cy="922504"/>
                <a:chOff x="2641945" y="2213280"/>
                <a:chExt cx="1311757" cy="922504"/>
              </a:xfrm>
            </p:grpSpPr>
            <p:sp>
              <p:nvSpPr>
                <p:cNvPr id="13" name="Freeform 12">
                  <a:extLst>
                    <a:ext uri="{FF2B5EF4-FFF2-40B4-BE49-F238E27FC236}">
                      <a16:creationId xmlns:a16="http://schemas.microsoft.com/office/drawing/2014/main" id="{607D12FA-C211-4D72-A206-8267C28B6F98}"/>
                    </a:ext>
                  </a:extLst>
                </p:cNvPr>
                <p:cNvSpPr>
                  <a:spLocks/>
                </p:cNvSpPr>
                <p:nvPr/>
              </p:nvSpPr>
              <p:spPr bwMode="auto">
                <a:xfrm>
                  <a:off x="2641945" y="2213280"/>
                  <a:ext cx="1311757" cy="92250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0EEEA6E8-1A5F-46B5-8D28-F734C7A20B52}"/>
                    </a:ext>
                  </a:extLst>
                </p:cNvPr>
                <p:cNvGrpSpPr/>
                <p:nvPr/>
              </p:nvGrpSpPr>
              <p:grpSpPr>
                <a:xfrm>
                  <a:off x="2641945" y="2213280"/>
                  <a:ext cx="1311757" cy="922504"/>
                  <a:chOff x="3620180" y="2516827"/>
                  <a:chExt cx="1791935" cy="1260194"/>
                </a:xfrm>
              </p:grpSpPr>
              <p:sp>
                <p:nvSpPr>
                  <p:cNvPr id="15" name="Freeform 13">
                    <a:extLst>
                      <a:ext uri="{FF2B5EF4-FFF2-40B4-BE49-F238E27FC236}">
                        <a16:creationId xmlns:a16="http://schemas.microsoft.com/office/drawing/2014/main" id="{75D8E937-B624-4E93-9A58-1952FDF20FCF}"/>
                      </a:ext>
                    </a:extLst>
                  </p:cNvPr>
                  <p:cNvSpPr>
                    <a:spLocks/>
                  </p:cNvSpPr>
                  <p:nvPr/>
                </p:nvSpPr>
                <p:spPr bwMode="auto">
                  <a:xfrm>
                    <a:off x="3620180" y="2516827"/>
                    <a:ext cx="1791935" cy="1260194"/>
                  </a:xfrm>
                  <a:custGeom>
                    <a:avLst/>
                    <a:gdLst>
                      <a:gd name="T0" fmla="*/ 1413 w 5825"/>
                      <a:gd name="T1" fmla="*/ 4077 h 4096"/>
                      <a:gd name="T2" fmla="*/ 1094 w 5825"/>
                      <a:gd name="T3" fmla="*/ 3994 h 4096"/>
                      <a:gd name="T4" fmla="*/ 803 w 5825"/>
                      <a:gd name="T5" fmla="*/ 3854 h 4096"/>
                      <a:gd name="T6" fmla="*/ 546 w 5825"/>
                      <a:gd name="T7" fmla="*/ 3661 h 4096"/>
                      <a:gd name="T8" fmla="*/ 331 w 5825"/>
                      <a:gd name="T9" fmla="*/ 3424 h 4096"/>
                      <a:gd name="T10" fmla="*/ 165 w 5825"/>
                      <a:gd name="T11" fmla="*/ 3148 h 4096"/>
                      <a:gd name="T12" fmla="*/ 53 w 5825"/>
                      <a:gd name="T13" fmla="*/ 2841 h 4096"/>
                      <a:gd name="T14" fmla="*/ 2 w 5825"/>
                      <a:gd name="T15" fmla="*/ 2508 h 4096"/>
                      <a:gd name="T16" fmla="*/ 19 w 5825"/>
                      <a:gd name="T17" fmla="*/ 2167 h 4096"/>
                      <a:gd name="T18" fmla="*/ 101 w 5825"/>
                      <a:gd name="T19" fmla="*/ 1846 h 4096"/>
                      <a:gd name="T20" fmla="*/ 241 w 5825"/>
                      <a:gd name="T21" fmla="*/ 1553 h 4096"/>
                      <a:gd name="T22" fmla="*/ 433 w 5825"/>
                      <a:gd name="T23" fmla="*/ 1296 h 4096"/>
                      <a:gd name="T24" fmla="*/ 669 w 5825"/>
                      <a:gd name="T25" fmla="*/ 1080 h 4096"/>
                      <a:gd name="T26" fmla="*/ 944 w 5825"/>
                      <a:gd name="T27" fmla="*/ 912 h 4096"/>
                      <a:gd name="T28" fmla="*/ 1251 w 5825"/>
                      <a:gd name="T29" fmla="*/ 800 h 4096"/>
                      <a:gd name="T30" fmla="*/ 1581 w 5825"/>
                      <a:gd name="T31" fmla="*/ 749 h 4096"/>
                      <a:gd name="T32" fmla="*/ 1840 w 5825"/>
                      <a:gd name="T33" fmla="*/ 756 h 4096"/>
                      <a:gd name="T34" fmla="*/ 2063 w 5825"/>
                      <a:gd name="T35" fmla="*/ 795 h 4096"/>
                      <a:gd name="T36" fmla="*/ 2275 w 5825"/>
                      <a:gd name="T37" fmla="*/ 863 h 4096"/>
                      <a:gd name="T38" fmla="*/ 2474 w 5825"/>
                      <a:gd name="T39" fmla="*/ 956 h 4096"/>
                      <a:gd name="T40" fmla="*/ 2757 w 5825"/>
                      <a:gd name="T41" fmla="*/ 1059 h 4096"/>
                      <a:gd name="T42" fmla="*/ 3203 w 5825"/>
                      <a:gd name="T43" fmla="*/ 1122 h 4096"/>
                      <a:gd name="T44" fmla="*/ 3616 w 5825"/>
                      <a:gd name="T45" fmla="*/ 1085 h 4096"/>
                      <a:gd name="T46" fmla="*/ 3994 w 5825"/>
                      <a:gd name="T47" fmla="*/ 966 h 4096"/>
                      <a:gd name="T48" fmla="*/ 4338 w 5825"/>
                      <a:gd name="T49" fmla="*/ 788 h 4096"/>
                      <a:gd name="T50" fmla="*/ 4644 w 5825"/>
                      <a:gd name="T51" fmla="*/ 572 h 4096"/>
                      <a:gd name="T52" fmla="*/ 4915 w 5825"/>
                      <a:gd name="T53" fmla="*/ 338 h 4096"/>
                      <a:gd name="T54" fmla="*/ 5147 w 5825"/>
                      <a:gd name="T55" fmla="*/ 107 h 4096"/>
                      <a:gd name="T56" fmla="*/ 5265 w 5825"/>
                      <a:gd name="T57" fmla="*/ 150 h 4096"/>
                      <a:gd name="T58" fmla="*/ 5309 w 5825"/>
                      <a:gd name="T59" fmla="*/ 416 h 4096"/>
                      <a:gd name="T60" fmla="*/ 5364 w 5825"/>
                      <a:gd name="T61" fmla="*/ 640 h 4096"/>
                      <a:gd name="T62" fmla="*/ 5431 w 5825"/>
                      <a:gd name="T63" fmla="*/ 830 h 4096"/>
                      <a:gd name="T64" fmla="*/ 5507 w 5825"/>
                      <a:gd name="T65" fmla="*/ 996 h 4096"/>
                      <a:gd name="T66" fmla="*/ 5591 w 5825"/>
                      <a:gd name="T67" fmla="*/ 1141 h 4096"/>
                      <a:gd name="T68" fmla="*/ 5728 w 5825"/>
                      <a:gd name="T69" fmla="*/ 1338 h 4096"/>
                      <a:gd name="T70" fmla="*/ 5651 w 5825"/>
                      <a:gd name="T71" fmla="*/ 1439 h 4096"/>
                      <a:gd name="T72" fmla="*/ 5283 w 5825"/>
                      <a:gd name="T73" fmla="*/ 1415 h 4096"/>
                      <a:gd name="T74" fmla="*/ 4905 w 5825"/>
                      <a:gd name="T75" fmla="*/ 1441 h 4096"/>
                      <a:gd name="T76" fmla="*/ 4529 w 5825"/>
                      <a:gd name="T77" fmla="*/ 1522 h 4096"/>
                      <a:gd name="T78" fmla="*/ 4172 w 5825"/>
                      <a:gd name="T79" fmla="*/ 1667 h 4096"/>
                      <a:gd name="T80" fmla="*/ 3850 w 5825"/>
                      <a:gd name="T81" fmla="*/ 1883 h 4096"/>
                      <a:gd name="T82" fmla="*/ 3578 w 5825"/>
                      <a:gd name="T83" fmla="*/ 2176 h 4096"/>
                      <a:gd name="T84" fmla="*/ 3371 w 5825"/>
                      <a:gd name="T85" fmla="*/ 2554 h 4096"/>
                      <a:gd name="T86" fmla="*/ 3280 w 5825"/>
                      <a:gd name="T87" fmla="*/ 2847 h 4096"/>
                      <a:gd name="T88" fmla="*/ 3185 w 5825"/>
                      <a:gd name="T89" fmla="*/ 3114 h 4096"/>
                      <a:gd name="T90" fmla="*/ 3049 w 5825"/>
                      <a:gd name="T91" fmla="*/ 3360 h 4096"/>
                      <a:gd name="T92" fmla="*/ 2874 w 5825"/>
                      <a:gd name="T93" fmla="*/ 3577 h 4096"/>
                      <a:gd name="T94" fmla="*/ 2666 w 5825"/>
                      <a:gd name="T95" fmla="*/ 3762 h 4096"/>
                      <a:gd name="T96" fmla="*/ 2430 w 5825"/>
                      <a:gd name="T97" fmla="*/ 3911 h 4096"/>
                      <a:gd name="T98" fmla="*/ 2169 w 5825"/>
                      <a:gd name="T99" fmla="*/ 4019 h 4096"/>
                      <a:gd name="T100" fmla="*/ 1888 w 5825"/>
                      <a:gd name="T101" fmla="*/ 4082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25" h="4096">
                        <a:moveTo>
                          <a:pt x="1667" y="4096"/>
                        </a:moveTo>
                        <a:lnTo>
                          <a:pt x="1581" y="4094"/>
                        </a:lnTo>
                        <a:lnTo>
                          <a:pt x="1497" y="4088"/>
                        </a:lnTo>
                        <a:lnTo>
                          <a:pt x="1413" y="4077"/>
                        </a:lnTo>
                        <a:lnTo>
                          <a:pt x="1332" y="4062"/>
                        </a:lnTo>
                        <a:lnTo>
                          <a:pt x="1251" y="4043"/>
                        </a:lnTo>
                        <a:lnTo>
                          <a:pt x="1171" y="4021"/>
                        </a:lnTo>
                        <a:lnTo>
                          <a:pt x="1094" y="3994"/>
                        </a:lnTo>
                        <a:lnTo>
                          <a:pt x="1019" y="3965"/>
                        </a:lnTo>
                        <a:lnTo>
                          <a:pt x="944" y="3932"/>
                        </a:lnTo>
                        <a:lnTo>
                          <a:pt x="872" y="3894"/>
                        </a:lnTo>
                        <a:lnTo>
                          <a:pt x="803" y="3854"/>
                        </a:lnTo>
                        <a:lnTo>
                          <a:pt x="735" y="3810"/>
                        </a:lnTo>
                        <a:lnTo>
                          <a:pt x="669" y="3763"/>
                        </a:lnTo>
                        <a:lnTo>
                          <a:pt x="607" y="3714"/>
                        </a:lnTo>
                        <a:lnTo>
                          <a:pt x="546" y="3661"/>
                        </a:lnTo>
                        <a:lnTo>
                          <a:pt x="489" y="3606"/>
                        </a:lnTo>
                        <a:lnTo>
                          <a:pt x="433" y="3547"/>
                        </a:lnTo>
                        <a:lnTo>
                          <a:pt x="381" y="3487"/>
                        </a:lnTo>
                        <a:lnTo>
                          <a:pt x="331" y="3424"/>
                        </a:lnTo>
                        <a:lnTo>
                          <a:pt x="285" y="3358"/>
                        </a:lnTo>
                        <a:lnTo>
                          <a:pt x="241" y="3290"/>
                        </a:lnTo>
                        <a:lnTo>
                          <a:pt x="201" y="3220"/>
                        </a:lnTo>
                        <a:lnTo>
                          <a:pt x="165" y="3148"/>
                        </a:lnTo>
                        <a:lnTo>
                          <a:pt x="131" y="3074"/>
                        </a:lnTo>
                        <a:lnTo>
                          <a:pt x="101" y="2998"/>
                        </a:lnTo>
                        <a:lnTo>
                          <a:pt x="75" y="2920"/>
                        </a:lnTo>
                        <a:lnTo>
                          <a:pt x="53" y="2841"/>
                        </a:lnTo>
                        <a:lnTo>
                          <a:pt x="34" y="2760"/>
                        </a:lnTo>
                        <a:lnTo>
                          <a:pt x="19" y="2677"/>
                        </a:lnTo>
                        <a:lnTo>
                          <a:pt x="8" y="2593"/>
                        </a:lnTo>
                        <a:lnTo>
                          <a:pt x="2" y="2508"/>
                        </a:lnTo>
                        <a:lnTo>
                          <a:pt x="0" y="2422"/>
                        </a:lnTo>
                        <a:lnTo>
                          <a:pt x="2" y="2336"/>
                        </a:lnTo>
                        <a:lnTo>
                          <a:pt x="8" y="2251"/>
                        </a:lnTo>
                        <a:lnTo>
                          <a:pt x="19" y="2167"/>
                        </a:lnTo>
                        <a:lnTo>
                          <a:pt x="34" y="2084"/>
                        </a:lnTo>
                        <a:lnTo>
                          <a:pt x="53" y="2003"/>
                        </a:lnTo>
                        <a:lnTo>
                          <a:pt x="75" y="1924"/>
                        </a:lnTo>
                        <a:lnTo>
                          <a:pt x="101" y="1846"/>
                        </a:lnTo>
                        <a:lnTo>
                          <a:pt x="131" y="1770"/>
                        </a:lnTo>
                        <a:lnTo>
                          <a:pt x="165" y="1696"/>
                        </a:lnTo>
                        <a:lnTo>
                          <a:pt x="201" y="1624"/>
                        </a:lnTo>
                        <a:lnTo>
                          <a:pt x="241" y="1553"/>
                        </a:lnTo>
                        <a:lnTo>
                          <a:pt x="285" y="1485"/>
                        </a:lnTo>
                        <a:lnTo>
                          <a:pt x="331" y="1420"/>
                        </a:lnTo>
                        <a:lnTo>
                          <a:pt x="381" y="1356"/>
                        </a:lnTo>
                        <a:lnTo>
                          <a:pt x="433" y="1296"/>
                        </a:lnTo>
                        <a:lnTo>
                          <a:pt x="489" y="1238"/>
                        </a:lnTo>
                        <a:lnTo>
                          <a:pt x="546" y="1182"/>
                        </a:lnTo>
                        <a:lnTo>
                          <a:pt x="607" y="1129"/>
                        </a:lnTo>
                        <a:lnTo>
                          <a:pt x="669" y="1080"/>
                        </a:lnTo>
                        <a:lnTo>
                          <a:pt x="735" y="1033"/>
                        </a:lnTo>
                        <a:lnTo>
                          <a:pt x="803" y="989"/>
                        </a:lnTo>
                        <a:lnTo>
                          <a:pt x="872" y="950"/>
                        </a:lnTo>
                        <a:lnTo>
                          <a:pt x="944" y="912"/>
                        </a:lnTo>
                        <a:lnTo>
                          <a:pt x="1019" y="879"/>
                        </a:lnTo>
                        <a:lnTo>
                          <a:pt x="1094" y="849"/>
                        </a:lnTo>
                        <a:lnTo>
                          <a:pt x="1171" y="822"/>
                        </a:lnTo>
                        <a:lnTo>
                          <a:pt x="1251" y="800"/>
                        </a:lnTo>
                        <a:lnTo>
                          <a:pt x="1332" y="782"/>
                        </a:lnTo>
                        <a:lnTo>
                          <a:pt x="1413" y="766"/>
                        </a:lnTo>
                        <a:lnTo>
                          <a:pt x="1497" y="756"/>
                        </a:lnTo>
                        <a:lnTo>
                          <a:pt x="1581" y="749"/>
                        </a:lnTo>
                        <a:lnTo>
                          <a:pt x="1667" y="747"/>
                        </a:lnTo>
                        <a:lnTo>
                          <a:pt x="1725" y="748"/>
                        </a:lnTo>
                        <a:lnTo>
                          <a:pt x="1783" y="751"/>
                        </a:lnTo>
                        <a:lnTo>
                          <a:pt x="1840" y="756"/>
                        </a:lnTo>
                        <a:lnTo>
                          <a:pt x="1897" y="763"/>
                        </a:lnTo>
                        <a:lnTo>
                          <a:pt x="1953" y="772"/>
                        </a:lnTo>
                        <a:lnTo>
                          <a:pt x="2009" y="783"/>
                        </a:lnTo>
                        <a:lnTo>
                          <a:pt x="2063" y="795"/>
                        </a:lnTo>
                        <a:lnTo>
                          <a:pt x="2118" y="809"/>
                        </a:lnTo>
                        <a:lnTo>
                          <a:pt x="2170" y="825"/>
                        </a:lnTo>
                        <a:lnTo>
                          <a:pt x="2224" y="842"/>
                        </a:lnTo>
                        <a:lnTo>
                          <a:pt x="2275" y="863"/>
                        </a:lnTo>
                        <a:lnTo>
                          <a:pt x="2326" y="883"/>
                        </a:lnTo>
                        <a:lnTo>
                          <a:pt x="2376" y="906"/>
                        </a:lnTo>
                        <a:lnTo>
                          <a:pt x="2426" y="931"/>
                        </a:lnTo>
                        <a:lnTo>
                          <a:pt x="2474" y="956"/>
                        </a:lnTo>
                        <a:lnTo>
                          <a:pt x="2521" y="983"/>
                        </a:lnTo>
                        <a:lnTo>
                          <a:pt x="2521" y="983"/>
                        </a:lnTo>
                        <a:lnTo>
                          <a:pt x="2640" y="1025"/>
                        </a:lnTo>
                        <a:lnTo>
                          <a:pt x="2757" y="1059"/>
                        </a:lnTo>
                        <a:lnTo>
                          <a:pt x="2871" y="1086"/>
                        </a:lnTo>
                        <a:lnTo>
                          <a:pt x="2984" y="1105"/>
                        </a:lnTo>
                        <a:lnTo>
                          <a:pt x="3095" y="1117"/>
                        </a:lnTo>
                        <a:lnTo>
                          <a:pt x="3203" y="1122"/>
                        </a:lnTo>
                        <a:lnTo>
                          <a:pt x="3309" y="1121"/>
                        </a:lnTo>
                        <a:lnTo>
                          <a:pt x="3414" y="1115"/>
                        </a:lnTo>
                        <a:lnTo>
                          <a:pt x="3516" y="1102"/>
                        </a:lnTo>
                        <a:lnTo>
                          <a:pt x="3616" y="1085"/>
                        </a:lnTo>
                        <a:lnTo>
                          <a:pt x="3714" y="1061"/>
                        </a:lnTo>
                        <a:lnTo>
                          <a:pt x="3810" y="1034"/>
                        </a:lnTo>
                        <a:lnTo>
                          <a:pt x="3902" y="1002"/>
                        </a:lnTo>
                        <a:lnTo>
                          <a:pt x="3994" y="966"/>
                        </a:lnTo>
                        <a:lnTo>
                          <a:pt x="4083" y="927"/>
                        </a:lnTo>
                        <a:lnTo>
                          <a:pt x="4170" y="883"/>
                        </a:lnTo>
                        <a:lnTo>
                          <a:pt x="4255" y="837"/>
                        </a:lnTo>
                        <a:lnTo>
                          <a:pt x="4338" y="788"/>
                        </a:lnTo>
                        <a:lnTo>
                          <a:pt x="4417" y="737"/>
                        </a:lnTo>
                        <a:lnTo>
                          <a:pt x="4495" y="683"/>
                        </a:lnTo>
                        <a:lnTo>
                          <a:pt x="4571" y="629"/>
                        </a:lnTo>
                        <a:lnTo>
                          <a:pt x="4644" y="572"/>
                        </a:lnTo>
                        <a:lnTo>
                          <a:pt x="4715" y="514"/>
                        </a:lnTo>
                        <a:lnTo>
                          <a:pt x="4784" y="455"/>
                        </a:lnTo>
                        <a:lnTo>
                          <a:pt x="4850" y="396"/>
                        </a:lnTo>
                        <a:lnTo>
                          <a:pt x="4915" y="338"/>
                        </a:lnTo>
                        <a:lnTo>
                          <a:pt x="4976" y="279"/>
                        </a:lnTo>
                        <a:lnTo>
                          <a:pt x="5036" y="221"/>
                        </a:lnTo>
                        <a:lnTo>
                          <a:pt x="5093" y="163"/>
                        </a:lnTo>
                        <a:lnTo>
                          <a:pt x="5147" y="107"/>
                        </a:lnTo>
                        <a:lnTo>
                          <a:pt x="5200" y="53"/>
                        </a:lnTo>
                        <a:lnTo>
                          <a:pt x="5249" y="0"/>
                        </a:lnTo>
                        <a:lnTo>
                          <a:pt x="5257" y="76"/>
                        </a:lnTo>
                        <a:lnTo>
                          <a:pt x="5265" y="150"/>
                        </a:lnTo>
                        <a:lnTo>
                          <a:pt x="5275" y="221"/>
                        </a:lnTo>
                        <a:lnTo>
                          <a:pt x="5285" y="288"/>
                        </a:lnTo>
                        <a:lnTo>
                          <a:pt x="5296" y="353"/>
                        </a:lnTo>
                        <a:lnTo>
                          <a:pt x="5309" y="416"/>
                        </a:lnTo>
                        <a:lnTo>
                          <a:pt x="5322" y="475"/>
                        </a:lnTo>
                        <a:lnTo>
                          <a:pt x="5335" y="532"/>
                        </a:lnTo>
                        <a:lnTo>
                          <a:pt x="5349" y="587"/>
                        </a:lnTo>
                        <a:lnTo>
                          <a:pt x="5364" y="640"/>
                        </a:lnTo>
                        <a:lnTo>
                          <a:pt x="5380" y="690"/>
                        </a:lnTo>
                        <a:lnTo>
                          <a:pt x="5396" y="739"/>
                        </a:lnTo>
                        <a:lnTo>
                          <a:pt x="5413" y="786"/>
                        </a:lnTo>
                        <a:lnTo>
                          <a:pt x="5431" y="830"/>
                        </a:lnTo>
                        <a:lnTo>
                          <a:pt x="5449" y="874"/>
                        </a:lnTo>
                        <a:lnTo>
                          <a:pt x="5468" y="915"/>
                        </a:lnTo>
                        <a:lnTo>
                          <a:pt x="5487" y="956"/>
                        </a:lnTo>
                        <a:lnTo>
                          <a:pt x="5507" y="996"/>
                        </a:lnTo>
                        <a:lnTo>
                          <a:pt x="5528" y="1033"/>
                        </a:lnTo>
                        <a:lnTo>
                          <a:pt x="5548" y="1070"/>
                        </a:lnTo>
                        <a:lnTo>
                          <a:pt x="5570" y="1105"/>
                        </a:lnTo>
                        <a:lnTo>
                          <a:pt x="5591" y="1141"/>
                        </a:lnTo>
                        <a:lnTo>
                          <a:pt x="5613" y="1175"/>
                        </a:lnTo>
                        <a:lnTo>
                          <a:pt x="5636" y="1208"/>
                        </a:lnTo>
                        <a:lnTo>
                          <a:pt x="5681" y="1273"/>
                        </a:lnTo>
                        <a:lnTo>
                          <a:pt x="5728" y="1338"/>
                        </a:lnTo>
                        <a:lnTo>
                          <a:pt x="5777" y="1402"/>
                        </a:lnTo>
                        <a:lnTo>
                          <a:pt x="5825" y="1467"/>
                        </a:lnTo>
                        <a:lnTo>
                          <a:pt x="5740" y="1452"/>
                        </a:lnTo>
                        <a:lnTo>
                          <a:pt x="5651" y="1439"/>
                        </a:lnTo>
                        <a:lnTo>
                          <a:pt x="5561" y="1428"/>
                        </a:lnTo>
                        <a:lnTo>
                          <a:pt x="5470" y="1421"/>
                        </a:lnTo>
                        <a:lnTo>
                          <a:pt x="5377" y="1416"/>
                        </a:lnTo>
                        <a:lnTo>
                          <a:pt x="5283" y="1415"/>
                        </a:lnTo>
                        <a:lnTo>
                          <a:pt x="5189" y="1416"/>
                        </a:lnTo>
                        <a:lnTo>
                          <a:pt x="5095" y="1421"/>
                        </a:lnTo>
                        <a:lnTo>
                          <a:pt x="5000" y="1429"/>
                        </a:lnTo>
                        <a:lnTo>
                          <a:pt x="4905" y="1441"/>
                        </a:lnTo>
                        <a:lnTo>
                          <a:pt x="4810" y="1455"/>
                        </a:lnTo>
                        <a:lnTo>
                          <a:pt x="4715" y="1474"/>
                        </a:lnTo>
                        <a:lnTo>
                          <a:pt x="4621" y="1496"/>
                        </a:lnTo>
                        <a:lnTo>
                          <a:pt x="4529" y="1522"/>
                        </a:lnTo>
                        <a:lnTo>
                          <a:pt x="4437" y="1552"/>
                        </a:lnTo>
                        <a:lnTo>
                          <a:pt x="4348" y="1586"/>
                        </a:lnTo>
                        <a:lnTo>
                          <a:pt x="4259" y="1624"/>
                        </a:lnTo>
                        <a:lnTo>
                          <a:pt x="4172" y="1667"/>
                        </a:lnTo>
                        <a:lnTo>
                          <a:pt x="4088" y="1713"/>
                        </a:lnTo>
                        <a:lnTo>
                          <a:pt x="4006" y="1765"/>
                        </a:lnTo>
                        <a:lnTo>
                          <a:pt x="3927" y="1822"/>
                        </a:lnTo>
                        <a:lnTo>
                          <a:pt x="3850" y="1883"/>
                        </a:lnTo>
                        <a:lnTo>
                          <a:pt x="3777" y="1948"/>
                        </a:lnTo>
                        <a:lnTo>
                          <a:pt x="3707" y="2019"/>
                        </a:lnTo>
                        <a:lnTo>
                          <a:pt x="3641" y="2095"/>
                        </a:lnTo>
                        <a:lnTo>
                          <a:pt x="3578" y="2176"/>
                        </a:lnTo>
                        <a:lnTo>
                          <a:pt x="3520" y="2262"/>
                        </a:lnTo>
                        <a:lnTo>
                          <a:pt x="3465" y="2353"/>
                        </a:lnTo>
                        <a:lnTo>
                          <a:pt x="3416" y="2450"/>
                        </a:lnTo>
                        <a:lnTo>
                          <a:pt x="3371" y="2554"/>
                        </a:lnTo>
                        <a:lnTo>
                          <a:pt x="3331" y="2662"/>
                        </a:lnTo>
                        <a:lnTo>
                          <a:pt x="3297" y="2777"/>
                        </a:lnTo>
                        <a:lnTo>
                          <a:pt x="3297" y="2776"/>
                        </a:lnTo>
                        <a:lnTo>
                          <a:pt x="3280" y="2847"/>
                        </a:lnTo>
                        <a:lnTo>
                          <a:pt x="3260" y="2916"/>
                        </a:lnTo>
                        <a:lnTo>
                          <a:pt x="3238" y="2984"/>
                        </a:lnTo>
                        <a:lnTo>
                          <a:pt x="3213" y="3050"/>
                        </a:lnTo>
                        <a:lnTo>
                          <a:pt x="3185" y="3114"/>
                        </a:lnTo>
                        <a:lnTo>
                          <a:pt x="3155" y="3178"/>
                        </a:lnTo>
                        <a:lnTo>
                          <a:pt x="3121" y="3240"/>
                        </a:lnTo>
                        <a:lnTo>
                          <a:pt x="3086" y="3301"/>
                        </a:lnTo>
                        <a:lnTo>
                          <a:pt x="3049" y="3360"/>
                        </a:lnTo>
                        <a:lnTo>
                          <a:pt x="3008" y="3417"/>
                        </a:lnTo>
                        <a:lnTo>
                          <a:pt x="2966" y="3472"/>
                        </a:lnTo>
                        <a:lnTo>
                          <a:pt x="2920" y="3525"/>
                        </a:lnTo>
                        <a:lnTo>
                          <a:pt x="2874" y="3577"/>
                        </a:lnTo>
                        <a:lnTo>
                          <a:pt x="2824" y="3626"/>
                        </a:lnTo>
                        <a:lnTo>
                          <a:pt x="2774" y="3674"/>
                        </a:lnTo>
                        <a:lnTo>
                          <a:pt x="2721" y="3720"/>
                        </a:lnTo>
                        <a:lnTo>
                          <a:pt x="2666" y="3762"/>
                        </a:lnTo>
                        <a:lnTo>
                          <a:pt x="2609" y="3803"/>
                        </a:lnTo>
                        <a:lnTo>
                          <a:pt x="2551" y="3841"/>
                        </a:lnTo>
                        <a:lnTo>
                          <a:pt x="2491" y="3878"/>
                        </a:lnTo>
                        <a:lnTo>
                          <a:pt x="2430" y="3911"/>
                        </a:lnTo>
                        <a:lnTo>
                          <a:pt x="2367" y="3942"/>
                        </a:lnTo>
                        <a:lnTo>
                          <a:pt x="2303" y="3970"/>
                        </a:lnTo>
                        <a:lnTo>
                          <a:pt x="2236" y="3997"/>
                        </a:lnTo>
                        <a:lnTo>
                          <a:pt x="2169" y="4019"/>
                        </a:lnTo>
                        <a:lnTo>
                          <a:pt x="2101" y="4039"/>
                        </a:lnTo>
                        <a:lnTo>
                          <a:pt x="2031" y="4056"/>
                        </a:lnTo>
                        <a:lnTo>
                          <a:pt x="1960" y="4071"/>
                        </a:lnTo>
                        <a:lnTo>
                          <a:pt x="1888" y="4082"/>
                        </a:lnTo>
                        <a:lnTo>
                          <a:pt x="1815" y="4090"/>
                        </a:lnTo>
                        <a:lnTo>
                          <a:pt x="1741" y="4095"/>
                        </a:lnTo>
                        <a:lnTo>
                          <a:pt x="1667" y="4096"/>
                        </a:lnTo>
                        <a:close/>
                      </a:path>
                    </a:pathLst>
                  </a:custGeom>
                  <a:solidFill>
                    <a:srgbClr val="3576E9"/>
                  </a:solidFill>
                  <a:ln w="3175">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6" name="Freeform 14">
                    <a:extLst>
                      <a:ext uri="{FF2B5EF4-FFF2-40B4-BE49-F238E27FC236}">
                        <a16:creationId xmlns:a16="http://schemas.microsoft.com/office/drawing/2014/main" id="{804EB703-16EE-4C5C-A245-2ECCB883FC44}"/>
                      </a:ext>
                    </a:extLst>
                  </p:cNvPr>
                  <p:cNvSpPr>
                    <a:spLocks/>
                  </p:cNvSpPr>
                  <p:nvPr/>
                </p:nvSpPr>
                <p:spPr bwMode="auto">
                  <a:xfrm>
                    <a:off x="3743125" y="2870295"/>
                    <a:ext cx="780706" cy="786853"/>
                  </a:xfrm>
                  <a:custGeom>
                    <a:avLst/>
                    <a:gdLst>
                      <a:gd name="T0" fmla="*/ 1143 w 2549"/>
                      <a:gd name="T1" fmla="*/ 2553 h 2561"/>
                      <a:gd name="T2" fmla="*/ 956 w 2549"/>
                      <a:gd name="T3" fmla="*/ 2520 h 2561"/>
                      <a:gd name="T4" fmla="*/ 778 w 2549"/>
                      <a:gd name="T5" fmla="*/ 2459 h 2561"/>
                      <a:gd name="T6" fmla="*/ 614 w 2549"/>
                      <a:gd name="T7" fmla="*/ 2375 h 2561"/>
                      <a:gd name="T8" fmla="*/ 463 w 2549"/>
                      <a:gd name="T9" fmla="*/ 2268 h 2561"/>
                      <a:gd name="T10" fmla="*/ 331 w 2549"/>
                      <a:gd name="T11" fmla="*/ 2141 h 2561"/>
                      <a:gd name="T12" fmla="*/ 217 w 2549"/>
                      <a:gd name="T13" fmla="*/ 1996 h 2561"/>
                      <a:gd name="T14" fmla="*/ 125 w 2549"/>
                      <a:gd name="T15" fmla="*/ 1835 h 2561"/>
                      <a:gd name="T16" fmla="*/ 56 w 2549"/>
                      <a:gd name="T17" fmla="*/ 1660 h 2561"/>
                      <a:gd name="T18" fmla="*/ 14 w 2549"/>
                      <a:gd name="T19" fmla="*/ 1475 h 2561"/>
                      <a:gd name="T20" fmla="*/ 0 w 2549"/>
                      <a:gd name="T21" fmla="*/ 1280 h 2561"/>
                      <a:gd name="T22" fmla="*/ 14 w 2549"/>
                      <a:gd name="T23" fmla="*/ 1085 h 2561"/>
                      <a:gd name="T24" fmla="*/ 56 w 2549"/>
                      <a:gd name="T25" fmla="*/ 899 h 2561"/>
                      <a:gd name="T26" fmla="*/ 125 w 2549"/>
                      <a:gd name="T27" fmla="*/ 724 h 2561"/>
                      <a:gd name="T28" fmla="*/ 217 w 2549"/>
                      <a:gd name="T29" fmla="*/ 564 h 2561"/>
                      <a:gd name="T30" fmla="*/ 331 w 2549"/>
                      <a:gd name="T31" fmla="*/ 419 h 2561"/>
                      <a:gd name="T32" fmla="*/ 463 w 2549"/>
                      <a:gd name="T33" fmla="*/ 292 h 2561"/>
                      <a:gd name="T34" fmla="*/ 614 w 2549"/>
                      <a:gd name="T35" fmla="*/ 185 h 2561"/>
                      <a:gd name="T36" fmla="*/ 778 w 2549"/>
                      <a:gd name="T37" fmla="*/ 100 h 2561"/>
                      <a:gd name="T38" fmla="*/ 956 w 2549"/>
                      <a:gd name="T39" fmla="*/ 40 h 2561"/>
                      <a:gd name="T40" fmla="*/ 1143 w 2549"/>
                      <a:gd name="T41" fmla="*/ 7 h 2561"/>
                      <a:gd name="T42" fmla="*/ 1339 w 2549"/>
                      <a:gd name="T43" fmla="*/ 2 h 2561"/>
                      <a:gd name="T44" fmla="*/ 1531 w 2549"/>
                      <a:gd name="T45" fmla="*/ 26 h 2561"/>
                      <a:gd name="T46" fmla="*/ 1713 w 2549"/>
                      <a:gd name="T47" fmla="*/ 78 h 2561"/>
                      <a:gd name="T48" fmla="*/ 1881 w 2549"/>
                      <a:gd name="T49" fmla="*/ 154 h 2561"/>
                      <a:gd name="T50" fmla="*/ 2037 w 2549"/>
                      <a:gd name="T51" fmla="*/ 254 h 2561"/>
                      <a:gd name="T52" fmla="*/ 2175 w 2549"/>
                      <a:gd name="T53" fmla="*/ 375 h 2561"/>
                      <a:gd name="T54" fmla="*/ 2295 w 2549"/>
                      <a:gd name="T55" fmla="*/ 514 h 2561"/>
                      <a:gd name="T56" fmla="*/ 2395 w 2549"/>
                      <a:gd name="T57" fmla="*/ 670 h 2561"/>
                      <a:gd name="T58" fmla="*/ 2472 w 2549"/>
                      <a:gd name="T59" fmla="*/ 840 h 2561"/>
                      <a:gd name="T60" fmla="*/ 2522 w 2549"/>
                      <a:gd name="T61" fmla="*/ 1022 h 2561"/>
                      <a:gd name="T62" fmla="*/ 2548 w 2549"/>
                      <a:gd name="T63" fmla="*/ 1214 h 2561"/>
                      <a:gd name="T64" fmla="*/ 2542 w 2549"/>
                      <a:gd name="T65" fmla="*/ 1411 h 2561"/>
                      <a:gd name="T66" fmla="*/ 2508 w 2549"/>
                      <a:gd name="T67" fmla="*/ 1599 h 2561"/>
                      <a:gd name="T68" fmla="*/ 2449 w 2549"/>
                      <a:gd name="T69" fmla="*/ 1778 h 2561"/>
                      <a:gd name="T70" fmla="*/ 2364 w 2549"/>
                      <a:gd name="T71" fmla="*/ 1944 h 2561"/>
                      <a:gd name="T72" fmla="*/ 2258 w 2549"/>
                      <a:gd name="T73" fmla="*/ 2094 h 2561"/>
                      <a:gd name="T74" fmla="*/ 2131 w 2549"/>
                      <a:gd name="T75" fmla="*/ 2228 h 2561"/>
                      <a:gd name="T76" fmla="*/ 1986 w 2549"/>
                      <a:gd name="T77" fmla="*/ 2342 h 2561"/>
                      <a:gd name="T78" fmla="*/ 1827 w 2549"/>
                      <a:gd name="T79" fmla="*/ 2434 h 2561"/>
                      <a:gd name="T80" fmla="*/ 1653 w 2549"/>
                      <a:gd name="T81" fmla="*/ 2503 h 2561"/>
                      <a:gd name="T82" fmla="*/ 1469 w 2549"/>
                      <a:gd name="T83" fmla="*/ 2545 h 2561"/>
                      <a:gd name="T84" fmla="*/ 1274 w 2549"/>
                      <a:gd name="T85" fmla="*/ 2561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1">
                        <a:moveTo>
                          <a:pt x="1274" y="2561"/>
                        </a:moveTo>
                        <a:lnTo>
                          <a:pt x="1208" y="2558"/>
                        </a:lnTo>
                        <a:lnTo>
                          <a:pt x="1143" y="2553"/>
                        </a:lnTo>
                        <a:lnTo>
                          <a:pt x="1080" y="2545"/>
                        </a:lnTo>
                        <a:lnTo>
                          <a:pt x="1017" y="2534"/>
                        </a:lnTo>
                        <a:lnTo>
                          <a:pt x="956" y="2520"/>
                        </a:lnTo>
                        <a:lnTo>
                          <a:pt x="895" y="2503"/>
                        </a:lnTo>
                        <a:lnTo>
                          <a:pt x="836" y="2482"/>
                        </a:lnTo>
                        <a:lnTo>
                          <a:pt x="778" y="2459"/>
                        </a:lnTo>
                        <a:lnTo>
                          <a:pt x="722" y="2434"/>
                        </a:lnTo>
                        <a:lnTo>
                          <a:pt x="666" y="2405"/>
                        </a:lnTo>
                        <a:lnTo>
                          <a:pt x="614" y="2375"/>
                        </a:lnTo>
                        <a:lnTo>
                          <a:pt x="561" y="2342"/>
                        </a:lnTo>
                        <a:lnTo>
                          <a:pt x="512" y="2306"/>
                        </a:lnTo>
                        <a:lnTo>
                          <a:pt x="463" y="2268"/>
                        </a:lnTo>
                        <a:lnTo>
                          <a:pt x="417" y="2228"/>
                        </a:lnTo>
                        <a:lnTo>
                          <a:pt x="373" y="2185"/>
                        </a:lnTo>
                        <a:lnTo>
                          <a:pt x="331" y="2141"/>
                        </a:lnTo>
                        <a:lnTo>
                          <a:pt x="291" y="2094"/>
                        </a:lnTo>
                        <a:lnTo>
                          <a:pt x="253" y="2045"/>
                        </a:lnTo>
                        <a:lnTo>
                          <a:pt x="217" y="1996"/>
                        </a:lnTo>
                        <a:lnTo>
                          <a:pt x="184" y="1944"/>
                        </a:lnTo>
                        <a:lnTo>
                          <a:pt x="153" y="1890"/>
                        </a:lnTo>
                        <a:lnTo>
                          <a:pt x="125" y="1835"/>
                        </a:lnTo>
                        <a:lnTo>
                          <a:pt x="100" y="1778"/>
                        </a:lnTo>
                        <a:lnTo>
                          <a:pt x="77" y="1720"/>
                        </a:lnTo>
                        <a:lnTo>
                          <a:pt x="56" y="1660"/>
                        </a:lnTo>
                        <a:lnTo>
                          <a:pt x="39" y="1599"/>
                        </a:lnTo>
                        <a:lnTo>
                          <a:pt x="25" y="1538"/>
                        </a:lnTo>
                        <a:lnTo>
                          <a:pt x="14" y="1475"/>
                        </a:lnTo>
                        <a:lnTo>
                          <a:pt x="6" y="1411"/>
                        </a:lnTo>
                        <a:lnTo>
                          <a:pt x="1" y="1346"/>
                        </a:lnTo>
                        <a:lnTo>
                          <a:pt x="0" y="1280"/>
                        </a:lnTo>
                        <a:lnTo>
                          <a:pt x="1" y="1214"/>
                        </a:lnTo>
                        <a:lnTo>
                          <a:pt x="6" y="1149"/>
                        </a:lnTo>
                        <a:lnTo>
                          <a:pt x="14" y="1085"/>
                        </a:lnTo>
                        <a:lnTo>
                          <a:pt x="25" y="1022"/>
                        </a:lnTo>
                        <a:lnTo>
                          <a:pt x="39" y="960"/>
                        </a:lnTo>
                        <a:lnTo>
                          <a:pt x="56" y="899"/>
                        </a:lnTo>
                        <a:lnTo>
                          <a:pt x="77" y="840"/>
                        </a:lnTo>
                        <a:lnTo>
                          <a:pt x="100" y="781"/>
                        </a:lnTo>
                        <a:lnTo>
                          <a:pt x="125" y="724"/>
                        </a:lnTo>
                        <a:lnTo>
                          <a:pt x="153" y="670"/>
                        </a:lnTo>
                        <a:lnTo>
                          <a:pt x="184" y="616"/>
                        </a:lnTo>
                        <a:lnTo>
                          <a:pt x="217" y="564"/>
                        </a:lnTo>
                        <a:lnTo>
                          <a:pt x="253" y="514"/>
                        </a:lnTo>
                        <a:lnTo>
                          <a:pt x="291" y="466"/>
                        </a:lnTo>
                        <a:lnTo>
                          <a:pt x="331" y="419"/>
                        </a:lnTo>
                        <a:lnTo>
                          <a:pt x="373" y="375"/>
                        </a:lnTo>
                        <a:lnTo>
                          <a:pt x="417" y="332"/>
                        </a:lnTo>
                        <a:lnTo>
                          <a:pt x="463" y="292"/>
                        </a:lnTo>
                        <a:lnTo>
                          <a:pt x="512" y="254"/>
                        </a:lnTo>
                        <a:lnTo>
                          <a:pt x="561" y="219"/>
                        </a:lnTo>
                        <a:lnTo>
                          <a:pt x="614" y="185"/>
                        </a:lnTo>
                        <a:lnTo>
                          <a:pt x="666" y="154"/>
                        </a:lnTo>
                        <a:lnTo>
                          <a:pt x="722" y="126"/>
                        </a:lnTo>
                        <a:lnTo>
                          <a:pt x="778" y="100"/>
                        </a:lnTo>
                        <a:lnTo>
                          <a:pt x="836" y="78"/>
                        </a:lnTo>
                        <a:lnTo>
                          <a:pt x="895" y="57"/>
                        </a:lnTo>
                        <a:lnTo>
                          <a:pt x="956" y="40"/>
                        </a:lnTo>
                        <a:lnTo>
                          <a:pt x="1017" y="26"/>
                        </a:lnTo>
                        <a:lnTo>
                          <a:pt x="1080" y="15"/>
                        </a:lnTo>
                        <a:lnTo>
                          <a:pt x="1143" y="7"/>
                        </a:lnTo>
                        <a:lnTo>
                          <a:pt x="1208" y="2"/>
                        </a:lnTo>
                        <a:lnTo>
                          <a:pt x="1274" y="0"/>
                        </a:lnTo>
                        <a:lnTo>
                          <a:pt x="1339" y="2"/>
                        </a:lnTo>
                        <a:lnTo>
                          <a:pt x="1405" y="7"/>
                        </a:lnTo>
                        <a:lnTo>
                          <a:pt x="1469" y="15"/>
                        </a:lnTo>
                        <a:lnTo>
                          <a:pt x="1531" y="26"/>
                        </a:lnTo>
                        <a:lnTo>
                          <a:pt x="1593" y="40"/>
                        </a:lnTo>
                        <a:lnTo>
                          <a:pt x="1653" y="57"/>
                        </a:lnTo>
                        <a:lnTo>
                          <a:pt x="1713" y="78"/>
                        </a:lnTo>
                        <a:lnTo>
                          <a:pt x="1770" y="100"/>
                        </a:lnTo>
                        <a:lnTo>
                          <a:pt x="1827" y="126"/>
                        </a:lnTo>
                        <a:lnTo>
                          <a:pt x="1881" y="154"/>
                        </a:lnTo>
                        <a:lnTo>
                          <a:pt x="1935" y="185"/>
                        </a:lnTo>
                        <a:lnTo>
                          <a:pt x="1986" y="219"/>
                        </a:lnTo>
                        <a:lnTo>
                          <a:pt x="2037" y="254"/>
                        </a:lnTo>
                        <a:lnTo>
                          <a:pt x="2085" y="292"/>
                        </a:lnTo>
                        <a:lnTo>
                          <a:pt x="2131" y="332"/>
                        </a:lnTo>
                        <a:lnTo>
                          <a:pt x="2175" y="375"/>
                        </a:lnTo>
                        <a:lnTo>
                          <a:pt x="2217" y="419"/>
                        </a:lnTo>
                        <a:lnTo>
                          <a:pt x="2258" y="466"/>
                        </a:lnTo>
                        <a:lnTo>
                          <a:pt x="2295" y="514"/>
                        </a:lnTo>
                        <a:lnTo>
                          <a:pt x="2331" y="564"/>
                        </a:lnTo>
                        <a:lnTo>
                          <a:pt x="2364" y="616"/>
                        </a:lnTo>
                        <a:lnTo>
                          <a:pt x="2395" y="670"/>
                        </a:lnTo>
                        <a:lnTo>
                          <a:pt x="2423" y="724"/>
                        </a:lnTo>
                        <a:lnTo>
                          <a:pt x="2449" y="781"/>
                        </a:lnTo>
                        <a:lnTo>
                          <a:pt x="2472" y="840"/>
                        </a:lnTo>
                        <a:lnTo>
                          <a:pt x="2491" y="899"/>
                        </a:lnTo>
                        <a:lnTo>
                          <a:pt x="2508" y="960"/>
                        </a:lnTo>
                        <a:lnTo>
                          <a:pt x="2522" y="1022"/>
                        </a:lnTo>
                        <a:lnTo>
                          <a:pt x="2534" y="1085"/>
                        </a:lnTo>
                        <a:lnTo>
                          <a:pt x="2542" y="1149"/>
                        </a:lnTo>
                        <a:lnTo>
                          <a:pt x="2548" y="1214"/>
                        </a:lnTo>
                        <a:lnTo>
                          <a:pt x="2549" y="1280"/>
                        </a:lnTo>
                        <a:lnTo>
                          <a:pt x="2548" y="1346"/>
                        </a:lnTo>
                        <a:lnTo>
                          <a:pt x="2542" y="1411"/>
                        </a:lnTo>
                        <a:lnTo>
                          <a:pt x="2534" y="1475"/>
                        </a:lnTo>
                        <a:lnTo>
                          <a:pt x="2522" y="1538"/>
                        </a:lnTo>
                        <a:lnTo>
                          <a:pt x="2508" y="1599"/>
                        </a:lnTo>
                        <a:lnTo>
                          <a:pt x="2491" y="1660"/>
                        </a:lnTo>
                        <a:lnTo>
                          <a:pt x="2472" y="1720"/>
                        </a:lnTo>
                        <a:lnTo>
                          <a:pt x="2449" y="1778"/>
                        </a:lnTo>
                        <a:lnTo>
                          <a:pt x="2423" y="1835"/>
                        </a:lnTo>
                        <a:lnTo>
                          <a:pt x="2395" y="1890"/>
                        </a:lnTo>
                        <a:lnTo>
                          <a:pt x="2364" y="1944"/>
                        </a:lnTo>
                        <a:lnTo>
                          <a:pt x="2331" y="1996"/>
                        </a:lnTo>
                        <a:lnTo>
                          <a:pt x="2295" y="2045"/>
                        </a:lnTo>
                        <a:lnTo>
                          <a:pt x="2258" y="2094"/>
                        </a:lnTo>
                        <a:lnTo>
                          <a:pt x="2217" y="2141"/>
                        </a:lnTo>
                        <a:lnTo>
                          <a:pt x="2175" y="2185"/>
                        </a:lnTo>
                        <a:lnTo>
                          <a:pt x="2131" y="2228"/>
                        </a:lnTo>
                        <a:lnTo>
                          <a:pt x="2085" y="2268"/>
                        </a:lnTo>
                        <a:lnTo>
                          <a:pt x="2037" y="2306"/>
                        </a:lnTo>
                        <a:lnTo>
                          <a:pt x="1986" y="2342"/>
                        </a:lnTo>
                        <a:lnTo>
                          <a:pt x="1935" y="2375"/>
                        </a:lnTo>
                        <a:lnTo>
                          <a:pt x="1881" y="2405"/>
                        </a:lnTo>
                        <a:lnTo>
                          <a:pt x="1827" y="2434"/>
                        </a:lnTo>
                        <a:lnTo>
                          <a:pt x="1770" y="2459"/>
                        </a:lnTo>
                        <a:lnTo>
                          <a:pt x="1713" y="2482"/>
                        </a:lnTo>
                        <a:lnTo>
                          <a:pt x="1653" y="2503"/>
                        </a:lnTo>
                        <a:lnTo>
                          <a:pt x="1593" y="2520"/>
                        </a:lnTo>
                        <a:lnTo>
                          <a:pt x="1531" y="2534"/>
                        </a:lnTo>
                        <a:lnTo>
                          <a:pt x="1469" y="2545"/>
                        </a:lnTo>
                        <a:lnTo>
                          <a:pt x="1405" y="2553"/>
                        </a:lnTo>
                        <a:lnTo>
                          <a:pt x="1339" y="2558"/>
                        </a:lnTo>
                        <a:lnTo>
                          <a:pt x="1274" y="2561"/>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grpSp>
          </p:grpSp>
          <p:grpSp>
            <p:nvGrpSpPr>
              <p:cNvPr id="102" name="Group 101">
                <a:extLst>
                  <a:ext uri="{FF2B5EF4-FFF2-40B4-BE49-F238E27FC236}">
                    <a16:creationId xmlns:a16="http://schemas.microsoft.com/office/drawing/2014/main" id="{E12FF464-77AB-4924-8EEC-60E36050C12D}"/>
                  </a:ext>
                </a:extLst>
              </p:cNvPr>
              <p:cNvGrpSpPr/>
              <p:nvPr/>
            </p:nvGrpSpPr>
            <p:grpSpPr>
              <a:xfrm>
                <a:off x="4860342" y="2031065"/>
                <a:ext cx="1327506" cy="891004"/>
                <a:chOff x="4941456" y="2238030"/>
                <a:chExt cx="1327506" cy="891004"/>
              </a:xfrm>
            </p:grpSpPr>
            <p:sp>
              <p:nvSpPr>
                <p:cNvPr id="10" name="Freeform 9">
                  <a:extLst>
                    <a:ext uri="{FF2B5EF4-FFF2-40B4-BE49-F238E27FC236}">
                      <a16:creationId xmlns:a16="http://schemas.microsoft.com/office/drawing/2014/main" id="{476ACF28-8A3E-45E5-B426-DBDCD977E0C9}"/>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solidFill>
                  <a:srgbClr val="061838"/>
                </a:solidFill>
                <a:ln>
                  <a:noFill/>
                </a:ln>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E6ABF8E3-377B-4FC3-AFF9-8D1D358B8183}"/>
                    </a:ext>
                  </a:extLst>
                </p:cNvPr>
                <p:cNvSpPr>
                  <a:spLocks/>
                </p:cNvSpPr>
                <p:nvPr/>
              </p:nvSpPr>
              <p:spPr bwMode="auto">
                <a:xfrm>
                  <a:off x="4941456" y="2238030"/>
                  <a:ext cx="1327506" cy="891004"/>
                </a:xfrm>
                <a:custGeom>
                  <a:avLst/>
                  <a:gdLst>
                    <a:gd name="T0" fmla="*/ 5583 w 5905"/>
                    <a:gd name="T1" fmla="*/ 1289 h 3953"/>
                    <a:gd name="T2" fmla="*/ 5750 w 5905"/>
                    <a:gd name="T3" fmla="*/ 1574 h 3953"/>
                    <a:gd name="T4" fmla="*/ 5857 w 5905"/>
                    <a:gd name="T5" fmla="*/ 1880 h 3953"/>
                    <a:gd name="T6" fmla="*/ 5904 w 5905"/>
                    <a:gd name="T7" fmla="*/ 2198 h 3953"/>
                    <a:gd name="T8" fmla="*/ 5888 w 5905"/>
                    <a:gd name="T9" fmla="*/ 2520 h 3953"/>
                    <a:gd name="T10" fmla="*/ 5812 w 5905"/>
                    <a:gd name="T11" fmla="*/ 2833 h 3953"/>
                    <a:gd name="T12" fmla="*/ 5675 w 5905"/>
                    <a:gd name="T13" fmla="*/ 3130 h 3953"/>
                    <a:gd name="T14" fmla="*/ 5476 w 5905"/>
                    <a:gd name="T15" fmla="*/ 3401 h 3953"/>
                    <a:gd name="T16" fmla="*/ 5224 w 5905"/>
                    <a:gd name="T17" fmla="*/ 3630 h 3953"/>
                    <a:gd name="T18" fmla="*/ 4940 w 5905"/>
                    <a:gd name="T19" fmla="*/ 3798 h 3953"/>
                    <a:gd name="T20" fmla="*/ 4635 w 5905"/>
                    <a:gd name="T21" fmla="*/ 3906 h 3953"/>
                    <a:gd name="T22" fmla="*/ 4318 w 5905"/>
                    <a:gd name="T23" fmla="*/ 3951 h 3953"/>
                    <a:gd name="T24" fmla="*/ 3999 w 5905"/>
                    <a:gd name="T25" fmla="*/ 3936 h 3953"/>
                    <a:gd name="T26" fmla="*/ 3686 w 5905"/>
                    <a:gd name="T27" fmla="*/ 3859 h 3953"/>
                    <a:gd name="T28" fmla="*/ 3392 w 5905"/>
                    <a:gd name="T29" fmla="*/ 3721 h 3953"/>
                    <a:gd name="T30" fmla="*/ 3122 w 5905"/>
                    <a:gd name="T31" fmla="*/ 3523 h 3953"/>
                    <a:gd name="T32" fmla="*/ 2943 w 5905"/>
                    <a:gd name="T33" fmla="*/ 3334 h 3953"/>
                    <a:gd name="T34" fmla="*/ 2813 w 5905"/>
                    <a:gd name="T35" fmla="*/ 3147 h 3953"/>
                    <a:gd name="T36" fmla="*/ 2710 w 5905"/>
                    <a:gd name="T37" fmla="*/ 2950 h 3953"/>
                    <a:gd name="T38" fmla="*/ 2637 w 5905"/>
                    <a:gd name="T39" fmla="*/ 2743 h 3953"/>
                    <a:gd name="T40" fmla="*/ 2508 w 5905"/>
                    <a:gd name="T41" fmla="*/ 2468 h 3953"/>
                    <a:gd name="T42" fmla="*/ 2238 w 5905"/>
                    <a:gd name="T43" fmla="*/ 2107 h 3953"/>
                    <a:gd name="T44" fmla="*/ 1919 w 5905"/>
                    <a:gd name="T45" fmla="*/ 1841 h 3953"/>
                    <a:gd name="T46" fmla="*/ 1568 w 5905"/>
                    <a:gd name="T47" fmla="*/ 1656 h 3953"/>
                    <a:gd name="T48" fmla="*/ 1200 w 5905"/>
                    <a:gd name="T49" fmla="*/ 1537 h 3953"/>
                    <a:gd name="T50" fmla="*/ 831 w 5905"/>
                    <a:gd name="T51" fmla="*/ 1473 h 3953"/>
                    <a:gd name="T52" fmla="*/ 474 w 5905"/>
                    <a:gd name="T53" fmla="*/ 1446 h 3953"/>
                    <a:gd name="T54" fmla="*/ 147 w 5905"/>
                    <a:gd name="T55" fmla="*/ 1444 h 3953"/>
                    <a:gd name="T56" fmla="*/ 94 w 5905"/>
                    <a:gd name="T57" fmla="*/ 1330 h 3953"/>
                    <a:gd name="T58" fmla="*/ 250 w 5905"/>
                    <a:gd name="T59" fmla="*/ 1112 h 3953"/>
                    <a:gd name="T60" fmla="*/ 370 w 5905"/>
                    <a:gd name="T61" fmla="*/ 913 h 3953"/>
                    <a:gd name="T62" fmla="*/ 456 w 5905"/>
                    <a:gd name="T63" fmla="*/ 730 h 3953"/>
                    <a:gd name="T64" fmla="*/ 519 w 5905"/>
                    <a:gd name="T65" fmla="*/ 560 h 3953"/>
                    <a:gd name="T66" fmla="*/ 561 w 5905"/>
                    <a:gd name="T67" fmla="*/ 398 h 3953"/>
                    <a:gd name="T68" fmla="*/ 604 w 5905"/>
                    <a:gd name="T69" fmla="*/ 161 h 3953"/>
                    <a:gd name="T70" fmla="*/ 729 w 5905"/>
                    <a:gd name="T71" fmla="*/ 144 h 3953"/>
                    <a:gd name="T72" fmla="*/ 972 w 5905"/>
                    <a:gd name="T73" fmla="*/ 422 h 3953"/>
                    <a:gd name="T74" fmla="*/ 1259 w 5905"/>
                    <a:gd name="T75" fmla="*/ 674 h 3953"/>
                    <a:gd name="T76" fmla="*/ 1581 w 5905"/>
                    <a:gd name="T77" fmla="*/ 882 h 3953"/>
                    <a:gd name="T78" fmla="*/ 1935 w 5905"/>
                    <a:gd name="T79" fmla="*/ 1034 h 3953"/>
                    <a:gd name="T80" fmla="*/ 2315 w 5905"/>
                    <a:gd name="T81" fmla="*/ 1110 h 3953"/>
                    <a:gd name="T82" fmla="*/ 2713 w 5905"/>
                    <a:gd name="T83" fmla="*/ 1096 h 3953"/>
                    <a:gd name="T84" fmla="*/ 3126 w 5905"/>
                    <a:gd name="T85" fmla="*/ 976 h 3953"/>
                    <a:gd name="T86" fmla="*/ 3397 w 5905"/>
                    <a:gd name="T87" fmla="*/ 833 h 3953"/>
                    <a:gd name="T88" fmla="*/ 3653 w 5905"/>
                    <a:gd name="T89" fmla="*/ 711 h 3953"/>
                    <a:gd name="T90" fmla="*/ 3921 w 5905"/>
                    <a:gd name="T91" fmla="*/ 635 h 3953"/>
                    <a:gd name="T92" fmla="*/ 4198 w 5905"/>
                    <a:gd name="T93" fmla="*/ 605 h 3953"/>
                    <a:gd name="T94" fmla="*/ 4476 w 5905"/>
                    <a:gd name="T95" fmla="*/ 622 h 3953"/>
                    <a:gd name="T96" fmla="*/ 4747 w 5905"/>
                    <a:gd name="T97" fmla="*/ 684 h 3953"/>
                    <a:gd name="T98" fmla="*/ 5008 w 5905"/>
                    <a:gd name="T99" fmla="*/ 793 h 3953"/>
                    <a:gd name="T100" fmla="*/ 5251 w 5905"/>
                    <a:gd name="T101" fmla="*/ 94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5" h="3953">
                      <a:moveTo>
                        <a:pt x="5417" y="1095"/>
                      </a:moveTo>
                      <a:lnTo>
                        <a:pt x="5476" y="1157"/>
                      </a:lnTo>
                      <a:lnTo>
                        <a:pt x="5531" y="1222"/>
                      </a:lnTo>
                      <a:lnTo>
                        <a:pt x="5583" y="1289"/>
                      </a:lnTo>
                      <a:lnTo>
                        <a:pt x="5630" y="1358"/>
                      </a:lnTo>
                      <a:lnTo>
                        <a:pt x="5675" y="1428"/>
                      </a:lnTo>
                      <a:lnTo>
                        <a:pt x="5714" y="1500"/>
                      </a:lnTo>
                      <a:lnTo>
                        <a:pt x="5750" y="1574"/>
                      </a:lnTo>
                      <a:lnTo>
                        <a:pt x="5784" y="1649"/>
                      </a:lnTo>
                      <a:lnTo>
                        <a:pt x="5812" y="1725"/>
                      </a:lnTo>
                      <a:lnTo>
                        <a:pt x="5836" y="1802"/>
                      </a:lnTo>
                      <a:lnTo>
                        <a:pt x="5857" y="1880"/>
                      </a:lnTo>
                      <a:lnTo>
                        <a:pt x="5875" y="1959"/>
                      </a:lnTo>
                      <a:lnTo>
                        <a:pt x="5888" y="2038"/>
                      </a:lnTo>
                      <a:lnTo>
                        <a:pt x="5898" y="2118"/>
                      </a:lnTo>
                      <a:lnTo>
                        <a:pt x="5904" y="2198"/>
                      </a:lnTo>
                      <a:lnTo>
                        <a:pt x="5905" y="2279"/>
                      </a:lnTo>
                      <a:lnTo>
                        <a:pt x="5904" y="2360"/>
                      </a:lnTo>
                      <a:lnTo>
                        <a:pt x="5898" y="2440"/>
                      </a:lnTo>
                      <a:lnTo>
                        <a:pt x="5888" y="2520"/>
                      </a:lnTo>
                      <a:lnTo>
                        <a:pt x="5875" y="2599"/>
                      </a:lnTo>
                      <a:lnTo>
                        <a:pt x="5857" y="2678"/>
                      </a:lnTo>
                      <a:lnTo>
                        <a:pt x="5836" y="2756"/>
                      </a:lnTo>
                      <a:lnTo>
                        <a:pt x="5812" y="2833"/>
                      </a:lnTo>
                      <a:lnTo>
                        <a:pt x="5784" y="2909"/>
                      </a:lnTo>
                      <a:lnTo>
                        <a:pt x="5750" y="2984"/>
                      </a:lnTo>
                      <a:lnTo>
                        <a:pt x="5714" y="3057"/>
                      </a:lnTo>
                      <a:lnTo>
                        <a:pt x="5675" y="3130"/>
                      </a:lnTo>
                      <a:lnTo>
                        <a:pt x="5630" y="3200"/>
                      </a:lnTo>
                      <a:lnTo>
                        <a:pt x="5583" y="3269"/>
                      </a:lnTo>
                      <a:lnTo>
                        <a:pt x="5531" y="3336"/>
                      </a:lnTo>
                      <a:lnTo>
                        <a:pt x="5476" y="3401"/>
                      </a:lnTo>
                      <a:lnTo>
                        <a:pt x="5417" y="3463"/>
                      </a:lnTo>
                      <a:lnTo>
                        <a:pt x="5355" y="3523"/>
                      </a:lnTo>
                      <a:lnTo>
                        <a:pt x="5290" y="3578"/>
                      </a:lnTo>
                      <a:lnTo>
                        <a:pt x="5224" y="3630"/>
                      </a:lnTo>
                      <a:lnTo>
                        <a:pt x="5156" y="3678"/>
                      </a:lnTo>
                      <a:lnTo>
                        <a:pt x="5085" y="3721"/>
                      </a:lnTo>
                      <a:lnTo>
                        <a:pt x="5014" y="3762"/>
                      </a:lnTo>
                      <a:lnTo>
                        <a:pt x="4940" y="3798"/>
                      </a:lnTo>
                      <a:lnTo>
                        <a:pt x="4865" y="3831"/>
                      </a:lnTo>
                      <a:lnTo>
                        <a:pt x="4790" y="3859"/>
                      </a:lnTo>
                      <a:lnTo>
                        <a:pt x="4713" y="3884"/>
                      </a:lnTo>
                      <a:lnTo>
                        <a:pt x="4635" y="3906"/>
                      </a:lnTo>
                      <a:lnTo>
                        <a:pt x="4556" y="3923"/>
                      </a:lnTo>
                      <a:lnTo>
                        <a:pt x="4478" y="3936"/>
                      </a:lnTo>
                      <a:lnTo>
                        <a:pt x="4398" y="3945"/>
                      </a:lnTo>
                      <a:lnTo>
                        <a:pt x="4318" y="3951"/>
                      </a:lnTo>
                      <a:lnTo>
                        <a:pt x="4238" y="3953"/>
                      </a:lnTo>
                      <a:lnTo>
                        <a:pt x="4159" y="3951"/>
                      </a:lnTo>
                      <a:lnTo>
                        <a:pt x="4079" y="3945"/>
                      </a:lnTo>
                      <a:lnTo>
                        <a:pt x="3999" y="3936"/>
                      </a:lnTo>
                      <a:lnTo>
                        <a:pt x="3919" y="3923"/>
                      </a:lnTo>
                      <a:lnTo>
                        <a:pt x="3842" y="3906"/>
                      </a:lnTo>
                      <a:lnTo>
                        <a:pt x="3764" y="3884"/>
                      </a:lnTo>
                      <a:lnTo>
                        <a:pt x="3686" y="3859"/>
                      </a:lnTo>
                      <a:lnTo>
                        <a:pt x="3611" y="3831"/>
                      </a:lnTo>
                      <a:lnTo>
                        <a:pt x="3536" y="3798"/>
                      </a:lnTo>
                      <a:lnTo>
                        <a:pt x="3463" y="3762"/>
                      </a:lnTo>
                      <a:lnTo>
                        <a:pt x="3392" y="3721"/>
                      </a:lnTo>
                      <a:lnTo>
                        <a:pt x="3321" y="3678"/>
                      </a:lnTo>
                      <a:lnTo>
                        <a:pt x="3252" y="3630"/>
                      </a:lnTo>
                      <a:lnTo>
                        <a:pt x="3186" y="3578"/>
                      </a:lnTo>
                      <a:lnTo>
                        <a:pt x="3122" y="3523"/>
                      </a:lnTo>
                      <a:lnTo>
                        <a:pt x="3059" y="3463"/>
                      </a:lnTo>
                      <a:lnTo>
                        <a:pt x="3019" y="3421"/>
                      </a:lnTo>
                      <a:lnTo>
                        <a:pt x="2980" y="3378"/>
                      </a:lnTo>
                      <a:lnTo>
                        <a:pt x="2943" y="3334"/>
                      </a:lnTo>
                      <a:lnTo>
                        <a:pt x="2908" y="3288"/>
                      </a:lnTo>
                      <a:lnTo>
                        <a:pt x="2875" y="3243"/>
                      </a:lnTo>
                      <a:lnTo>
                        <a:pt x="2842" y="3196"/>
                      </a:lnTo>
                      <a:lnTo>
                        <a:pt x="2813" y="3147"/>
                      </a:lnTo>
                      <a:lnTo>
                        <a:pt x="2785" y="3100"/>
                      </a:lnTo>
                      <a:lnTo>
                        <a:pt x="2758" y="3050"/>
                      </a:lnTo>
                      <a:lnTo>
                        <a:pt x="2733" y="3000"/>
                      </a:lnTo>
                      <a:lnTo>
                        <a:pt x="2710" y="2950"/>
                      </a:lnTo>
                      <a:lnTo>
                        <a:pt x="2689" y="2899"/>
                      </a:lnTo>
                      <a:lnTo>
                        <a:pt x="2670" y="2847"/>
                      </a:lnTo>
                      <a:lnTo>
                        <a:pt x="2652" y="2795"/>
                      </a:lnTo>
                      <a:lnTo>
                        <a:pt x="2637" y="2743"/>
                      </a:lnTo>
                      <a:lnTo>
                        <a:pt x="2621" y="2689"/>
                      </a:lnTo>
                      <a:lnTo>
                        <a:pt x="2621" y="2689"/>
                      </a:lnTo>
                      <a:lnTo>
                        <a:pt x="2567" y="2576"/>
                      </a:lnTo>
                      <a:lnTo>
                        <a:pt x="2508" y="2468"/>
                      </a:lnTo>
                      <a:lnTo>
                        <a:pt x="2446" y="2369"/>
                      </a:lnTo>
                      <a:lnTo>
                        <a:pt x="2380" y="2274"/>
                      </a:lnTo>
                      <a:lnTo>
                        <a:pt x="2311" y="2187"/>
                      </a:lnTo>
                      <a:lnTo>
                        <a:pt x="2238" y="2107"/>
                      </a:lnTo>
                      <a:lnTo>
                        <a:pt x="2162" y="2032"/>
                      </a:lnTo>
                      <a:lnTo>
                        <a:pt x="2083" y="1962"/>
                      </a:lnTo>
                      <a:lnTo>
                        <a:pt x="2002" y="1899"/>
                      </a:lnTo>
                      <a:lnTo>
                        <a:pt x="1919" y="1841"/>
                      </a:lnTo>
                      <a:lnTo>
                        <a:pt x="1833" y="1788"/>
                      </a:lnTo>
                      <a:lnTo>
                        <a:pt x="1746" y="1739"/>
                      </a:lnTo>
                      <a:lnTo>
                        <a:pt x="1657" y="1696"/>
                      </a:lnTo>
                      <a:lnTo>
                        <a:pt x="1568" y="1656"/>
                      </a:lnTo>
                      <a:lnTo>
                        <a:pt x="1477" y="1621"/>
                      </a:lnTo>
                      <a:lnTo>
                        <a:pt x="1385" y="1589"/>
                      </a:lnTo>
                      <a:lnTo>
                        <a:pt x="1293" y="1562"/>
                      </a:lnTo>
                      <a:lnTo>
                        <a:pt x="1200" y="1537"/>
                      </a:lnTo>
                      <a:lnTo>
                        <a:pt x="1107" y="1517"/>
                      </a:lnTo>
                      <a:lnTo>
                        <a:pt x="1014" y="1500"/>
                      </a:lnTo>
                      <a:lnTo>
                        <a:pt x="923" y="1485"/>
                      </a:lnTo>
                      <a:lnTo>
                        <a:pt x="831" y="1473"/>
                      </a:lnTo>
                      <a:lnTo>
                        <a:pt x="740" y="1463"/>
                      </a:lnTo>
                      <a:lnTo>
                        <a:pt x="650" y="1455"/>
                      </a:lnTo>
                      <a:lnTo>
                        <a:pt x="561" y="1450"/>
                      </a:lnTo>
                      <a:lnTo>
                        <a:pt x="474" y="1446"/>
                      </a:lnTo>
                      <a:lnTo>
                        <a:pt x="390" y="1444"/>
                      </a:lnTo>
                      <a:lnTo>
                        <a:pt x="307" y="1443"/>
                      </a:lnTo>
                      <a:lnTo>
                        <a:pt x="226" y="1443"/>
                      </a:lnTo>
                      <a:lnTo>
                        <a:pt x="147" y="1444"/>
                      </a:lnTo>
                      <a:lnTo>
                        <a:pt x="73" y="1445"/>
                      </a:lnTo>
                      <a:lnTo>
                        <a:pt x="0" y="1447"/>
                      </a:lnTo>
                      <a:lnTo>
                        <a:pt x="49" y="1387"/>
                      </a:lnTo>
                      <a:lnTo>
                        <a:pt x="94" y="1330"/>
                      </a:lnTo>
                      <a:lnTo>
                        <a:pt x="137" y="1273"/>
                      </a:lnTo>
                      <a:lnTo>
                        <a:pt x="178" y="1218"/>
                      </a:lnTo>
                      <a:lnTo>
                        <a:pt x="215" y="1164"/>
                      </a:lnTo>
                      <a:lnTo>
                        <a:pt x="250" y="1112"/>
                      </a:lnTo>
                      <a:lnTo>
                        <a:pt x="284" y="1060"/>
                      </a:lnTo>
                      <a:lnTo>
                        <a:pt x="315" y="1010"/>
                      </a:lnTo>
                      <a:lnTo>
                        <a:pt x="343" y="962"/>
                      </a:lnTo>
                      <a:lnTo>
                        <a:pt x="370" y="913"/>
                      </a:lnTo>
                      <a:lnTo>
                        <a:pt x="394" y="866"/>
                      </a:lnTo>
                      <a:lnTo>
                        <a:pt x="417" y="821"/>
                      </a:lnTo>
                      <a:lnTo>
                        <a:pt x="437" y="775"/>
                      </a:lnTo>
                      <a:lnTo>
                        <a:pt x="456" y="730"/>
                      </a:lnTo>
                      <a:lnTo>
                        <a:pt x="474" y="687"/>
                      </a:lnTo>
                      <a:lnTo>
                        <a:pt x="491" y="644"/>
                      </a:lnTo>
                      <a:lnTo>
                        <a:pt x="505" y="602"/>
                      </a:lnTo>
                      <a:lnTo>
                        <a:pt x="519" y="560"/>
                      </a:lnTo>
                      <a:lnTo>
                        <a:pt x="531" y="520"/>
                      </a:lnTo>
                      <a:lnTo>
                        <a:pt x="542" y="479"/>
                      </a:lnTo>
                      <a:lnTo>
                        <a:pt x="552" y="438"/>
                      </a:lnTo>
                      <a:lnTo>
                        <a:pt x="561" y="398"/>
                      </a:lnTo>
                      <a:lnTo>
                        <a:pt x="570" y="358"/>
                      </a:lnTo>
                      <a:lnTo>
                        <a:pt x="577" y="319"/>
                      </a:lnTo>
                      <a:lnTo>
                        <a:pt x="592" y="240"/>
                      </a:lnTo>
                      <a:lnTo>
                        <a:pt x="604" y="161"/>
                      </a:lnTo>
                      <a:lnTo>
                        <a:pt x="615" y="82"/>
                      </a:lnTo>
                      <a:lnTo>
                        <a:pt x="626" y="0"/>
                      </a:lnTo>
                      <a:lnTo>
                        <a:pt x="676" y="73"/>
                      </a:lnTo>
                      <a:lnTo>
                        <a:pt x="729" y="144"/>
                      </a:lnTo>
                      <a:lnTo>
                        <a:pt x="785" y="215"/>
                      </a:lnTo>
                      <a:lnTo>
                        <a:pt x="845" y="285"/>
                      </a:lnTo>
                      <a:lnTo>
                        <a:pt x="908" y="354"/>
                      </a:lnTo>
                      <a:lnTo>
                        <a:pt x="972" y="422"/>
                      </a:lnTo>
                      <a:lnTo>
                        <a:pt x="1040" y="488"/>
                      </a:lnTo>
                      <a:lnTo>
                        <a:pt x="1110" y="552"/>
                      </a:lnTo>
                      <a:lnTo>
                        <a:pt x="1183" y="614"/>
                      </a:lnTo>
                      <a:lnTo>
                        <a:pt x="1259" y="674"/>
                      </a:lnTo>
                      <a:lnTo>
                        <a:pt x="1335" y="730"/>
                      </a:lnTo>
                      <a:lnTo>
                        <a:pt x="1415" y="784"/>
                      </a:lnTo>
                      <a:lnTo>
                        <a:pt x="1497" y="835"/>
                      </a:lnTo>
                      <a:lnTo>
                        <a:pt x="1581" y="882"/>
                      </a:lnTo>
                      <a:lnTo>
                        <a:pt x="1667" y="926"/>
                      </a:lnTo>
                      <a:lnTo>
                        <a:pt x="1754" y="967"/>
                      </a:lnTo>
                      <a:lnTo>
                        <a:pt x="1844" y="1002"/>
                      </a:lnTo>
                      <a:lnTo>
                        <a:pt x="1935" y="1034"/>
                      </a:lnTo>
                      <a:lnTo>
                        <a:pt x="2028" y="1060"/>
                      </a:lnTo>
                      <a:lnTo>
                        <a:pt x="2122" y="1082"/>
                      </a:lnTo>
                      <a:lnTo>
                        <a:pt x="2218" y="1098"/>
                      </a:lnTo>
                      <a:lnTo>
                        <a:pt x="2315" y="1110"/>
                      </a:lnTo>
                      <a:lnTo>
                        <a:pt x="2412" y="1116"/>
                      </a:lnTo>
                      <a:lnTo>
                        <a:pt x="2512" y="1116"/>
                      </a:lnTo>
                      <a:lnTo>
                        <a:pt x="2612" y="1109"/>
                      </a:lnTo>
                      <a:lnTo>
                        <a:pt x="2713" y="1096"/>
                      </a:lnTo>
                      <a:lnTo>
                        <a:pt x="2815" y="1076"/>
                      </a:lnTo>
                      <a:lnTo>
                        <a:pt x="2918" y="1050"/>
                      </a:lnTo>
                      <a:lnTo>
                        <a:pt x="3022" y="1016"/>
                      </a:lnTo>
                      <a:lnTo>
                        <a:pt x="3126" y="976"/>
                      </a:lnTo>
                      <a:lnTo>
                        <a:pt x="3231" y="927"/>
                      </a:lnTo>
                      <a:lnTo>
                        <a:pt x="3336" y="870"/>
                      </a:lnTo>
                      <a:lnTo>
                        <a:pt x="3335" y="871"/>
                      </a:lnTo>
                      <a:lnTo>
                        <a:pt x="3397" y="833"/>
                      </a:lnTo>
                      <a:lnTo>
                        <a:pt x="3459" y="798"/>
                      </a:lnTo>
                      <a:lnTo>
                        <a:pt x="3523" y="766"/>
                      </a:lnTo>
                      <a:lnTo>
                        <a:pt x="3587" y="738"/>
                      </a:lnTo>
                      <a:lnTo>
                        <a:pt x="3653" y="711"/>
                      </a:lnTo>
                      <a:lnTo>
                        <a:pt x="3719" y="688"/>
                      </a:lnTo>
                      <a:lnTo>
                        <a:pt x="3786" y="668"/>
                      </a:lnTo>
                      <a:lnTo>
                        <a:pt x="3854" y="649"/>
                      </a:lnTo>
                      <a:lnTo>
                        <a:pt x="3921" y="635"/>
                      </a:lnTo>
                      <a:lnTo>
                        <a:pt x="3990" y="623"/>
                      </a:lnTo>
                      <a:lnTo>
                        <a:pt x="4060" y="614"/>
                      </a:lnTo>
                      <a:lnTo>
                        <a:pt x="4128" y="608"/>
                      </a:lnTo>
                      <a:lnTo>
                        <a:pt x="4198" y="605"/>
                      </a:lnTo>
                      <a:lnTo>
                        <a:pt x="4268" y="605"/>
                      </a:lnTo>
                      <a:lnTo>
                        <a:pt x="4337" y="608"/>
                      </a:lnTo>
                      <a:lnTo>
                        <a:pt x="4406" y="613"/>
                      </a:lnTo>
                      <a:lnTo>
                        <a:pt x="4476" y="622"/>
                      </a:lnTo>
                      <a:lnTo>
                        <a:pt x="4544" y="633"/>
                      </a:lnTo>
                      <a:lnTo>
                        <a:pt x="4613" y="647"/>
                      </a:lnTo>
                      <a:lnTo>
                        <a:pt x="4681" y="665"/>
                      </a:lnTo>
                      <a:lnTo>
                        <a:pt x="4747" y="684"/>
                      </a:lnTo>
                      <a:lnTo>
                        <a:pt x="4814" y="707"/>
                      </a:lnTo>
                      <a:lnTo>
                        <a:pt x="4879" y="732"/>
                      </a:lnTo>
                      <a:lnTo>
                        <a:pt x="4944" y="762"/>
                      </a:lnTo>
                      <a:lnTo>
                        <a:pt x="5008" y="793"/>
                      </a:lnTo>
                      <a:lnTo>
                        <a:pt x="5070" y="828"/>
                      </a:lnTo>
                      <a:lnTo>
                        <a:pt x="5132" y="865"/>
                      </a:lnTo>
                      <a:lnTo>
                        <a:pt x="5191" y="905"/>
                      </a:lnTo>
                      <a:lnTo>
                        <a:pt x="5251" y="948"/>
                      </a:lnTo>
                      <a:lnTo>
                        <a:pt x="5307" y="994"/>
                      </a:lnTo>
                      <a:lnTo>
                        <a:pt x="5363" y="1043"/>
                      </a:lnTo>
                      <a:lnTo>
                        <a:pt x="5417" y="1095"/>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568D9524-D617-4116-B7ED-568C720A45B9}"/>
                    </a:ext>
                  </a:extLst>
                </p:cNvPr>
                <p:cNvSpPr>
                  <a:spLocks/>
                </p:cNvSpPr>
                <p:nvPr/>
              </p:nvSpPr>
              <p:spPr bwMode="auto">
                <a:xfrm>
                  <a:off x="5607460" y="2463031"/>
                  <a:ext cx="573753" cy="576003"/>
                </a:xfrm>
                <a:custGeom>
                  <a:avLst/>
                  <a:gdLst>
                    <a:gd name="T0" fmla="*/ 2263 w 2549"/>
                    <a:gd name="T1" fmla="*/ 472 h 2560"/>
                    <a:gd name="T2" fmla="*/ 2373 w 2549"/>
                    <a:gd name="T3" fmla="*/ 630 h 2560"/>
                    <a:gd name="T4" fmla="*/ 2455 w 2549"/>
                    <a:gd name="T5" fmla="*/ 798 h 2560"/>
                    <a:gd name="T6" fmla="*/ 2512 w 2549"/>
                    <a:gd name="T7" fmla="*/ 975 h 2560"/>
                    <a:gd name="T8" fmla="*/ 2543 w 2549"/>
                    <a:gd name="T9" fmla="*/ 1157 h 2560"/>
                    <a:gd name="T10" fmla="*/ 2547 w 2549"/>
                    <a:gd name="T11" fmla="*/ 1341 h 2560"/>
                    <a:gd name="T12" fmla="*/ 2525 w 2549"/>
                    <a:gd name="T13" fmla="*/ 1525 h 2560"/>
                    <a:gd name="T14" fmla="*/ 2478 w 2549"/>
                    <a:gd name="T15" fmla="*/ 1703 h 2560"/>
                    <a:gd name="T16" fmla="*/ 2403 w 2549"/>
                    <a:gd name="T17" fmla="*/ 1876 h 2560"/>
                    <a:gd name="T18" fmla="*/ 2302 w 2549"/>
                    <a:gd name="T19" fmla="*/ 2037 h 2560"/>
                    <a:gd name="T20" fmla="*/ 2176 w 2549"/>
                    <a:gd name="T21" fmla="*/ 2185 h 2560"/>
                    <a:gd name="T22" fmla="*/ 2027 w 2549"/>
                    <a:gd name="T23" fmla="*/ 2313 h 2560"/>
                    <a:gd name="T24" fmla="*/ 1867 w 2549"/>
                    <a:gd name="T25" fmla="*/ 2414 h 2560"/>
                    <a:gd name="T26" fmla="*/ 1696 w 2549"/>
                    <a:gd name="T27" fmla="*/ 2488 h 2560"/>
                    <a:gd name="T28" fmla="*/ 1518 w 2549"/>
                    <a:gd name="T29" fmla="*/ 2537 h 2560"/>
                    <a:gd name="T30" fmla="*/ 1335 w 2549"/>
                    <a:gd name="T31" fmla="*/ 2559 h 2560"/>
                    <a:gd name="T32" fmla="*/ 1152 w 2549"/>
                    <a:gd name="T33" fmla="*/ 2554 h 2560"/>
                    <a:gd name="T34" fmla="*/ 971 w 2549"/>
                    <a:gd name="T35" fmla="*/ 2524 h 2560"/>
                    <a:gd name="T36" fmla="*/ 795 w 2549"/>
                    <a:gd name="T37" fmla="*/ 2467 h 2560"/>
                    <a:gd name="T38" fmla="*/ 626 w 2549"/>
                    <a:gd name="T39" fmla="*/ 2383 h 2560"/>
                    <a:gd name="T40" fmla="*/ 470 w 2549"/>
                    <a:gd name="T41" fmla="*/ 2273 h 2560"/>
                    <a:gd name="T42" fmla="*/ 328 w 2549"/>
                    <a:gd name="T43" fmla="*/ 2137 h 2560"/>
                    <a:gd name="T44" fmla="*/ 210 w 2549"/>
                    <a:gd name="T45" fmla="*/ 1984 h 2560"/>
                    <a:gd name="T46" fmla="*/ 118 w 2549"/>
                    <a:gd name="T47" fmla="*/ 1819 h 2560"/>
                    <a:gd name="T48" fmla="*/ 52 w 2549"/>
                    <a:gd name="T49" fmla="*/ 1645 h 2560"/>
                    <a:gd name="T50" fmla="*/ 13 w 2549"/>
                    <a:gd name="T51" fmla="*/ 1464 h 2560"/>
                    <a:gd name="T52" fmla="*/ 0 w 2549"/>
                    <a:gd name="T53" fmla="*/ 1280 h 2560"/>
                    <a:gd name="T54" fmla="*/ 13 w 2549"/>
                    <a:gd name="T55" fmla="*/ 1096 h 2560"/>
                    <a:gd name="T56" fmla="*/ 52 w 2549"/>
                    <a:gd name="T57" fmla="*/ 916 h 2560"/>
                    <a:gd name="T58" fmla="*/ 118 w 2549"/>
                    <a:gd name="T59" fmla="*/ 741 h 2560"/>
                    <a:gd name="T60" fmla="*/ 210 w 2549"/>
                    <a:gd name="T61" fmla="*/ 576 h 2560"/>
                    <a:gd name="T62" fmla="*/ 328 w 2549"/>
                    <a:gd name="T63" fmla="*/ 423 h 2560"/>
                    <a:gd name="T64" fmla="*/ 470 w 2549"/>
                    <a:gd name="T65" fmla="*/ 287 h 2560"/>
                    <a:gd name="T66" fmla="*/ 626 w 2549"/>
                    <a:gd name="T67" fmla="*/ 176 h 2560"/>
                    <a:gd name="T68" fmla="*/ 795 w 2549"/>
                    <a:gd name="T69" fmla="*/ 93 h 2560"/>
                    <a:gd name="T70" fmla="*/ 971 w 2549"/>
                    <a:gd name="T71" fmla="*/ 37 h 2560"/>
                    <a:gd name="T72" fmla="*/ 1152 w 2549"/>
                    <a:gd name="T73" fmla="*/ 5 h 2560"/>
                    <a:gd name="T74" fmla="*/ 1335 w 2549"/>
                    <a:gd name="T75" fmla="*/ 1 h 2560"/>
                    <a:gd name="T76" fmla="*/ 1518 w 2549"/>
                    <a:gd name="T77" fmla="*/ 23 h 2560"/>
                    <a:gd name="T78" fmla="*/ 1696 w 2549"/>
                    <a:gd name="T79" fmla="*/ 71 h 2560"/>
                    <a:gd name="T80" fmla="*/ 1867 w 2549"/>
                    <a:gd name="T81" fmla="*/ 146 h 2560"/>
                    <a:gd name="T82" fmla="*/ 2027 w 2549"/>
                    <a:gd name="T83" fmla="*/ 247 h 2560"/>
                    <a:gd name="T84" fmla="*/ 2176 w 2549"/>
                    <a:gd name="T85" fmla="*/ 3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9" h="2560">
                      <a:moveTo>
                        <a:pt x="2176" y="375"/>
                      </a:moveTo>
                      <a:lnTo>
                        <a:pt x="2221" y="423"/>
                      </a:lnTo>
                      <a:lnTo>
                        <a:pt x="2263" y="472"/>
                      </a:lnTo>
                      <a:lnTo>
                        <a:pt x="2302" y="523"/>
                      </a:lnTo>
                      <a:lnTo>
                        <a:pt x="2339" y="576"/>
                      </a:lnTo>
                      <a:lnTo>
                        <a:pt x="2373" y="630"/>
                      </a:lnTo>
                      <a:lnTo>
                        <a:pt x="2403" y="684"/>
                      </a:lnTo>
                      <a:lnTo>
                        <a:pt x="2431" y="741"/>
                      </a:lnTo>
                      <a:lnTo>
                        <a:pt x="2455" y="798"/>
                      </a:lnTo>
                      <a:lnTo>
                        <a:pt x="2478" y="857"/>
                      </a:lnTo>
                      <a:lnTo>
                        <a:pt x="2497" y="916"/>
                      </a:lnTo>
                      <a:lnTo>
                        <a:pt x="2512" y="975"/>
                      </a:lnTo>
                      <a:lnTo>
                        <a:pt x="2525" y="1035"/>
                      </a:lnTo>
                      <a:lnTo>
                        <a:pt x="2536" y="1096"/>
                      </a:lnTo>
                      <a:lnTo>
                        <a:pt x="2543" y="1157"/>
                      </a:lnTo>
                      <a:lnTo>
                        <a:pt x="2547" y="1219"/>
                      </a:lnTo>
                      <a:lnTo>
                        <a:pt x="2549" y="1280"/>
                      </a:lnTo>
                      <a:lnTo>
                        <a:pt x="2547" y="1341"/>
                      </a:lnTo>
                      <a:lnTo>
                        <a:pt x="2543" y="1402"/>
                      </a:lnTo>
                      <a:lnTo>
                        <a:pt x="2536" y="1464"/>
                      </a:lnTo>
                      <a:lnTo>
                        <a:pt x="2525" y="1525"/>
                      </a:lnTo>
                      <a:lnTo>
                        <a:pt x="2512" y="1585"/>
                      </a:lnTo>
                      <a:lnTo>
                        <a:pt x="2497" y="1645"/>
                      </a:lnTo>
                      <a:lnTo>
                        <a:pt x="2478" y="1703"/>
                      </a:lnTo>
                      <a:lnTo>
                        <a:pt x="2455" y="1762"/>
                      </a:lnTo>
                      <a:lnTo>
                        <a:pt x="2431" y="1819"/>
                      </a:lnTo>
                      <a:lnTo>
                        <a:pt x="2403" y="1876"/>
                      </a:lnTo>
                      <a:lnTo>
                        <a:pt x="2373" y="1930"/>
                      </a:lnTo>
                      <a:lnTo>
                        <a:pt x="2339" y="1984"/>
                      </a:lnTo>
                      <a:lnTo>
                        <a:pt x="2302" y="2037"/>
                      </a:lnTo>
                      <a:lnTo>
                        <a:pt x="2263" y="2088"/>
                      </a:lnTo>
                      <a:lnTo>
                        <a:pt x="2221" y="2137"/>
                      </a:lnTo>
                      <a:lnTo>
                        <a:pt x="2176" y="2185"/>
                      </a:lnTo>
                      <a:lnTo>
                        <a:pt x="2128" y="2231"/>
                      </a:lnTo>
                      <a:lnTo>
                        <a:pt x="2079" y="2273"/>
                      </a:lnTo>
                      <a:lnTo>
                        <a:pt x="2027" y="2313"/>
                      </a:lnTo>
                      <a:lnTo>
                        <a:pt x="1976" y="2349"/>
                      </a:lnTo>
                      <a:lnTo>
                        <a:pt x="1921" y="2383"/>
                      </a:lnTo>
                      <a:lnTo>
                        <a:pt x="1867" y="2414"/>
                      </a:lnTo>
                      <a:lnTo>
                        <a:pt x="1811" y="2441"/>
                      </a:lnTo>
                      <a:lnTo>
                        <a:pt x="1754" y="2467"/>
                      </a:lnTo>
                      <a:lnTo>
                        <a:pt x="1696" y="2488"/>
                      </a:lnTo>
                      <a:lnTo>
                        <a:pt x="1637" y="2507"/>
                      </a:lnTo>
                      <a:lnTo>
                        <a:pt x="1577" y="2524"/>
                      </a:lnTo>
                      <a:lnTo>
                        <a:pt x="1518" y="2537"/>
                      </a:lnTo>
                      <a:lnTo>
                        <a:pt x="1457" y="2547"/>
                      </a:lnTo>
                      <a:lnTo>
                        <a:pt x="1397" y="2554"/>
                      </a:lnTo>
                      <a:lnTo>
                        <a:pt x="1335" y="2559"/>
                      </a:lnTo>
                      <a:lnTo>
                        <a:pt x="1274" y="2560"/>
                      </a:lnTo>
                      <a:lnTo>
                        <a:pt x="1213" y="2559"/>
                      </a:lnTo>
                      <a:lnTo>
                        <a:pt x="1152" y="2554"/>
                      </a:lnTo>
                      <a:lnTo>
                        <a:pt x="1092" y="2547"/>
                      </a:lnTo>
                      <a:lnTo>
                        <a:pt x="1031" y="2537"/>
                      </a:lnTo>
                      <a:lnTo>
                        <a:pt x="971" y="2524"/>
                      </a:lnTo>
                      <a:lnTo>
                        <a:pt x="911" y="2507"/>
                      </a:lnTo>
                      <a:lnTo>
                        <a:pt x="853" y="2488"/>
                      </a:lnTo>
                      <a:lnTo>
                        <a:pt x="795" y="2467"/>
                      </a:lnTo>
                      <a:lnTo>
                        <a:pt x="737" y="2441"/>
                      </a:lnTo>
                      <a:lnTo>
                        <a:pt x="682" y="2414"/>
                      </a:lnTo>
                      <a:lnTo>
                        <a:pt x="626" y="2383"/>
                      </a:lnTo>
                      <a:lnTo>
                        <a:pt x="573" y="2349"/>
                      </a:lnTo>
                      <a:lnTo>
                        <a:pt x="520" y="2313"/>
                      </a:lnTo>
                      <a:lnTo>
                        <a:pt x="470" y="2273"/>
                      </a:lnTo>
                      <a:lnTo>
                        <a:pt x="421" y="2231"/>
                      </a:lnTo>
                      <a:lnTo>
                        <a:pt x="373" y="2185"/>
                      </a:lnTo>
                      <a:lnTo>
                        <a:pt x="328" y="2137"/>
                      </a:lnTo>
                      <a:lnTo>
                        <a:pt x="285" y="2088"/>
                      </a:lnTo>
                      <a:lnTo>
                        <a:pt x="246" y="2037"/>
                      </a:lnTo>
                      <a:lnTo>
                        <a:pt x="210" y="1984"/>
                      </a:lnTo>
                      <a:lnTo>
                        <a:pt x="176" y="1930"/>
                      </a:lnTo>
                      <a:lnTo>
                        <a:pt x="146" y="1876"/>
                      </a:lnTo>
                      <a:lnTo>
                        <a:pt x="118" y="1819"/>
                      </a:lnTo>
                      <a:lnTo>
                        <a:pt x="93" y="1762"/>
                      </a:lnTo>
                      <a:lnTo>
                        <a:pt x="71" y="1703"/>
                      </a:lnTo>
                      <a:lnTo>
                        <a:pt x="52" y="1645"/>
                      </a:lnTo>
                      <a:lnTo>
                        <a:pt x="36" y="1585"/>
                      </a:lnTo>
                      <a:lnTo>
                        <a:pt x="23" y="1525"/>
                      </a:lnTo>
                      <a:lnTo>
                        <a:pt x="13" y="1464"/>
                      </a:lnTo>
                      <a:lnTo>
                        <a:pt x="6" y="1402"/>
                      </a:lnTo>
                      <a:lnTo>
                        <a:pt x="2" y="1341"/>
                      </a:lnTo>
                      <a:lnTo>
                        <a:pt x="0" y="1280"/>
                      </a:lnTo>
                      <a:lnTo>
                        <a:pt x="2" y="1219"/>
                      </a:lnTo>
                      <a:lnTo>
                        <a:pt x="6" y="1157"/>
                      </a:lnTo>
                      <a:lnTo>
                        <a:pt x="13" y="1096"/>
                      </a:lnTo>
                      <a:lnTo>
                        <a:pt x="23" y="1035"/>
                      </a:lnTo>
                      <a:lnTo>
                        <a:pt x="36" y="975"/>
                      </a:lnTo>
                      <a:lnTo>
                        <a:pt x="52" y="916"/>
                      </a:lnTo>
                      <a:lnTo>
                        <a:pt x="71" y="857"/>
                      </a:lnTo>
                      <a:lnTo>
                        <a:pt x="93" y="798"/>
                      </a:lnTo>
                      <a:lnTo>
                        <a:pt x="118" y="741"/>
                      </a:lnTo>
                      <a:lnTo>
                        <a:pt x="146" y="684"/>
                      </a:lnTo>
                      <a:lnTo>
                        <a:pt x="176" y="630"/>
                      </a:lnTo>
                      <a:lnTo>
                        <a:pt x="210" y="576"/>
                      </a:lnTo>
                      <a:lnTo>
                        <a:pt x="246" y="523"/>
                      </a:lnTo>
                      <a:lnTo>
                        <a:pt x="285" y="472"/>
                      </a:lnTo>
                      <a:lnTo>
                        <a:pt x="328" y="423"/>
                      </a:lnTo>
                      <a:lnTo>
                        <a:pt x="373" y="375"/>
                      </a:lnTo>
                      <a:lnTo>
                        <a:pt x="421" y="330"/>
                      </a:lnTo>
                      <a:lnTo>
                        <a:pt x="470" y="287"/>
                      </a:lnTo>
                      <a:lnTo>
                        <a:pt x="520" y="247"/>
                      </a:lnTo>
                      <a:lnTo>
                        <a:pt x="573" y="211"/>
                      </a:lnTo>
                      <a:lnTo>
                        <a:pt x="626" y="176"/>
                      </a:lnTo>
                      <a:lnTo>
                        <a:pt x="682" y="146"/>
                      </a:lnTo>
                      <a:lnTo>
                        <a:pt x="737" y="119"/>
                      </a:lnTo>
                      <a:lnTo>
                        <a:pt x="795" y="93"/>
                      </a:lnTo>
                      <a:lnTo>
                        <a:pt x="853" y="71"/>
                      </a:lnTo>
                      <a:lnTo>
                        <a:pt x="911" y="53"/>
                      </a:lnTo>
                      <a:lnTo>
                        <a:pt x="971" y="37"/>
                      </a:lnTo>
                      <a:lnTo>
                        <a:pt x="1031" y="23"/>
                      </a:lnTo>
                      <a:lnTo>
                        <a:pt x="1092" y="13"/>
                      </a:lnTo>
                      <a:lnTo>
                        <a:pt x="1152" y="5"/>
                      </a:lnTo>
                      <a:lnTo>
                        <a:pt x="1213" y="1"/>
                      </a:lnTo>
                      <a:lnTo>
                        <a:pt x="1274" y="0"/>
                      </a:lnTo>
                      <a:lnTo>
                        <a:pt x="1335" y="1"/>
                      </a:lnTo>
                      <a:lnTo>
                        <a:pt x="1397" y="5"/>
                      </a:lnTo>
                      <a:lnTo>
                        <a:pt x="1457" y="13"/>
                      </a:lnTo>
                      <a:lnTo>
                        <a:pt x="1518" y="23"/>
                      </a:lnTo>
                      <a:lnTo>
                        <a:pt x="1577" y="37"/>
                      </a:lnTo>
                      <a:lnTo>
                        <a:pt x="1637" y="53"/>
                      </a:lnTo>
                      <a:lnTo>
                        <a:pt x="1696" y="71"/>
                      </a:lnTo>
                      <a:lnTo>
                        <a:pt x="1754" y="93"/>
                      </a:lnTo>
                      <a:lnTo>
                        <a:pt x="1811" y="119"/>
                      </a:lnTo>
                      <a:lnTo>
                        <a:pt x="1867" y="146"/>
                      </a:lnTo>
                      <a:lnTo>
                        <a:pt x="1921" y="176"/>
                      </a:lnTo>
                      <a:lnTo>
                        <a:pt x="1976" y="211"/>
                      </a:lnTo>
                      <a:lnTo>
                        <a:pt x="2027" y="247"/>
                      </a:lnTo>
                      <a:lnTo>
                        <a:pt x="2079" y="287"/>
                      </a:lnTo>
                      <a:lnTo>
                        <a:pt x="2128" y="330"/>
                      </a:lnTo>
                      <a:lnTo>
                        <a:pt x="2176" y="375"/>
                      </a:lnTo>
                      <a:close/>
                    </a:path>
                  </a:pathLst>
                </a:custGeom>
                <a:solidFill>
                  <a:schemeClr val="bg1"/>
                </a:solidFill>
                <a:ln w="3175">
                  <a:no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80" name="Picture 8" descr="http://mplus/sites/default/files/microsite/icondownload/Cloud-migration-thumb.png">
                  <a:extLst>
                    <a:ext uri="{FF2B5EF4-FFF2-40B4-BE49-F238E27FC236}">
                      <a16:creationId xmlns:a16="http://schemas.microsoft.com/office/drawing/2014/main" id="{808E4E6C-3090-4DB3-9714-411B1334C023}"/>
                    </a:ext>
                  </a:extLst>
                </p:cNvPr>
                <p:cNvPicPr>
                  <a:picLocks noChangeAspect="1" noChangeArrowheads="1"/>
                </p:cNvPicPr>
                <p:nvPr/>
              </p:nvPicPr>
              <p:blipFill>
                <a:blip r:embed="rId20">
                  <a:biLevel thresh="25000"/>
                  <a:alphaModFix amt="35000"/>
                  <a:extLst>
                    <a:ext uri="{28A0092B-C50C-407E-A947-70E740481C1C}">
                      <a14:useLocalDpi xmlns:a14="http://schemas.microsoft.com/office/drawing/2010/main" val="0"/>
                    </a:ext>
                  </a:extLst>
                </a:blip>
                <a:srcRect/>
                <a:stretch>
                  <a:fillRect/>
                </a:stretch>
              </p:blipFill>
              <p:spPr bwMode="auto">
                <a:xfrm>
                  <a:off x="5633458" y="2481287"/>
                  <a:ext cx="535781" cy="55545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Freeform 5">
                <a:extLst>
                  <a:ext uri="{FF2B5EF4-FFF2-40B4-BE49-F238E27FC236}">
                    <a16:creationId xmlns:a16="http://schemas.microsoft.com/office/drawing/2014/main" id="{672A1999-F9AB-445D-A0BC-AA267A1A9D9D}"/>
                  </a:ext>
                </a:extLst>
              </p:cNvPr>
              <p:cNvSpPr>
                <a:spLocks/>
              </p:cNvSpPr>
              <p:nvPr/>
            </p:nvSpPr>
            <p:spPr bwMode="auto">
              <a:xfrm>
                <a:off x="3990996" y="1378076"/>
                <a:ext cx="1097280" cy="1097280"/>
              </a:xfrm>
              <a:custGeom>
                <a:avLst/>
                <a:gdLst>
                  <a:gd name="T0" fmla="*/ 2860 w 5188"/>
                  <a:gd name="T1" fmla="*/ 13 h 5183"/>
                  <a:gd name="T2" fmla="*/ 3243 w 5188"/>
                  <a:gd name="T3" fmla="*/ 82 h 5183"/>
                  <a:gd name="T4" fmla="*/ 3604 w 5188"/>
                  <a:gd name="T5" fmla="*/ 204 h 5183"/>
                  <a:gd name="T6" fmla="*/ 3939 w 5188"/>
                  <a:gd name="T7" fmla="*/ 375 h 5183"/>
                  <a:gd name="T8" fmla="*/ 4245 w 5188"/>
                  <a:gd name="T9" fmla="*/ 592 h 5183"/>
                  <a:gd name="T10" fmla="*/ 4514 w 5188"/>
                  <a:gd name="T11" fmla="*/ 850 h 5183"/>
                  <a:gd name="T12" fmla="*/ 4745 w 5188"/>
                  <a:gd name="T13" fmla="*/ 1142 h 5183"/>
                  <a:gd name="T14" fmla="*/ 4932 w 5188"/>
                  <a:gd name="T15" fmla="*/ 1468 h 5183"/>
                  <a:gd name="T16" fmla="*/ 5072 w 5188"/>
                  <a:gd name="T17" fmla="*/ 1821 h 5183"/>
                  <a:gd name="T18" fmla="*/ 5159 w 5188"/>
                  <a:gd name="T19" fmla="*/ 2197 h 5183"/>
                  <a:gd name="T20" fmla="*/ 5188 w 5188"/>
                  <a:gd name="T21" fmla="*/ 2591 h 5183"/>
                  <a:gd name="T22" fmla="*/ 5159 w 5188"/>
                  <a:gd name="T23" fmla="*/ 2986 h 5183"/>
                  <a:gd name="T24" fmla="*/ 5072 w 5188"/>
                  <a:gd name="T25" fmla="*/ 3362 h 5183"/>
                  <a:gd name="T26" fmla="*/ 4932 w 5188"/>
                  <a:gd name="T27" fmla="*/ 3715 h 5183"/>
                  <a:gd name="T28" fmla="*/ 4745 w 5188"/>
                  <a:gd name="T29" fmla="*/ 4040 h 5183"/>
                  <a:gd name="T30" fmla="*/ 4514 w 5188"/>
                  <a:gd name="T31" fmla="*/ 4334 h 5183"/>
                  <a:gd name="T32" fmla="*/ 4245 w 5188"/>
                  <a:gd name="T33" fmla="*/ 4591 h 5183"/>
                  <a:gd name="T34" fmla="*/ 3939 w 5188"/>
                  <a:gd name="T35" fmla="*/ 4807 h 5183"/>
                  <a:gd name="T36" fmla="*/ 3604 w 5188"/>
                  <a:gd name="T37" fmla="*/ 4979 h 5183"/>
                  <a:gd name="T38" fmla="*/ 3243 w 5188"/>
                  <a:gd name="T39" fmla="*/ 5101 h 5183"/>
                  <a:gd name="T40" fmla="*/ 2860 w 5188"/>
                  <a:gd name="T41" fmla="*/ 5170 h 5183"/>
                  <a:gd name="T42" fmla="*/ 2461 w 5188"/>
                  <a:gd name="T43" fmla="*/ 5180 h 5183"/>
                  <a:gd name="T44" fmla="*/ 2072 w 5188"/>
                  <a:gd name="T45" fmla="*/ 5130 h 5183"/>
                  <a:gd name="T46" fmla="*/ 1702 w 5188"/>
                  <a:gd name="T47" fmla="*/ 5025 h 5183"/>
                  <a:gd name="T48" fmla="*/ 1358 w 5188"/>
                  <a:gd name="T49" fmla="*/ 4870 h 5183"/>
                  <a:gd name="T50" fmla="*/ 1043 w 5188"/>
                  <a:gd name="T51" fmla="*/ 4668 h 5183"/>
                  <a:gd name="T52" fmla="*/ 760 w 5188"/>
                  <a:gd name="T53" fmla="*/ 4424 h 5183"/>
                  <a:gd name="T54" fmla="*/ 516 w 5188"/>
                  <a:gd name="T55" fmla="*/ 4142 h 5183"/>
                  <a:gd name="T56" fmla="*/ 314 w 5188"/>
                  <a:gd name="T57" fmla="*/ 3826 h 5183"/>
                  <a:gd name="T58" fmla="*/ 158 w 5188"/>
                  <a:gd name="T59" fmla="*/ 3482 h 5183"/>
                  <a:gd name="T60" fmla="*/ 53 w 5188"/>
                  <a:gd name="T61" fmla="*/ 3114 h 5183"/>
                  <a:gd name="T62" fmla="*/ 4 w 5188"/>
                  <a:gd name="T63" fmla="*/ 2725 h 5183"/>
                  <a:gd name="T64" fmla="*/ 14 w 5188"/>
                  <a:gd name="T65" fmla="*/ 2327 h 5183"/>
                  <a:gd name="T66" fmla="*/ 82 w 5188"/>
                  <a:gd name="T67" fmla="*/ 1943 h 5183"/>
                  <a:gd name="T68" fmla="*/ 205 w 5188"/>
                  <a:gd name="T69" fmla="*/ 1583 h 5183"/>
                  <a:gd name="T70" fmla="*/ 376 w 5188"/>
                  <a:gd name="T71" fmla="*/ 1248 h 5183"/>
                  <a:gd name="T72" fmla="*/ 592 w 5188"/>
                  <a:gd name="T73" fmla="*/ 943 h 5183"/>
                  <a:gd name="T74" fmla="*/ 850 w 5188"/>
                  <a:gd name="T75" fmla="*/ 673 h 5183"/>
                  <a:gd name="T76" fmla="*/ 1144 w 5188"/>
                  <a:gd name="T77" fmla="*/ 443 h 5183"/>
                  <a:gd name="T78" fmla="*/ 1470 w 5188"/>
                  <a:gd name="T79" fmla="*/ 255 h 5183"/>
                  <a:gd name="T80" fmla="*/ 1823 w 5188"/>
                  <a:gd name="T81" fmla="*/ 117 h 5183"/>
                  <a:gd name="T82" fmla="*/ 2199 w 5188"/>
                  <a:gd name="T83" fmla="*/ 30 h 5183"/>
                  <a:gd name="T84" fmla="*/ 2594 w 5188"/>
                  <a:gd name="T85" fmla="*/ 0 h 5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88" h="5183">
                    <a:moveTo>
                      <a:pt x="2594" y="0"/>
                    </a:moveTo>
                    <a:lnTo>
                      <a:pt x="2727" y="4"/>
                    </a:lnTo>
                    <a:lnTo>
                      <a:pt x="2860" y="13"/>
                    </a:lnTo>
                    <a:lnTo>
                      <a:pt x="2989" y="30"/>
                    </a:lnTo>
                    <a:lnTo>
                      <a:pt x="3117" y="52"/>
                    </a:lnTo>
                    <a:lnTo>
                      <a:pt x="3243" y="82"/>
                    </a:lnTo>
                    <a:lnTo>
                      <a:pt x="3366" y="117"/>
                    </a:lnTo>
                    <a:lnTo>
                      <a:pt x="3486" y="157"/>
                    </a:lnTo>
                    <a:lnTo>
                      <a:pt x="3604" y="204"/>
                    </a:lnTo>
                    <a:lnTo>
                      <a:pt x="3719" y="255"/>
                    </a:lnTo>
                    <a:lnTo>
                      <a:pt x="3830" y="313"/>
                    </a:lnTo>
                    <a:lnTo>
                      <a:pt x="3939" y="375"/>
                    </a:lnTo>
                    <a:lnTo>
                      <a:pt x="4045" y="443"/>
                    </a:lnTo>
                    <a:lnTo>
                      <a:pt x="4147" y="514"/>
                    </a:lnTo>
                    <a:lnTo>
                      <a:pt x="4245" y="592"/>
                    </a:lnTo>
                    <a:lnTo>
                      <a:pt x="4338" y="673"/>
                    </a:lnTo>
                    <a:lnTo>
                      <a:pt x="4428" y="759"/>
                    </a:lnTo>
                    <a:lnTo>
                      <a:pt x="4514" y="850"/>
                    </a:lnTo>
                    <a:lnTo>
                      <a:pt x="4596" y="943"/>
                    </a:lnTo>
                    <a:lnTo>
                      <a:pt x="4673" y="1041"/>
                    </a:lnTo>
                    <a:lnTo>
                      <a:pt x="4745" y="1142"/>
                    </a:lnTo>
                    <a:lnTo>
                      <a:pt x="4812" y="1248"/>
                    </a:lnTo>
                    <a:lnTo>
                      <a:pt x="4875" y="1356"/>
                    </a:lnTo>
                    <a:lnTo>
                      <a:pt x="4932" y="1468"/>
                    </a:lnTo>
                    <a:lnTo>
                      <a:pt x="4984" y="1583"/>
                    </a:lnTo>
                    <a:lnTo>
                      <a:pt x="5030" y="1700"/>
                    </a:lnTo>
                    <a:lnTo>
                      <a:pt x="5072" y="1821"/>
                    </a:lnTo>
                    <a:lnTo>
                      <a:pt x="5106" y="1943"/>
                    </a:lnTo>
                    <a:lnTo>
                      <a:pt x="5135" y="2070"/>
                    </a:lnTo>
                    <a:lnTo>
                      <a:pt x="5159" y="2197"/>
                    </a:lnTo>
                    <a:lnTo>
                      <a:pt x="5175" y="2327"/>
                    </a:lnTo>
                    <a:lnTo>
                      <a:pt x="5185" y="2458"/>
                    </a:lnTo>
                    <a:lnTo>
                      <a:pt x="5188" y="2591"/>
                    </a:lnTo>
                    <a:lnTo>
                      <a:pt x="5185" y="2725"/>
                    </a:lnTo>
                    <a:lnTo>
                      <a:pt x="5175" y="2857"/>
                    </a:lnTo>
                    <a:lnTo>
                      <a:pt x="5159" y="2986"/>
                    </a:lnTo>
                    <a:lnTo>
                      <a:pt x="5135" y="3114"/>
                    </a:lnTo>
                    <a:lnTo>
                      <a:pt x="5106" y="3239"/>
                    </a:lnTo>
                    <a:lnTo>
                      <a:pt x="5072" y="3362"/>
                    </a:lnTo>
                    <a:lnTo>
                      <a:pt x="5030" y="3482"/>
                    </a:lnTo>
                    <a:lnTo>
                      <a:pt x="4984" y="3600"/>
                    </a:lnTo>
                    <a:lnTo>
                      <a:pt x="4932" y="3715"/>
                    </a:lnTo>
                    <a:lnTo>
                      <a:pt x="4875" y="3826"/>
                    </a:lnTo>
                    <a:lnTo>
                      <a:pt x="4812" y="3935"/>
                    </a:lnTo>
                    <a:lnTo>
                      <a:pt x="4745" y="4040"/>
                    </a:lnTo>
                    <a:lnTo>
                      <a:pt x="4673" y="4142"/>
                    </a:lnTo>
                    <a:lnTo>
                      <a:pt x="4596" y="4240"/>
                    </a:lnTo>
                    <a:lnTo>
                      <a:pt x="4514" y="4334"/>
                    </a:lnTo>
                    <a:lnTo>
                      <a:pt x="4428" y="4424"/>
                    </a:lnTo>
                    <a:lnTo>
                      <a:pt x="4338" y="4510"/>
                    </a:lnTo>
                    <a:lnTo>
                      <a:pt x="4245" y="4591"/>
                    </a:lnTo>
                    <a:lnTo>
                      <a:pt x="4147" y="4668"/>
                    </a:lnTo>
                    <a:lnTo>
                      <a:pt x="4045" y="4741"/>
                    </a:lnTo>
                    <a:lnTo>
                      <a:pt x="3939" y="4807"/>
                    </a:lnTo>
                    <a:lnTo>
                      <a:pt x="3830" y="4870"/>
                    </a:lnTo>
                    <a:lnTo>
                      <a:pt x="3719" y="4927"/>
                    </a:lnTo>
                    <a:lnTo>
                      <a:pt x="3604" y="4979"/>
                    </a:lnTo>
                    <a:lnTo>
                      <a:pt x="3486" y="5025"/>
                    </a:lnTo>
                    <a:lnTo>
                      <a:pt x="3366" y="5067"/>
                    </a:lnTo>
                    <a:lnTo>
                      <a:pt x="3243" y="5101"/>
                    </a:lnTo>
                    <a:lnTo>
                      <a:pt x="3117" y="5130"/>
                    </a:lnTo>
                    <a:lnTo>
                      <a:pt x="2989" y="5154"/>
                    </a:lnTo>
                    <a:lnTo>
                      <a:pt x="2860" y="5170"/>
                    </a:lnTo>
                    <a:lnTo>
                      <a:pt x="2727" y="5180"/>
                    </a:lnTo>
                    <a:lnTo>
                      <a:pt x="2594" y="5183"/>
                    </a:lnTo>
                    <a:lnTo>
                      <a:pt x="2461" y="5180"/>
                    </a:lnTo>
                    <a:lnTo>
                      <a:pt x="2330" y="5170"/>
                    </a:lnTo>
                    <a:lnTo>
                      <a:pt x="2199" y="5154"/>
                    </a:lnTo>
                    <a:lnTo>
                      <a:pt x="2072" y="5130"/>
                    </a:lnTo>
                    <a:lnTo>
                      <a:pt x="1946" y="5101"/>
                    </a:lnTo>
                    <a:lnTo>
                      <a:pt x="1823" y="5067"/>
                    </a:lnTo>
                    <a:lnTo>
                      <a:pt x="1702" y="5025"/>
                    </a:lnTo>
                    <a:lnTo>
                      <a:pt x="1584" y="4979"/>
                    </a:lnTo>
                    <a:lnTo>
                      <a:pt x="1470" y="4927"/>
                    </a:lnTo>
                    <a:lnTo>
                      <a:pt x="1358" y="4870"/>
                    </a:lnTo>
                    <a:lnTo>
                      <a:pt x="1249" y="4807"/>
                    </a:lnTo>
                    <a:lnTo>
                      <a:pt x="1144" y="4741"/>
                    </a:lnTo>
                    <a:lnTo>
                      <a:pt x="1043" y="4668"/>
                    </a:lnTo>
                    <a:lnTo>
                      <a:pt x="945" y="4591"/>
                    </a:lnTo>
                    <a:lnTo>
                      <a:pt x="850" y="4510"/>
                    </a:lnTo>
                    <a:lnTo>
                      <a:pt x="760" y="4424"/>
                    </a:lnTo>
                    <a:lnTo>
                      <a:pt x="674" y="4334"/>
                    </a:lnTo>
                    <a:lnTo>
                      <a:pt x="592" y="4240"/>
                    </a:lnTo>
                    <a:lnTo>
                      <a:pt x="516" y="4142"/>
                    </a:lnTo>
                    <a:lnTo>
                      <a:pt x="444" y="4040"/>
                    </a:lnTo>
                    <a:lnTo>
                      <a:pt x="376" y="3935"/>
                    </a:lnTo>
                    <a:lnTo>
                      <a:pt x="314" y="3826"/>
                    </a:lnTo>
                    <a:lnTo>
                      <a:pt x="256" y="3715"/>
                    </a:lnTo>
                    <a:lnTo>
                      <a:pt x="205" y="3600"/>
                    </a:lnTo>
                    <a:lnTo>
                      <a:pt x="158" y="3482"/>
                    </a:lnTo>
                    <a:lnTo>
                      <a:pt x="117" y="3362"/>
                    </a:lnTo>
                    <a:lnTo>
                      <a:pt x="82" y="3239"/>
                    </a:lnTo>
                    <a:lnTo>
                      <a:pt x="53" y="3114"/>
                    </a:lnTo>
                    <a:lnTo>
                      <a:pt x="31" y="2986"/>
                    </a:lnTo>
                    <a:lnTo>
                      <a:pt x="14" y="2857"/>
                    </a:lnTo>
                    <a:lnTo>
                      <a:pt x="4" y="2725"/>
                    </a:lnTo>
                    <a:lnTo>
                      <a:pt x="0" y="2591"/>
                    </a:lnTo>
                    <a:lnTo>
                      <a:pt x="4" y="2458"/>
                    </a:lnTo>
                    <a:lnTo>
                      <a:pt x="14" y="2327"/>
                    </a:lnTo>
                    <a:lnTo>
                      <a:pt x="31" y="2197"/>
                    </a:lnTo>
                    <a:lnTo>
                      <a:pt x="53" y="2070"/>
                    </a:lnTo>
                    <a:lnTo>
                      <a:pt x="82" y="1943"/>
                    </a:lnTo>
                    <a:lnTo>
                      <a:pt x="117" y="1821"/>
                    </a:lnTo>
                    <a:lnTo>
                      <a:pt x="158" y="1700"/>
                    </a:lnTo>
                    <a:lnTo>
                      <a:pt x="205" y="1583"/>
                    </a:lnTo>
                    <a:lnTo>
                      <a:pt x="256" y="1468"/>
                    </a:lnTo>
                    <a:lnTo>
                      <a:pt x="314" y="1356"/>
                    </a:lnTo>
                    <a:lnTo>
                      <a:pt x="376" y="1248"/>
                    </a:lnTo>
                    <a:lnTo>
                      <a:pt x="444" y="1142"/>
                    </a:lnTo>
                    <a:lnTo>
                      <a:pt x="516" y="1041"/>
                    </a:lnTo>
                    <a:lnTo>
                      <a:pt x="592" y="943"/>
                    </a:lnTo>
                    <a:lnTo>
                      <a:pt x="674" y="850"/>
                    </a:lnTo>
                    <a:lnTo>
                      <a:pt x="760" y="759"/>
                    </a:lnTo>
                    <a:lnTo>
                      <a:pt x="850" y="673"/>
                    </a:lnTo>
                    <a:lnTo>
                      <a:pt x="945" y="592"/>
                    </a:lnTo>
                    <a:lnTo>
                      <a:pt x="1043" y="514"/>
                    </a:lnTo>
                    <a:lnTo>
                      <a:pt x="1144" y="443"/>
                    </a:lnTo>
                    <a:lnTo>
                      <a:pt x="1249" y="375"/>
                    </a:lnTo>
                    <a:lnTo>
                      <a:pt x="1358" y="313"/>
                    </a:lnTo>
                    <a:lnTo>
                      <a:pt x="1470" y="255"/>
                    </a:lnTo>
                    <a:lnTo>
                      <a:pt x="1584" y="204"/>
                    </a:lnTo>
                    <a:lnTo>
                      <a:pt x="1702" y="157"/>
                    </a:lnTo>
                    <a:lnTo>
                      <a:pt x="1823" y="117"/>
                    </a:lnTo>
                    <a:lnTo>
                      <a:pt x="1946" y="82"/>
                    </a:lnTo>
                    <a:lnTo>
                      <a:pt x="2072" y="52"/>
                    </a:lnTo>
                    <a:lnTo>
                      <a:pt x="2199" y="30"/>
                    </a:lnTo>
                    <a:lnTo>
                      <a:pt x="2330" y="13"/>
                    </a:lnTo>
                    <a:lnTo>
                      <a:pt x="2461" y="4"/>
                    </a:lnTo>
                    <a:lnTo>
                      <a:pt x="2594" y="0"/>
                    </a:lnTo>
                    <a:close/>
                  </a:path>
                </a:pathLst>
              </a:custGeom>
              <a:solidFill>
                <a:schemeClr val="bg1"/>
              </a:solidFill>
              <a:ln w="3175">
                <a:solidFill>
                  <a:schemeClr val="bg1">
                    <a:lumMod val="75000"/>
                  </a:schemeClr>
                </a:solidFill>
                <a:prstDash val="solid"/>
                <a:round/>
                <a:headEnd/>
                <a:tailEnd/>
              </a:ln>
              <a:effectLst/>
            </p:spPr>
            <p:txBody>
              <a:bodyPr vert="horz" wrap="square" lIns="121920" tIns="60960" rIns="121920" bIns="60960" numCol="1" anchor="t" anchorCtr="0" compatLnSpc="1">
                <a:prstTxWarp prst="textNoShape">
                  <a:avLst/>
                </a:prstTxWarp>
              </a:bodyPr>
              <a:lstStyle/>
              <a:p>
                <a:pPr defTabSz="1219170">
                  <a:defRPr/>
                </a:pPr>
                <a:endParaRPr lang="en-US" sz="1600" dirty="0">
                  <a:solidFill>
                    <a:prstClr val="black"/>
                  </a:solidFill>
                  <a:latin typeface="Arial" panose="020B0604020202020204" pitchFamily="34" charset="0"/>
                  <a:cs typeface="Arial" panose="020B0604020202020204" pitchFamily="34" charset="0"/>
                </a:endParaRPr>
              </a:p>
            </p:txBody>
          </p:sp>
          <p:pic>
            <p:nvPicPr>
              <p:cNvPr id="75" name="Picture 74" descr="A picture containing shirt&#10;&#10;Description automatically generated">
                <a:extLst>
                  <a:ext uri="{FF2B5EF4-FFF2-40B4-BE49-F238E27FC236}">
                    <a16:creationId xmlns:a16="http://schemas.microsoft.com/office/drawing/2014/main" id="{42715EFA-63B6-47AD-B116-746E6D203585}"/>
                  </a:ext>
                </a:extLst>
              </p:cNvPr>
              <p:cNvPicPr>
                <a:picLocks noChangeAspect="1"/>
              </p:cNvPicPr>
              <p:nvPr/>
            </p:nvPicPr>
            <p:blipFill>
              <a:blip r:embed="rId21"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121232" y="1502362"/>
                <a:ext cx="860980" cy="860980"/>
              </a:xfrm>
              <a:prstGeom prst="rect">
                <a:avLst/>
              </a:prstGeom>
            </p:spPr>
          </p:pic>
        </p:grpSp>
        <p:pic>
          <p:nvPicPr>
            <p:cNvPr id="63" name="Picture 6" descr="http://mplus/sites/default/files/microsite/icondownload/Transformation_0.png">
              <a:extLst>
                <a:ext uri="{FF2B5EF4-FFF2-40B4-BE49-F238E27FC236}">
                  <a16:creationId xmlns:a16="http://schemas.microsoft.com/office/drawing/2014/main" id="{21A56891-7112-4E78-88D8-EB8FC358C622}"/>
                </a:ext>
              </a:extLst>
            </p:cNvPr>
            <p:cNvPicPr>
              <a:picLocks noChangeAspect="1" noChangeArrowheads="1"/>
            </p:cNvPicPr>
            <p:nvPr/>
          </p:nvPicPr>
          <p:blipFill>
            <a:blip r:embed="rId22" cstate="print">
              <a:biLevel thresh="25000"/>
              <a:alphaModFix amt="35000"/>
              <a:extLst>
                <a:ext uri="{28A0092B-C50C-407E-A947-70E740481C1C}">
                  <a14:useLocalDpi xmlns:a14="http://schemas.microsoft.com/office/drawing/2010/main" val="0"/>
                </a:ext>
              </a:extLst>
            </a:blip>
            <a:srcRect/>
            <a:stretch>
              <a:fillRect/>
            </a:stretch>
          </p:blipFill>
          <p:spPr bwMode="auto">
            <a:xfrm>
              <a:off x="4360400" y="3305822"/>
              <a:ext cx="441624" cy="4485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http://mplus/sites/default/files/microsite/icondownload/Cloud-operation-system.png">
              <a:extLst>
                <a:ext uri="{FF2B5EF4-FFF2-40B4-BE49-F238E27FC236}">
                  <a16:creationId xmlns:a16="http://schemas.microsoft.com/office/drawing/2014/main" id="{5EBF6211-6438-4E77-8116-9E050E8D11FC}"/>
                </a:ext>
              </a:extLst>
            </p:cNvPr>
            <p:cNvPicPr>
              <a:picLocks noChangeAspect="1" noChangeArrowheads="1"/>
            </p:cNvPicPr>
            <p:nvPr/>
          </p:nvPicPr>
          <p:blipFill>
            <a:blip r:embed="rId23" cstate="print">
              <a:biLevel thresh="25000"/>
              <a:alphaModFix amt="35000"/>
              <a:extLst>
                <a:ext uri="{28A0092B-C50C-407E-A947-70E740481C1C}">
                  <a14:useLocalDpi xmlns:a14="http://schemas.microsoft.com/office/drawing/2010/main" val="0"/>
                </a:ext>
              </a:extLst>
            </a:blip>
            <a:srcRect/>
            <a:stretch>
              <a:fillRect/>
            </a:stretch>
          </p:blipFill>
          <p:spPr bwMode="auto">
            <a:xfrm>
              <a:off x="7274216" y="1801421"/>
              <a:ext cx="629786" cy="639670"/>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extBox 67">
            <a:extLst>
              <a:ext uri="{FF2B5EF4-FFF2-40B4-BE49-F238E27FC236}">
                <a16:creationId xmlns:a16="http://schemas.microsoft.com/office/drawing/2014/main" id="{DD1DAA18-6ABE-4F1E-BA07-9D3EBE7B8EB8}"/>
              </a:ext>
            </a:extLst>
          </p:cNvPr>
          <p:cNvSpPr txBox="1"/>
          <p:nvPr/>
        </p:nvSpPr>
        <p:spPr>
          <a:xfrm>
            <a:off x="91812" y="37793"/>
            <a:ext cx="11528244" cy="954107"/>
          </a:xfrm>
          <a:prstGeom prst="rect">
            <a:avLst/>
          </a:prstGeom>
          <a:noFill/>
        </p:spPr>
        <p:txBody>
          <a:bodyPr wrap="square" rtlCol="0">
            <a:spAutoFit/>
          </a:bodyPr>
          <a:lstStyle/>
          <a:p>
            <a:r>
              <a:rPr lang="en-US" sz="2800" dirty="0">
                <a:solidFill>
                  <a:srgbClr val="000000"/>
                </a:solidFill>
                <a:latin typeface="Arial" panose="020B0604020202020204" pitchFamily="34" charset="0"/>
                <a:ea typeface="+mj-ea"/>
                <a:cs typeface="Arial" panose="020B0604020202020204" pitchFamily="34" charset="0"/>
              </a:rPr>
              <a:t>Infosys Modernization Suite – an integrated suite for end-to-end application modernization needs</a:t>
            </a:r>
          </a:p>
        </p:txBody>
      </p:sp>
      <p:sp>
        <p:nvSpPr>
          <p:cNvPr id="24" name="Slide Number Placeholder 23">
            <a:extLst>
              <a:ext uri="{FF2B5EF4-FFF2-40B4-BE49-F238E27FC236}">
                <a16:creationId xmlns:a16="http://schemas.microsoft.com/office/drawing/2014/main" id="{8C2B91BE-1CCD-48DD-8350-F88CDF20E844}"/>
              </a:ext>
            </a:extLst>
          </p:cNvPr>
          <p:cNvSpPr>
            <a:spLocks noGrp="1"/>
          </p:cNvSpPr>
          <p:nvPr>
            <p:ph type="sldNum" sz="quarter" idx="12"/>
          </p:nvPr>
        </p:nvSpPr>
        <p:spPr>
          <a:xfrm>
            <a:off x="0" y="6149164"/>
            <a:ext cx="2743200" cy="365125"/>
          </a:xfrm>
        </p:spPr>
        <p:txBody>
          <a:bodyPr/>
          <a:lstStyle/>
          <a:p>
            <a:fld id="{910603E9-62B6-4E5D-B9E4-D3B69751664A}" type="slidenum">
              <a:rPr lang="en-US" smtClean="0"/>
              <a:t>8</a:t>
            </a:fld>
            <a:endParaRPr lang="en-US" dirty="0"/>
          </a:p>
        </p:txBody>
      </p:sp>
    </p:spTree>
    <p:extLst>
      <p:ext uri="{BB962C8B-B14F-4D97-AF65-F5344CB8AC3E}">
        <p14:creationId xmlns:p14="http://schemas.microsoft.com/office/powerpoint/2010/main" val="408593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ity of London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b="13986"/>
          <a:stretch/>
        </p:blipFill>
        <p:spPr bwMode="auto">
          <a:xfrm>
            <a:off x="0" y="2"/>
            <a:ext cx="12192000" cy="68495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1"/>
            <a:ext cx="12192000" cy="6849535"/>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1028555" y="3478153"/>
            <a:ext cx="6005528" cy="492443"/>
          </a:xfrm>
          <a:prstGeom prst="rect">
            <a:avLst/>
          </a:prstGeom>
          <a:noFill/>
        </p:spPr>
        <p:txBody>
          <a:bodyPr wrap="square" lIns="0" tIns="0" rIns="0" bIns="0" rtlCol="0">
            <a:spAutoFit/>
          </a:bodyPr>
          <a:lstStyle/>
          <a:p>
            <a:r>
              <a:rPr lang="en-US" sz="3200" b="1" dirty="0">
                <a:solidFill>
                  <a:schemeClr val="bg1"/>
                </a:solidFill>
                <a:latin typeface="Arial" panose="020B0604020202020204" pitchFamily="34" charset="0"/>
                <a:cs typeface="Arial" panose="020B0604020202020204" pitchFamily="34" charset="0"/>
              </a:rPr>
              <a:t>MAINFRAME MODERNIZATION</a:t>
            </a:r>
          </a:p>
        </p:txBody>
      </p:sp>
      <p:sp>
        <p:nvSpPr>
          <p:cNvPr id="11" name="object 20"/>
          <p:cNvSpPr/>
          <p:nvPr/>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a:p>
        </p:txBody>
      </p:sp>
      <p:sp>
        <p:nvSpPr>
          <p:cNvPr id="14" name="object 9"/>
          <p:cNvSpPr/>
          <p:nvPr/>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a:p>
        </p:txBody>
      </p:sp>
      <p:pic>
        <p:nvPicPr>
          <p:cNvPr id="15" name="Picture 14"/>
          <p:cNvPicPr>
            <a:picLocks noChangeAspect="1"/>
          </p:cNvPicPr>
          <p:nvPr/>
        </p:nvPicPr>
        <p:blipFill>
          <a:blip r:embed="rId3">
            <a:biLevel thresh="25000"/>
          </a:blip>
          <a:stretch>
            <a:fillRect/>
          </a:stretch>
        </p:blipFill>
        <p:spPr>
          <a:xfrm>
            <a:off x="10928640" y="6071136"/>
            <a:ext cx="975360" cy="498865"/>
          </a:xfrm>
          <a:prstGeom prst="rect">
            <a:avLst/>
          </a:prstGeom>
        </p:spPr>
      </p:pic>
    </p:spTree>
    <p:extLst>
      <p:ext uri="{BB962C8B-B14F-4D97-AF65-F5344CB8AC3E}">
        <p14:creationId xmlns:p14="http://schemas.microsoft.com/office/powerpoint/2010/main" val="3467090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ckBuilder">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ckBuilder">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2FD62BD962F14585B84CC9E53CF0DF" ma:contentTypeVersion="13" ma:contentTypeDescription="Create a new document." ma:contentTypeScope="" ma:versionID="8d0cb9511d36ec3ab25e5b58e9429d8d">
  <xsd:schema xmlns:xsd="http://www.w3.org/2001/XMLSchema" xmlns:xs="http://www.w3.org/2001/XMLSchema" xmlns:p="http://schemas.microsoft.com/office/2006/metadata/properties" xmlns:ns3="e52c6767-8008-4179-90f1-578b1e4b7aab" xmlns:ns4="44812aa6-4ef8-4f20-9573-ef9564e95db2" targetNamespace="http://schemas.microsoft.com/office/2006/metadata/properties" ma:root="true" ma:fieldsID="2d06d9dfb7c2a21411a83c6170f3534e" ns3:_="" ns4:_="">
    <xsd:import namespace="e52c6767-8008-4179-90f1-578b1e4b7aab"/>
    <xsd:import namespace="44812aa6-4ef8-4f20-9573-ef9564e95d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2c6767-8008-4179-90f1-578b1e4b7a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812aa6-4ef8-4f20-9573-ef9564e95db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2450C3-DC57-49E8-B19D-D926F61C8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2c6767-8008-4179-90f1-578b1e4b7aab"/>
    <ds:schemaRef ds:uri="44812aa6-4ef8-4f20-9573-ef9564e95d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995BDE-2D28-46AC-9489-525500F2BD2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E258C9A-BF95-4020-854D-5A96CBA98B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25033</TotalTime>
  <Words>6201</Words>
  <Application>Microsoft Office PowerPoint</Application>
  <PresentationFormat>Widescreen</PresentationFormat>
  <Paragraphs>1413</Paragraphs>
  <Slides>51</Slides>
  <Notes>21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51</vt:i4>
      </vt:variant>
    </vt:vector>
  </HeadingPairs>
  <TitlesOfParts>
    <vt:vector size="62" baseType="lpstr">
      <vt:lpstr>Arial</vt:lpstr>
      <vt:lpstr>Arial Narrow</vt:lpstr>
      <vt:lpstr>Arial Nova Cond</vt:lpstr>
      <vt:lpstr>Arial Nova Cond Light</vt:lpstr>
      <vt:lpstr>Calibri</vt:lpstr>
      <vt:lpstr>Calibri Light</vt:lpstr>
      <vt:lpstr>Open Sans</vt:lpstr>
      <vt:lpstr>Segoe UI</vt:lpstr>
      <vt:lpstr>Office Theme</vt:lpstr>
      <vt:lpstr>1_Office Theme</vt:lpstr>
      <vt:lpstr>2_Office Theme</vt:lpstr>
      <vt:lpstr>PowerPoint Presentation</vt:lpstr>
      <vt:lpstr>PowerPoint Presentation</vt:lpstr>
      <vt:lpstr>Modernization is a key lever to drive business value and cloud led modernization initiatives are seeing a significant rise </vt:lpstr>
      <vt:lpstr>Organizations must modernize their IT landscape to be a Live Enterprise! </vt:lpstr>
      <vt:lpstr>Top Modernization Themes</vt:lpstr>
      <vt:lpstr>We are observing these key patterns under the three modernization themes across our top 200 clients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Migration – Key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Infosys Value Proposition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Ramakrishna Pagidipalli</dc:creator>
  <cp:lastModifiedBy>Shaji</cp:lastModifiedBy>
  <cp:revision>225</cp:revision>
  <dcterms:created xsi:type="dcterms:W3CDTF">2020-09-05T13:45:30Z</dcterms:created>
  <dcterms:modified xsi:type="dcterms:W3CDTF">2020-12-15T07:14:32Z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ramakrishna.p14@ad.infosys.com</vt:lpwstr>
  </property>
  <property fmtid="{D5CDD505-2E9C-101B-9397-08002B2CF9AE}" pid="5" name="MSIP_Label_be4b3411-284d-4d31-bd4f-bc13ef7f1fd6_SetDate">
    <vt:lpwstr>2020-09-05T13:48:20.2339117Z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ActionId">
    <vt:lpwstr>6774a932-4388-41b8-9d28-9823541c11e0</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ramakrishna.p14@ad.infosys.com</vt:lpwstr>
  </property>
  <property fmtid="{D5CDD505-2E9C-101B-9397-08002B2CF9AE}" pid="13" name="MSIP_Label_a0819fa7-4367-4500-ba88-dd630d977609_SetDate">
    <vt:lpwstr>2020-09-05T13:48:20.2339117Z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ActionId">
    <vt:lpwstr>6774a932-4388-41b8-9d28-9823541c11e0</vt:lpwstr>
  </property>
  <property fmtid="{D5CDD505-2E9C-101B-9397-08002B2CF9AE}" pid="17" name="MSIP_Label_a0819fa7-4367-4500-ba88-dd630d977609_Parent">
    <vt:lpwstr>be4b3411-284d-4d31-bd4f-bc13ef7f1fd6</vt:lpwstr>
  </property>
  <property fmtid="{D5CDD505-2E9C-101B-9397-08002B2CF9AE}" pid="18" name="MSIP_Label_a0819fa7-4367-4500-ba88-dd630d977609_Extended_MSFT_Method">
    <vt:lpwstr>Automatic</vt:lpwstr>
  </property>
  <property fmtid="{D5CDD505-2E9C-101B-9397-08002B2CF9AE}" pid="19" name="Sensitivity">
    <vt:lpwstr>Internal Companywide usage</vt:lpwstr>
  </property>
  <property fmtid="{D5CDD505-2E9C-101B-9397-08002B2CF9AE}" pid="20" name="ContentTypeId">
    <vt:lpwstr>0x010100BD2FD62BD962F14585B84CC9E53CF0DF</vt:lpwstr>
  </property>
</Properties>
</file>